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B5B28EA-0028-4A25-8F34-C34ACC47055B}">
          <p14:sldIdLst>
            <p14:sldId id="256"/>
            <p14:sldId id="257"/>
            <p14:sldId id="258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4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7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7C32EA-B173-4D63-BADC-2227CFA4665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5A9F4E-1FA8-45F9-87DA-879E1D103675}">
      <dgm:prSet phldrT="[Текст]" custT="1"/>
      <dgm:spPr/>
      <dgm:t>
        <a:bodyPr/>
        <a:lstStyle/>
        <a:p>
          <a:r>
            <a:rPr lang="ru-RU" sz="2000" dirty="0" smtClean="0"/>
            <a:t>2019 год – 347 174,0 тыс.тенге</a:t>
          </a:r>
          <a:endParaRPr lang="ru-RU" sz="2000" dirty="0"/>
        </a:p>
      </dgm:t>
    </dgm:pt>
    <dgm:pt modelId="{F8D2BB62-1B73-426D-8415-0F9355B65E45}" type="parTrans" cxnId="{D42A177F-A1B6-4F55-95AD-E2AD2E0156A6}">
      <dgm:prSet/>
      <dgm:spPr/>
      <dgm:t>
        <a:bodyPr/>
        <a:lstStyle/>
        <a:p>
          <a:endParaRPr lang="ru-RU"/>
        </a:p>
      </dgm:t>
    </dgm:pt>
    <dgm:pt modelId="{37CB98AB-8A01-49DA-8492-2092A0A9FD3B}" type="sibTrans" cxnId="{D42A177F-A1B6-4F55-95AD-E2AD2E0156A6}">
      <dgm:prSet/>
      <dgm:spPr/>
      <dgm:t>
        <a:bodyPr/>
        <a:lstStyle/>
        <a:p>
          <a:endParaRPr lang="ru-RU"/>
        </a:p>
      </dgm:t>
    </dgm:pt>
    <dgm:pt modelId="{86CBC2F0-8F40-43A4-B9A1-18662DBE7F76}">
      <dgm:prSet phldrT="[Текст]" custT="1"/>
      <dgm:spPr/>
      <dgm:t>
        <a:bodyPr/>
        <a:lstStyle/>
        <a:p>
          <a:r>
            <a:rPr lang="ru-RU" sz="2000" dirty="0" smtClean="0"/>
            <a:t>2020 год – 262 946,0 тыс.тенге</a:t>
          </a:r>
          <a:endParaRPr lang="ru-RU" sz="2000" dirty="0"/>
        </a:p>
      </dgm:t>
    </dgm:pt>
    <dgm:pt modelId="{821946F5-42D6-4AAB-B76C-F1D432861812}" type="parTrans" cxnId="{1F01AD1F-0127-485A-A9C0-FDC258933F1D}">
      <dgm:prSet/>
      <dgm:spPr/>
      <dgm:t>
        <a:bodyPr/>
        <a:lstStyle/>
        <a:p>
          <a:endParaRPr lang="ru-RU"/>
        </a:p>
      </dgm:t>
    </dgm:pt>
    <dgm:pt modelId="{218EFF99-927A-48B0-A58A-5FB8898F312A}" type="sibTrans" cxnId="{1F01AD1F-0127-485A-A9C0-FDC258933F1D}">
      <dgm:prSet/>
      <dgm:spPr/>
      <dgm:t>
        <a:bodyPr/>
        <a:lstStyle/>
        <a:p>
          <a:endParaRPr lang="ru-RU"/>
        </a:p>
      </dgm:t>
    </dgm:pt>
    <dgm:pt modelId="{8577D64D-CBBE-407F-966D-8313C8C652E5}">
      <dgm:prSet phldrT="[Текст]" custT="1"/>
      <dgm:spPr/>
      <dgm:t>
        <a:bodyPr/>
        <a:lstStyle/>
        <a:p>
          <a:r>
            <a:rPr lang="ru-RU" sz="2000" dirty="0" smtClean="0"/>
            <a:t>2021 год – 265 830,0 тыс. тенге</a:t>
          </a:r>
          <a:endParaRPr lang="ru-RU" sz="2000" dirty="0"/>
        </a:p>
      </dgm:t>
    </dgm:pt>
    <dgm:pt modelId="{455CA484-4FF3-4D28-8E9B-BABDBE719F4E}" type="parTrans" cxnId="{2D2595BC-4E29-48AA-9BD5-002A79744805}">
      <dgm:prSet/>
      <dgm:spPr/>
      <dgm:t>
        <a:bodyPr/>
        <a:lstStyle/>
        <a:p>
          <a:endParaRPr lang="ru-RU"/>
        </a:p>
      </dgm:t>
    </dgm:pt>
    <dgm:pt modelId="{90D856C9-77EB-4169-885C-4C67BB45224F}" type="sibTrans" cxnId="{2D2595BC-4E29-48AA-9BD5-002A79744805}">
      <dgm:prSet/>
      <dgm:spPr/>
      <dgm:t>
        <a:bodyPr/>
        <a:lstStyle/>
        <a:p>
          <a:endParaRPr lang="ru-RU"/>
        </a:p>
      </dgm:t>
    </dgm:pt>
    <dgm:pt modelId="{62FA682A-E62E-4444-8EBC-4860EE32A444}" type="pres">
      <dgm:prSet presAssocID="{A47C32EA-B173-4D63-BADC-2227CFA466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AA51C5-1650-44CA-BFEB-01BB9BBABDE8}" type="pres">
      <dgm:prSet presAssocID="{EA5A9F4E-1FA8-45F9-87DA-879E1D1036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A4D06-D2C3-47E2-B8A3-73FED1F4EEFD}" type="pres">
      <dgm:prSet presAssocID="{37CB98AB-8A01-49DA-8492-2092A0A9FD3B}" presName="spacer" presStyleCnt="0"/>
      <dgm:spPr/>
    </dgm:pt>
    <dgm:pt modelId="{C4346F58-D218-4D16-BEF0-814C71AD641A}" type="pres">
      <dgm:prSet presAssocID="{86CBC2F0-8F40-43A4-B9A1-18662DBE7F7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924EB-92EC-4B9A-99CF-63E9960C1B4E}" type="pres">
      <dgm:prSet presAssocID="{218EFF99-927A-48B0-A58A-5FB8898F312A}" presName="spacer" presStyleCnt="0"/>
      <dgm:spPr/>
    </dgm:pt>
    <dgm:pt modelId="{BC5F8ACD-02A1-4CDB-81E5-8FEF82C4087B}" type="pres">
      <dgm:prSet presAssocID="{8577D64D-CBBE-407F-966D-8313C8C652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D879FA-3825-4CDB-A79D-9F00F64D7318}" type="presOf" srcId="{EA5A9F4E-1FA8-45F9-87DA-879E1D103675}" destId="{5AAA51C5-1650-44CA-BFEB-01BB9BBABDE8}" srcOrd="0" destOrd="0" presId="urn:microsoft.com/office/officeart/2005/8/layout/vList2"/>
    <dgm:cxn modelId="{C23FA906-4520-4620-A1FE-7038F68269B9}" type="presOf" srcId="{86CBC2F0-8F40-43A4-B9A1-18662DBE7F76}" destId="{C4346F58-D218-4D16-BEF0-814C71AD641A}" srcOrd="0" destOrd="0" presId="urn:microsoft.com/office/officeart/2005/8/layout/vList2"/>
    <dgm:cxn modelId="{04F0931F-B573-4766-95CF-9C6C9F247858}" type="presOf" srcId="{8577D64D-CBBE-407F-966D-8313C8C652E5}" destId="{BC5F8ACD-02A1-4CDB-81E5-8FEF82C4087B}" srcOrd="0" destOrd="0" presId="urn:microsoft.com/office/officeart/2005/8/layout/vList2"/>
    <dgm:cxn modelId="{1F01AD1F-0127-485A-A9C0-FDC258933F1D}" srcId="{A47C32EA-B173-4D63-BADC-2227CFA46652}" destId="{86CBC2F0-8F40-43A4-B9A1-18662DBE7F76}" srcOrd="1" destOrd="0" parTransId="{821946F5-42D6-4AAB-B76C-F1D432861812}" sibTransId="{218EFF99-927A-48B0-A58A-5FB8898F312A}"/>
    <dgm:cxn modelId="{2D2595BC-4E29-48AA-9BD5-002A79744805}" srcId="{A47C32EA-B173-4D63-BADC-2227CFA46652}" destId="{8577D64D-CBBE-407F-966D-8313C8C652E5}" srcOrd="2" destOrd="0" parTransId="{455CA484-4FF3-4D28-8E9B-BABDBE719F4E}" sibTransId="{90D856C9-77EB-4169-885C-4C67BB45224F}"/>
    <dgm:cxn modelId="{A730F49A-CCB5-4BA2-91C7-E79EAC2001B3}" type="presOf" srcId="{A47C32EA-B173-4D63-BADC-2227CFA46652}" destId="{62FA682A-E62E-4444-8EBC-4860EE32A444}" srcOrd="0" destOrd="0" presId="urn:microsoft.com/office/officeart/2005/8/layout/vList2"/>
    <dgm:cxn modelId="{D42A177F-A1B6-4F55-95AD-E2AD2E0156A6}" srcId="{A47C32EA-B173-4D63-BADC-2227CFA46652}" destId="{EA5A9F4E-1FA8-45F9-87DA-879E1D103675}" srcOrd="0" destOrd="0" parTransId="{F8D2BB62-1B73-426D-8415-0F9355B65E45}" sibTransId="{37CB98AB-8A01-49DA-8492-2092A0A9FD3B}"/>
    <dgm:cxn modelId="{31642A3C-157C-4F0F-B925-565DC94E4645}" type="presParOf" srcId="{62FA682A-E62E-4444-8EBC-4860EE32A444}" destId="{5AAA51C5-1650-44CA-BFEB-01BB9BBABDE8}" srcOrd="0" destOrd="0" presId="urn:microsoft.com/office/officeart/2005/8/layout/vList2"/>
    <dgm:cxn modelId="{2E51F08B-04E8-450F-8CC2-1C2BB2D6026A}" type="presParOf" srcId="{62FA682A-E62E-4444-8EBC-4860EE32A444}" destId="{90DA4D06-D2C3-47E2-B8A3-73FED1F4EEFD}" srcOrd="1" destOrd="0" presId="urn:microsoft.com/office/officeart/2005/8/layout/vList2"/>
    <dgm:cxn modelId="{CEB821CA-CA1B-4E4A-963B-B791462B2EDA}" type="presParOf" srcId="{62FA682A-E62E-4444-8EBC-4860EE32A444}" destId="{C4346F58-D218-4D16-BEF0-814C71AD641A}" srcOrd="2" destOrd="0" presId="urn:microsoft.com/office/officeart/2005/8/layout/vList2"/>
    <dgm:cxn modelId="{7D57A454-CED7-431A-9BA8-24A7CC6F576E}" type="presParOf" srcId="{62FA682A-E62E-4444-8EBC-4860EE32A444}" destId="{A85924EB-92EC-4B9A-99CF-63E9960C1B4E}" srcOrd="3" destOrd="0" presId="urn:microsoft.com/office/officeart/2005/8/layout/vList2"/>
    <dgm:cxn modelId="{8F31F695-66ED-4749-8664-3CF98749ED31}" type="presParOf" srcId="{62FA682A-E62E-4444-8EBC-4860EE32A444}" destId="{BC5F8ACD-02A1-4CDB-81E5-8FEF82C408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7C32EA-B173-4D63-BADC-2227CFA4665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5A9F4E-1FA8-45F9-87DA-879E1D103675}">
      <dgm:prSet phldrT="[Текст]" custT="1"/>
      <dgm:spPr/>
      <dgm:t>
        <a:bodyPr/>
        <a:lstStyle/>
        <a:p>
          <a:r>
            <a:rPr lang="ru-RU" sz="2000" dirty="0" smtClean="0"/>
            <a:t>2019 год – 97 375,0 тыс.тенге</a:t>
          </a:r>
          <a:endParaRPr lang="ru-RU" sz="2000" dirty="0"/>
        </a:p>
      </dgm:t>
    </dgm:pt>
    <dgm:pt modelId="{F8D2BB62-1B73-426D-8415-0F9355B65E45}" type="parTrans" cxnId="{D42A177F-A1B6-4F55-95AD-E2AD2E0156A6}">
      <dgm:prSet/>
      <dgm:spPr/>
      <dgm:t>
        <a:bodyPr/>
        <a:lstStyle/>
        <a:p>
          <a:endParaRPr lang="ru-RU"/>
        </a:p>
      </dgm:t>
    </dgm:pt>
    <dgm:pt modelId="{37CB98AB-8A01-49DA-8492-2092A0A9FD3B}" type="sibTrans" cxnId="{D42A177F-A1B6-4F55-95AD-E2AD2E0156A6}">
      <dgm:prSet/>
      <dgm:spPr/>
      <dgm:t>
        <a:bodyPr/>
        <a:lstStyle/>
        <a:p>
          <a:endParaRPr lang="ru-RU"/>
        </a:p>
      </dgm:t>
    </dgm:pt>
    <dgm:pt modelId="{86CBC2F0-8F40-43A4-B9A1-18662DBE7F76}">
      <dgm:prSet phldrT="[Текст]" custT="1"/>
      <dgm:spPr/>
      <dgm:t>
        <a:bodyPr/>
        <a:lstStyle/>
        <a:p>
          <a:r>
            <a:rPr lang="ru-RU" sz="2000" dirty="0" smtClean="0"/>
            <a:t>2020 год – 1 605,0 тыс.тенге</a:t>
          </a:r>
          <a:endParaRPr lang="ru-RU" sz="2000" dirty="0"/>
        </a:p>
      </dgm:t>
    </dgm:pt>
    <dgm:pt modelId="{821946F5-42D6-4AAB-B76C-F1D432861812}" type="parTrans" cxnId="{1F01AD1F-0127-485A-A9C0-FDC258933F1D}">
      <dgm:prSet/>
      <dgm:spPr/>
      <dgm:t>
        <a:bodyPr/>
        <a:lstStyle/>
        <a:p>
          <a:endParaRPr lang="ru-RU"/>
        </a:p>
      </dgm:t>
    </dgm:pt>
    <dgm:pt modelId="{218EFF99-927A-48B0-A58A-5FB8898F312A}" type="sibTrans" cxnId="{1F01AD1F-0127-485A-A9C0-FDC258933F1D}">
      <dgm:prSet/>
      <dgm:spPr/>
      <dgm:t>
        <a:bodyPr/>
        <a:lstStyle/>
        <a:p>
          <a:endParaRPr lang="ru-RU"/>
        </a:p>
      </dgm:t>
    </dgm:pt>
    <dgm:pt modelId="{8577D64D-CBBE-407F-966D-8313C8C652E5}">
      <dgm:prSet phldrT="[Текст]" custT="1"/>
      <dgm:spPr/>
      <dgm:t>
        <a:bodyPr/>
        <a:lstStyle/>
        <a:p>
          <a:r>
            <a:rPr lang="ru-RU" sz="2000" dirty="0" smtClean="0"/>
            <a:t>2021 год – 1 717,0 тыс. тенге</a:t>
          </a:r>
          <a:endParaRPr lang="ru-RU" sz="2000" dirty="0"/>
        </a:p>
      </dgm:t>
    </dgm:pt>
    <dgm:pt modelId="{455CA484-4FF3-4D28-8E9B-BABDBE719F4E}" type="parTrans" cxnId="{2D2595BC-4E29-48AA-9BD5-002A79744805}">
      <dgm:prSet/>
      <dgm:spPr/>
      <dgm:t>
        <a:bodyPr/>
        <a:lstStyle/>
        <a:p>
          <a:endParaRPr lang="ru-RU"/>
        </a:p>
      </dgm:t>
    </dgm:pt>
    <dgm:pt modelId="{90D856C9-77EB-4169-885C-4C67BB45224F}" type="sibTrans" cxnId="{2D2595BC-4E29-48AA-9BD5-002A79744805}">
      <dgm:prSet/>
      <dgm:spPr/>
      <dgm:t>
        <a:bodyPr/>
        <a:lstStyle/>
        <a:p>
          <a:endParaRPr lang="ru-RU"/>
        </a:p>
      </dgm:t>
    </dgm:pt>
    <dgm:pt modelId="{62FA682A-E62E-4444-8EBC-4860EE32A444}" type="pres">
      <dgm:prSet presAssocID="{A47C32EA-B173-4D63-BADC-2227CFA466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AA51C5-1650-44CA-BFEB-01BB9BBABDE8}" type="pres">
      <dgm:prSet presAssocID="{EA5A9F4E-1FA8-45F9-87DA-879E1D1036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A4D06-D2C3-47E2-B8A3-73FED1F4EEFD}" type="pres">
      <dgm:prSet presAssocID="{37CB98AB-8A01-49DA-8492-2092A0A9FD3B}" presName="spacer" presStyleCnt="0"/>
      <dgm:spPr/>
    </dgm:pt>
    <dgm:pt modelId="{C4346F58-D218-4D16-BEF0-814C71AD641A}" type="pres">
      <dgm:prSet presAssocID="{86CBC2F0-8F40-43A4-B9A1-18662DBE7F7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924EB-92EC-4B9A-99CF-63E9960C1B4E}" type="pres">
      <dgm:prSet presAssocID="{218EFF99-927A-48B0-A58A-5FB8898F312A}" presName="spacer" presStyleCnt="0"/>
      <dgm:spPr/>
    </dgm:pt>
    <dgm:pt modelId="{BC5F8ACD-02A1-4CDB-81E5-8FEF82C4087B}" type="pres">
      <dgm:prSet presAssocID="{8577D64D-CBBE-407F-966D-8313C8C652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EFA756-0043-4EF1-93BB-281B38B682E0}" type="presOf" srcId="{A47C32EA-B173-4D63-BADC-2227CFA46652}" destId="{62FA682A-E62E-4444-8EBC-4860EE32A444}" srcOrd="0" destOrd="0" presId="urn:microsoft.com/office/officeart/2005/8/layout/vList2"/>
    <dgm:cxn modelId="{1F01AD1F-0127-485A-A9C0-FDC258933F1D}" srcId="{A47C32EA-B173-4D63-BADC-2227CFA46652}" destId="{86CBC2F0-8F40-43A4-B9A1-18662DBE7F76}" srcOrd="1" destOrd="0" parTransId="{821946F5-42D6-4AAB-B76C-F1D432861812}" sibTransId="{218EFF99-927A-48B0-A58A-5FB8898F312A}"/>
    <dgm:cxn modelId="{8DE560F4-6FDC-4942-AD5D-91ACD53E72CD}" type="presOf" srcId="{86CBC2F0-8F40-43A4-B9A1-18662DBE7F76}" destId="{C4346F58-D218-4D16-BEF0-814C71AD641A}" srcOrd="0" destOrd="0" presId="urn:microsoft.com/office/officeart/2005/8/layout/vList2"/>
    <dgm:cxn modelId="{2D2595BC-4E29-48AA-9BD5-002A79744805}" srcId="{A47C32EA-B173-4D63-BADC-2227CFA46652}" destId="{8577D64D-CBBE-407F-966D-8313C8C652E5}" srcOrd="2" destOrd="0" parTransId="{455CA484-4FF3-4D28-8E9B-BABDBE719F4E}" sibTransId="{90D856C9-77EB-4169-885C-4C67BB45224F}"/>
    <dgm:cxn modelId="{D42A177F-A1B6-4F55-95AD-E2AD2E0156A6}" srcId="{A47C32EA-B173-4D63-BADC-2227CFA46652}" destId="{EA5A9F4E-1FA8-45F9-87DA-879E1D103675}" srcOrd="0" destOrd="0" parTransId="{F8D2BB62-1B73-426D-8415-0F9355B65E45}" sibTransId="{37CB98AB-8A01-49DA-8492-2092A0A9FD3B}"/>
    <dgm:cxn modelId="{2B5C58CD-39D9-4B57-A6A2-681435A4B3FD}" type="presOf" srcId="{8577D64D-CBBE-407F-966D-8313C8C652E5}" destId="{BC5F8ACD-02A1-4CDB-81E5-8FEF82C4087B}" srcOrd="0" destOrd="0" presId="urn:microsoft.com/office/officeart/2005/8/layout/vList2"/>
    <dgm:cxn modelId="{BDA9269F-98C1-488F-8163-FC94BE8CB7E4}" type="presOf" srcId="{EA5A9F4E-1FA8-45F9-87DA-879E1D103675}" destId="{5AAA51C5-1650-44CA-BFEB-01BB9BBABDE8}" srcOrd="0" destOrd="0" presId="urn:microsoft.com/office/officeart/2005/8/layout/vList2"/>
    <dgm:cxn modelId="{0C95A2A4-FD83-418B-9C23-2D0952194FA5}" type="presParOf" srcId="{62FA682A-E62E-4444-8EBC-4860EE32A444}" destId="{5AAA51C5-1650-44CA-BFEB-01BB9BBABDE8}" srcOrd="0" destOrd="0" presId="urn:microsoft.com/office/officeart/2005/8/layout/vList2"/>
    <dgm:cxn modelId="{259AF44B-968C-46CB-BFB4-6BBF08589B05}" type="presParOf" srcId="{62FA682A-E62E-4444-8EBC-4860EE32A444}" destId="{90DA4D06-D2C3-47E2-B8A3-73FED1F4EEFD}" srcOrd="1" destOrd="0" presId="urn:microsoft.com/office/officeart/2005/8/layout/vList2"/>
    <dgm:cxn modelId="{5DC2C9EB-8403-4202-B22A-1CD6EEE96E51}" type="presParOf" srcId="{62FA682A-E62E-4444-8EBC-4860EE32A444}" destId="{C4346F58-D218-4D16-BEF0-814C71AD641A}" srcOrd="2" destOrd="0" presId="urn:microsoft.com/office/officeart/2005/8/layout/vList2"/>
    <dgm:cxn modelId="{249EC44B-AEBA-4C3E-95DA-18D687278FD5}" type="presParOf" srcId="{62FA682A-E62E-4444-8EBC-4860EE32A444}" destId="{A85924EB-92EC-4B9A-99CF-63E9960C1B4E}" srcOrd="3" destOrd="0" presId="urn:microsoft.com/office/officeart/2005/8/layout/vList2"/>
    <dgm:cxn modelId="{8177F179-7C38-486B-B932-433A23A64A11}" type="presParOf" srcId="{62FA682A-E62E-4444-8EBC-4860EE32A444}" destId="{BC5F8ACD-02A1-4CDB-81E5-8FEF82C408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7C32EA-B173-4D63-BADC-2227CFA4665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5A9F4E-1FA8-45F9-87DA-879E1D103675}">
      <dgm:prSet phldrT="[Текст]" custT="1"/>
      <dgm:spPr/>
      <dgm:t>
        <a:bodyPr/>
        <a:lstStyle/>
        <a:p>
          <a:r>
            <a:rPr lang="ru-RU" sz="2000" dirty="0" smtClean="0"/>
            <a:t>2019 год – 2 000 000,0 тыс.тенге</a:t>
          </a:r>
          <a:endParaRPr lang="ru-RU" sz="2000" dirty="0"/>
        </a:p>
      </dgm:t>
    </dgm:pt>
    <dgm:pt modelId="{F8D2BB62-1B73-426D-8415-0F9355B65E45}" type="parTrans" cxnId="{D42A177F-A1B6-4F55-95AD-E2AD2E0156A6}">
      <dgm:prSet/>
      <dgm:spPr/>
      <dgm:t>
        <a:bodyPr/>
        <a:lstStyle/>
        <a:p>
          <a:endParaRPr lang="ru-RU"/>
        </a:p>
      </dgm:t>
    </dgm:pt>
    <dgm:pt modelId="{37CB98AB-8A01-49DA-8492-2092A0A9FD3B}" type="sibTrans" cxnId="{D42A177F-A1B6-4F55-95AD-E2AD2E0156A6}">
      <dgm:prSet/>
      <dgm:spPr/>
      <dgm:t>
        <a:bodyPr/>
        <a:lstStyle/>
        <a:p>
          <a:endParaRPr lang="ru-RU"/>
        </a:p>
      </dgm:t>
    </dgm:pt>
    <dgm:pt modelId="{86CBC2F0-8F40-43A4-B9A1-18662DBE7F76}">
      <dgm:prSet phldrT="[Текст]" custT="1"/>
      <dgm:spPr/>
      <dgm:t>
        <a:bodyPr/>
        <a:lstStyle/>
        <a:p>
          <a:r>
            <a:rPr lang="ru-RU" sz="2000" dirty="0" smtClean="0"/>
            <a:t>2020 год – </a:t>
          </a:r>
          <a:r>
            <a:rPr lang="ru-RU" sz="2000" dirty="0" smtClean="0"/>
            <a:t>0,0 </a:t>
          </a:r>
          <a:r>
            <a:rPr lang="ru-RU" sz="2000" dirty="0" err="1" smtClean="0"/>
            <a:t>тыс.тенге</a:t>
          </a:r>
          <a:r>
            <a:rPr lang="ru-RU" sz="2000" dirty="0" smtClean="0"/>
            <a:t>  </a:t>
          </a:r>
          <a:endParaRPr lang="ru-RU" sz="2000" dirty="0"/>
        </a:p>
      </dgm:t>
    </dgm:pt>
    <dgm:pt modelId="{821946F5-42D6-4AAB-B76C-F1D432861812}" type="parTrans" cxnId="{1F01AD1F-0127-485A-A9C0-FDC258933F1D}">
      <dgm:prSet/>
      <dgm:spPr/>
      <dgm:t>
        <a:bodyPr/>
        <a:lstStyle/>
        <a:p>
          <a:endParaRPr lang="ru-RU"/>
        </a:p>
      </dgm:t>
    </dgm:pt>
    <dgm:pt modelId="{218EFF99-927A-48B0-A58A-5FB8898F312A}" type="sibTrans" cxnId="{1F01AD1F-0127-485A-A9C0-FDC258933F1D}">
      <dgm:prSet/>
      <dgm:spPr/>
      <dgm:t>
        <a:bodyPr/>
        <a:lstStyle/>
        <a:p>
          <a:endParaRPr lang="ru-RU"/>
        </a:p>
      </dgm:t>
    </dgm:pt>
    <dgm:pt modelId="{8577D64D-CBBE-407F-966D-8313C8C652E5}">
      <dgm:prSet phldrT="[Текст]" custT="1"/>
      <dgm:spPr/>
      <dgm:t>
        <a:bodyPr/>
        <a:lstStyle/>
        <a:p>
          <a:r>
            <a:rPr lang="ru-RU" sz="2000" dirty="0" smtClean="0"/>
            <a:t>2021 год – </a:t>
          </a:r>
          <a:r>
            <a:rPr lang="ru-RU" sz="2000" dirty="0" smtClean="0"/>
            <a:t>0,0 </a:t>
          </a:r>
          <a:r>
            <a:rPr lang="ru-RU" sz="2000" dirty="0" err="1" smtClean="0"/>
            <a:t>тыс.тенге</a:t>
          </a:r>
          <a:r>
            <a:rPr lang="ru-RU" sz="2000" smtClean="0"/>
            <a:t>  </a:t>
          </a:r>
          <a:endParaRPr lang="ru-RU" sz="2000" dirty="0"/>
        </a:p>
      </dgm:t>
    </dgm:pt>
    <dgm:pt modelId="{455CA484-4FF3-4D28-8E9B-BABDBE719F4E}" type="parTrans" cxnId="{2D2595BC-4E29-48AA-9BD5-002A79744805}">
      <dgm:prSet/>
      <dgm:spPr/>
      <dgm:t>
        <a:bodyPr/>
        <a:lstStyle/>
        <a:p>
          <a:endParaRPr lang="ru-RU"/>
        </a:p>
      </dgm:t>
    </dgm:pt>
    <dgm:pt modelId="{90D856C9-77EB-4169-885C-4C67BB45224F}" type="sibTrans" cxnId="{2D2595BC-4E29-48AA-9BD5-002A79744805}">
      <dgm:prSet/>
      <dgm:spPr/>
      <dgm:t>
        <a:bodyPr/>
        <a:lstStyle/>
        <a:p>
          <a:endParaRPr lang="ru-RU"/>
        </a:p>
      </dgm:t>
    </dgm:pt>
    <dgm:pt modelId="{62FA682A-E62E-4444-8EBC-4860EE32A444}" type="pres">
      <dgm:prSet presAssocID="{A47C32EA-B173-4D63-BADC-2227CFA4665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AA51C5-1650-44CA-BFEB-01BB9BBABDE8}" type="pres">
      <dgm:prSet presAssocID="{EA5A9F4E-1FA8-45F9-87DA-879E1D1036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A4D06-D2C3-47E2-B8A3-73FED1F4EEFD}" type="pres">
      <dgm:prSet presAssocID="{37CB98AB-8A01-49DA-8492-2092A0A9FD3B}" presName="spacer" presStyleCnt="0"/>
      <dgm:spPr/>
    </dgm:pt>
    <dgm:pt modelId="{C4346F58-D218-4D16-BEF0-814C71AD641A}" type="pres">
      <dgm:prSet presAssocID="{86CBC2F0-8F40-43A4-B9A1-18662DBE7F7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924EB-92EC-4B9A-99CF-63E9960C1B4E}" type="pres">
      <dgm:prSet presAssocID="{218EFF99-927A-48B0-A58A-5FB8898F312A}" presName="spacer" presStyleCnt="0"/>
      <dgm:spPr/>
    </dgm:pt>
    <dgm:pt modelId="{BC5F8ACD-02A1-4CDB-81E5-8FEF82C4087B}" type="pres">
      <dgm:prSet presAssocID="{8577D64D-CBBE-407F-966D-8313C8C652E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2327F3-A795-44BB-A087-E03EE9A279E7}" type="presOf" srcId="{8577D64D-CBBE-407F-966D-8313C8C652E5}" destId="{BC5F8ACD-02A1-4CDB-81E5-8FEF82C4087B}" srcOrd="0" destOrd="0" presId="urn:microsoft.com/office/officeart/2005/8/layout/vList2"/>
    <dgm:cxn modelId="{1F01AD1F-0127-485A-A9C0-FDC258933F1D}" srcId="{A47C32EA-B173-4D63-BADC-2227CFA46652}" destId="{86CBC2F0-8F40-43A4-B9A1-18662DBE7F76}" srcOrd="1" destOrd="0" parTransId="{821946F5-42D6-4AAB-B76C-F1D432861812}" sibTransId="{218EFF99-927A-48B0-A58A-5FB8898F312A}"/>
    <dgm:cxn modelId="{32CA8260-C6AD-4073-8372-5C8B28E0EE54}" type="presOf" srcId="{EA5A9F4E-1FA8-45F9-87DA-879E1D103675}" destId="{5AAA51C5-1650-44CA-BFEB-01BB9BBABDE8}" srcOrd="0" destOrd="0" presId="urn:microsoft.com/office/officeart/2005/8/layout/vList2"/>
    <dgm:cxn modelId="{B7857913-6AAC-4E00-82CA-57061BEB742D}" type="presOf" srcId="{86CBC2F0-8F40-43A4-B9A1-18662DBE7F76}" destId="{C4346F58-D218-4D16-BEF0-814C71AD641A}" srcOrd="0" destOrd="0" presId="urn:microsoft.com/office/officeart/2005/8/layout/vList2"/>
    <dgm:cxn modelId="{2D2595BC-4E29-48AA-9BD5-002A79744805}" srcId="{A47C32EA-B173-4D63-BADC-2227CFA46652}" destId="{8577D64D-CBBE-407F-966D-8313C8C652E5}" srcOrd="2" destOrd="0" parTransId="{455CA484-4FF3-4D28-8E9B-BABDBE719F4E}" sibTransId="{90D856C9-77EB-4169-885C-4C67BB45224F}"/>
    <dgm:cxn modelId="{6684279D-A258-4C18-A36D-CF5FCFA5F7C7}" type="presOf" srcId="{A47C32EA-B173-4D63-BADC-2227CFA46652}" destId="{62FA682A-E62E-4444-8EBC-4860EE32A444}" srcOrd="0" destOrd="0" presId="urn:microsoft.com/office/officeart/2005/8/layout/vList2"/>
    <dgm:cxn modelId="{D42A177F-A1B6-4F55-95AD-E2AD2E0156A6}" srcId="{A47C32EA-B173-4D63-BADC-2227CFA46652}" destId="{EA5A9F4E-1FA8-45F9-87DA-879E1D103675}" srcOrd="0" destOrd="0" parTransId="{F8D2BB62-1B73-426D-8415-0F9355B65E45}" sibTransId="{37CB98AB-8A01-49DA-8492-2092A0A9FD3B}"/>
    <dgm:cxn modelId="{957B6848-0CD8-42BA-B81D-792CEBFF0B9D}" type="presParOf" srcId="{62FA682A-E62E-4444-8EBC-4860EE32A444}" destId="{5AAA51C5-1650-44CA-BFEB-01BB9BBABDE8}" srcOrd="0" destOrd="0" presId="urn:microsoft.com/office/officeart/2005/8/layout/vList2"/>
    <dgm:cxn modelId="{51231DEC-1133-4AD6-B263-7F7496A19BCB}" type="presParOf" srcId="{62FA682A-E62E-4444-8EBC-4860EE32A444}" destId="{90DA4D06-D2C3-47E2-B8A3-73FED1F4EEFD}" srcOrd="1" destOrd="0" presId="urn:microsoft.com/office/officeart/2005/8/layout/vList2"/>
    <dgm:cxn modelId="{BF454821-440D-4A92-8EC4-AE81985E2B20}" type="presParOf" srcId="{62FA682A-E62E-4444-8EBC-4860EE32A444}" destId="{C4346F58-D218-4D16-BEF0-814C71AD641A}" srcOrd="2" destOrd="0" presId="urn:microsoft.com/office/officeart/2005/8/layout/vList2"/>
    <dgm:cxn modelId="{78670111-A77A-41BA-8597-1AF4A13B2775}" type="presParOf" srcId="{62FA682A-E62E-4444-8EBC-4860EE32A444}" destId="{A85924EB-92EC-4B9A-99CF-63E9960C1B4E}" srcOrd="3" destOrd="0" presId="urn:microsoft.com/office/officeart/2005/8/layout/vList2"/>
    <dgm:cxn modelId="{5C0D84AE-38BE-4210-AA98-11059C7928DA}" type="presParOf" srcId="{62FA682A-E62E-4444-8EBC-4860EE32A444}" destId="{BC5F8ACD-02A1-4CDB-81E5-8FEF82C4087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A51C5-1650-44CA-BFEB-01BB9BBABDE8}">
      <dsp:nvSpPr>
        <dsp:cNvPr id="0" name=""/>
        <dsp:cNvSpPr/>
      </dsp:nvSpPr>
      <dsp:spPr>
        <a:xfrm>
          <a:off x="0" y="204543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2019 год – 347 174,0 тыс.тенге</a:t>
          </a:r>
          <a:endParaRPr lang="ru-RU" sz="2000" kern="1200" dirty="0"/>
        </a:p>
      </dsp:txBody>
      <dsp:txXfrm>
        <a:off x="59399" y="263942"/>
        <a:ext cx="3948406" cy="1098002"/>
      </dsp:txXfrm>
    </dsp:sp>
    <dsp:sp modelId="{C4346F58-D218-4D16-BEF0-814C71AD641A}">
      <dsp:nvSpPr>
        <dsp:cNvPr id="0" name=""/>
        <dsp:cNvSpPr/>
      </dsp:nvSpPr>
      <dsp:spPr>
        <a:xfrm>
          <a:off x="0" y="1608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2020 год – 262 946,0 тыс.тенге</a:t>
          </a:r>
          <a:endParaRPr lang="ru-RU" sz="2000" kern="1200" dirty="0"/>
        </a:p>
      </dsp:txBody>
      <dsp:txXfrm>
        <a:off x="59399" y="1667943"/>
        <a:ext cx="3948406" cy="1098002"/>
      </dsp:txXfrm>
    </dsp:sp>
    <dsp:sp modelId="{BC5F8ACD-02A1-4CDB-81E5-8FEF82C4087B}">
      <dsp:nvSpPr>
        <dsp:cNvPr id="0" name=""/>
        <dsp:cNvSpPr/>
      </dsp:nvSpPr>
      <dsp:spPr>
        <a:xfrm>
          <a:off x="0" y="3012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год – 265 830,0 тыс. тенге</a:t>
          </a:r>
          <a:endParaRPr lang="ru-RU" sz="2000" kern="1200" dirty="0"/>
        </a:p>
      </dsp:txBody>
      <dsp:txXfrm>
        <a:off x="59399" y="3071943"/>
        <a:ext cx="3948406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A51C5-1650-44CA-BFEB-01BB9BBABDE8}">
      <dsp:nvSpPr>
        <dsp:cNvPr id="0" name=""/>
        <dsp:cNvSpPr/>
      </dsp:nvSpPr>
      <dsp:spPr>
        <a:xfrm>
          <a:off x="0" y="204543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2019 год – 97 375,0 тыс.тенге</a:t>
          </a:r>
          <a:endParaRPr lang="ru-RU" sz="2000" kern="1200" dirty="0"/>
        </a:p>
      </dsp:txBody>
      <dsp:txXfrm>
        <a:off x="59399" y="263942"/>
        <a:ext cx="3948406" cy="1098002"/>
      </dsp:txXfrm>
    </dsp:sp>
    <dsp:sp modelId="{C4346F58-D218-4D16-BEF0-814C71AD641A}">
      <dsp:nvSpPr>
        <dsp:cNvPr id="0" name=""/>
        <dsp:cNvSpPr/>
      </dsp:nvSpPr>
      <dsp:spPr>
        <a:xfrm>
          <a:off x="0" y="1608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2020 год – 1 605,0 тыс.тенге</a:t>
          </a:r>
          <a:endParaRPr lang="ru-RU" sz="2000" kern="1200" dirty="0"/>
        </a:p>
      </dsp:txBody>
      <dsp:txXfrm>
        <a:off x="59399" y="1667943"/>
        <a:ext cx="3948406" cy="1098002"/>
      </dsp:txXfrm>
    </dsp:sp>
    <dsp:sp modelId="{BC5F8ACD-02A1-4CDB-81E5-8FEF82C4087B}">
      <dsp:nvSpPr>
        <dsp:cNvPr id="0" name=""/>
        <dsp:cNvSpPr/>
      </dsp:nvSpPr>
      <dsp:spPr>
        <a:xfrm>
          <a:off x="0" y="3012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год – 1 717,0 тыс. тенге</a:t>
          </a:r>
          <a:endParaRPr lang="ru-RU" sz="2000" kern="1200" dirty="0"/>
        </a:p>
      </dsp:txBody>
      <dsp:txXfrm>
        <a:off x="59399" y="3071943"/>
        <a:ext cx="3948406" cy="1098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A51C5-1650-44CA-BFEB-01BB9BBABDE8}">
      <dsp:nvSpPr>
        <dsp:cNvPr id="0" name=""/>
        <dsp:cNvSpPr/>
      </dsp:nvSpPr>
      <dsp:spPr>
        <a:xfrm>
          <a:off x="0" y="204543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2019 год – 2 000 000,0 тыс.тенге</a:t>
          </a:r>
          <a:endParaRPr lang="ru-RU" sz="2000" kern="1200" dirty="0"/>
        </a:p>
      </dsp:txBody>
      <dsp:txXfrm>
        <a:off x="59399" y="263942"/>
        <a:ext cx="3948406" cy="1098002"/>
      </dsp:txXfrm>
    </dsp:sp>
    <dsp:sp modelId="{C4346F58-D218-4D16-BEF0-814C71AD641A}">
      <dsp:nvSpPr>
        <dsp:cNvPr id="0" name=""/>
        <dsp:cNvSpPr/>
      </dsp:nvSpPr>
      <dsp:spPr>
        <a:xfrm>
          <a:off x="0" y="1608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2020 год – </a:t>
          </a:r>
          <a:r>
            <a:rPr lang="ru-RU" sz="2000" kern="1200" dirty="0" smtClean="0"/>
            <a:t>0,0 </a:t>
          </a:r>
          <a:r>
            <a:rPr lang="ru-RU" sz="2000" kern="1200" dirty="0" err="1" smtClean="0"/>
            <a:t>тыс.тенге</a:t>
          </a:r>
          <a:r>
            <a:rPr lang="ru-RU" sz="2000" kern="1200" dirty="0" smtClean="0"/>
            <a:t>  </a:t>
          </a:r>
          <a:endParaRPr lang="ru-RU" sz="2000" kern="1200" dirty="0"/>
        </a:p>
      </dsp:txBody>
      <dsp:txXfrm>
        <a:off x="59399" y="1667943"/>
        <a:ext cx="3948406" cy="1098002"/>
      </dsp:txXfrm>
    </dsp:sp>
    <dsp:sp modelId="{BC5F8ACD-02A1-4CDB-81E5-8FEF82C4087B}">
      <dsp:nvSpPr>
        <dsp:cNvPr id="0" name=""/>
        <dsp:cNvSpPr/>
      </dsp:nvSpPr>
      <dsp:spPr>
        <a:xfrm>
          <a:off x="0" y="3012544"/>
          <a:ext cx="406720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год – </a:t>
          </a:r>
          <a:r>
            <a:rPr lang="ru-RU" sz="2000" kern="1200" dirty="0" smtClean="0"/>
            <a:t>0,0 </a:t>
          </a:r>
          <a:r>
            <a:rPr lang="ru-RU" sz="2000" kern="1200" dirty="0" err="1" smtClean="0"/>
            <a:t>тыс.тенге</a:t>
          </a:r>
          <a:r>
            <a:rPr lang="ru-RU" sz="2000" kern="1200" smtClean="0"/>
            <a:t>  </a:t>
          </a:r>
          <a:endParaRPr lang="ru-RU" sz="2000" kern="1200" dirty="0"/>
        </a:p>
      </dsp:txBody>
      <dsp:txXfrm>
        <a:off x="59399" y="3071943"/>
        <a:ext cx="3948406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646D6-2EA9-4AD0-9439-101323F7CF5D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D9924-AE0D-4ACB-A64B-F005310837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851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D9924-AE0D-4ACB-A64B-F005310837D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5334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Гражданский бюджет </a:t>
            </a:r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стадии планирования </a:t>
            </a:r>
            <a:r>
              <a:rPr lang="ru-RU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Управления активов и государственных закупок города </a:t>
            </a:r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Астана </a:t>
            </a:r>
            <a:r>
              <a:rPr lang="ru-RU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2019-2021 </a:t>
            </a:r>
            <a:r>
              <a:rPr lang="ru-RU" sz="2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гг</a:t>
            </a:r>
            <a:r>
              <a:rPr lang="ru-RU" sz="2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учетом </a:t>
            </a: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уточнения </a:t>
            </a:r>
            <a:r>
              <a:rPr lang="ru-RU" sz="1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 марта 2019 </a:t>
            </a:r>
            <a:r>
              <a:rPr lang="ru-RU" sz="1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года № </a:t>
            </a: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354/45-VI)</a:t>
            </a:r>
            <a:endParaRPr lang="ru-RU" sz="2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711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1" y="2689121"/>
            <a:ext cx="3186106" cy="234812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3372" y="2643183"/>
            <a:ext cx="4000528" cy="2786082"/>
          </a:xfrm>
        </p:spPr>
        <p:txBody>
          <a:bodyPr>
            <a:normAutofit fontScale="85000" lnSpcReduction="10000"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Бюджет Управления активов и государственных закупок города Астаны на 2019-2021 </a:t>
            </a:r>
            <a:r>
              <a:rPr lang="kk-KZ" sz="2000" b="1" smtClean="0">
                <a:latin typeface="Times New Roman" pitchFamily="18" charset="0"/>
                <a:cs typeface="Times New Roman" pitchFamily="18" charset="0"/>
              </a:rPr>
              <a:t>годы уточнен и утвержден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решением сессии маслихата города  Астаны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6 марта 2019 года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354/45-VI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«О внесении изменений и дополнения в решение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маслихата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города Астаны от 12 декабря 2018 года №333/42-VI «О бюджете города Астаны на 2019-2021 годы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dirty="0"/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Бюджетная программа 001  «Услуги по реализации государственной политики в области коммунального имущества и государственных закупок </a:t>
            </a:r>
            <a:b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местном уровне»</a:t>
            </a:r>
            <a:endPara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3794931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Цель бюджетной программы</a:t>
            </a:r>
          </a:p>
          <a:p>
            <a:endParaRPr lang="ru-RU" sz="2000" dirty="0" smtClean="0"/>
          </a:p>
          <a:p>
            <a:endParaRPr lang="ru-RU" sz="2000" b="1" dirty="0" smtClean="0"/>
          </a:p>
          <a:p>
            <a:endParaRPr lang="ru-RU" sz="2000" b="1" dirty="0" smtClean="0"/>
          </a:p>
          <a:p>
            <a:r>
              <a:rPr lang="ru-RU" sz="2000" b="1" dirty="0" smtClean="0"/>
              <a:t>Описание (</a:t>
            </a:r>
            <a:r>
              <a:rPr lang="ru-RU" sz="2000" b="1" i="1" dirty="0" smtClean="0"/>
              <a:t>обоснование</a:t>
            </a:r>
            <a:r>
              <a:rPr lang="ru-RU" sz="2000" b="1" dirty="0" smtClean="0"/>
              <a:t>) бюджетной программы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372349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Обеспечение деятельности аппарата для достижения максимально эффективного  выполнения возложенных на него функций</a:t>
            </a:r>
          </a:p>
          <a:p>
            <a:r>
              <a:rPr lang="ru-RU" sz="2000" dirty="0" smtClean="0"/>
              <a:t>Организация работы по реализации государственной политики в области государственных закупок и управления коммунальной собственностью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по бюджетной программе </a:t>
            </a:r>
            <a:endParaRPr lang="ru-RU" sz="3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31538769"/>
              </p:ext>
            </p:extLst>
          </p:nvPr>
        </p:nvGraphicFramePr>
        <p:xfrm>
          <a:off x="428596" y="1920875"/>
          <a:ext cx="4067204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92500"/>
          </a:bodyPr>
          <a:lstStyle/>
          <a:p>
            <a:r>
              <a:rPr lang="ru-RU" dirty="0" smtClean="0"/>
              <a:t>По данной программе производятся расходы  на содержание аппарата Управления со штатной численностью </a:t>
            </a:r>
          </a:p>
          <a:p>
            <a:pPr>
              <a:buNone/>
            </a:pPr>
            <a:r>
              <a:rPr lang="ru-RU" dirty="0" smtClean="0"/>
              <a:t> 	35 единиц</a:t>
            </a:r>
          </a:p>
          <a:p>
            <a:pPr>
              <a:buNone/>
            </a:pPr>
            <a:r>
              <a:rPr lang="ru-RU" dirty="0" smtClean="0"/>
              <a:t>	(</a:t>
            </a:r>
            <a:r>
              <a:rPr lang="ru-RU" sz="2200" i="1" dirty="0" smtClean="0"/>
              <a:t>в том числе оплат труда, оплата аренды офисных помещений, оплату услуг по обеспечению бесперебойной работы Управления и др.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Бюджетная программа 003  «Капитальные расходы государственного органа»</a:t>
            </a:r>
            <a:endPara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3794931"/>
          </a:xfrm>
        </p:spPr>
        <p:txBody>
          <a:bodyPr>
            <a:normAutofit lnSpcReduction="10000"/>
          </a:bodyPr>
          <a:lstStyle/>
          <a:p>
            <a:r>
              <a:rPr lang="ru-RU" sz="2000" b="1" dirty="0" smtClean="0"/>
              <a:t>Цель бюджетной программы</a:t>
            </a:r>
          </a:p>
          <a:p>
            <a:endParaRPr lang="ru-RU" sz="2000" dirty="0" smtClean="0"/>
          </a:p>
          <a:p>
            <a:r>
              <a:rPr lang="ru-RU" sz="2000" b="1" dirty="0" smtClean="0"/>
              <a:t>Описание (</a:t>
            </a:r>
            <a:r>
              <a:rPr lang="ru-RU" sz="2000" b="1" i="1" dirty="0" smtClean="0"/>
              <a:t>обоснование</a:t>
            </a:r>
            <a:r>
              <a:rPr lang="ru-RU" sz="2000" b="1" dirty="0" smtClean="0"/>
              <a:t>) бюджетной программы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3723493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Улучшение материально-технической базы аппарата Управления</a:t>
            </a:r>
          </a:p>
          <a:p>
            <a:r>
              <a:rPr lang="ru-RU" sz="2000" dirty="0" smtClean="0"/>
              <a:t>Обеспечение материально-технической базы Управления с целью качественного оказания услуг по реализации государственной политики в области государственных закупок и управления коммунальной собственностью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7541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по бюджетной программе </a:t>
            </a:r>
            <a:endParaRPr lang="ru-RU" sz="3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41650337"/>
              </p:ext>
            </p:extLst>
          </p:nvPr>
        </p:nvGraphicFramePr>
        <p:xfrm>
          <a:off x="428596" y="1920875"/>
          <a:ext cx="4067204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 fontScale="92500" lnSpcReduction="10000"/>
          </a:bodyPr>
          <a:lstStyle/>
          <a:p>
            <a:r>
              <a:rPr lang="ru-RU" dirty="0" smtClean="0"/>
              <a:t>По данной программе производятся расходы  на приобретение  основных и нематериальных активов</a:t>
            </a:r>
          </a:p>
          <a:p>
            <a:pPr>
              <a:buNone/>
            </a:pPr>
            <a:r>
              <a:rPr lang="ru-RU" dirty="0" smtClean="0"/>
              <a:t>	(</a:t>
            </a:r>
            <a:r>
              <a:rPr lang="ru-RU" sz="2200" i="1" dirty="0" smtClean="0"/>
              <a:t>в том числе приобретение мебели для сотрудников, вычислительной техники и другого оборудования, капитальный ремонт помещений, зданий, сооружений, передаточных устройств и др.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10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Бюджетная программа 005  «Приобретение имущества </a:t>
            </a:r>
            <a:b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коммунальную собственность»</a:t>
            </a:r>
            <a:endParaRPr lang="ru-RU" sz="1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3794931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Цель бюджетной программы</a:t>
            </a:r>
          </a:p>
          <a:p>
            <a:endParaRPr lang="ru-RU" sz="2000" dirty="0" smtClean="0"/>
          </a:p>
          <a:p>
            <a:endParaRPr lang="ru-RU" sz="2000" b="1" dirty="0" smtClean="0"/>
          </a:p>
          <a:p>
            <a:r>
              <a:rPr lang="ru-RU" sz="2000" b="1" dirty="0" smtClean="0"/>
              <a:t>Описание (</a:t>
            </a:r>
            <a:r>
              <a:rPr lang="ru-RU" sz="2000" b="1" i="1" dirty="0" smtClean="0"/>
              <a:t>обоснование</a:t>
            </a:r>
            <a:r>
              <a:rPr lang="ru-RU" sz="2000" b="1" dirty="0" smtClean="0"/>
              <a:t>) бюджетной программы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372349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Эффективность управления объектами коммунальной собственности </a:t>
            </a:r>
          </a:p>
          <a:p>
            <a:endParaRPr lang="ru-RU" sz="2000" dirty="0" smtClean="0"/>
          </a:p>
          <a:p>
            <a:r>
              <a:rPr lang="ru-RU" sz="2000" dirty="0" smtClean="0"/>
              <a:t>Обеспечение социальной сферы города объектами коммунального имущества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34840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по бюджетной программе </a:t>
            </a:r>
            <a:endParaRPr lang="ru-RU" sz="3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65618930"/>
              </p:ext>
            </p:extLst>
          </p:nvPr>
        </p:nvGraphicFramePr>
        <p:xfrm>
          <a:off x="428596" y="1920875"/>
          <a:ext cx="4067204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r>
              <a:rPr lang="ru-RU" dirty="0" smtClean="0"/>
              <a:t>По данной программе производятся расходы  на приобретение  помещений, зданий, сооружений, передаточных устройств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0374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254</TotalTime>
  <Words>267</Words>
  <Application>Microsoft Office PowerPoint</Application>
  <PresentationFormat>Экран (4:3)</PresentationFormat>
  <Paragraphs>44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Гражданский бюджет  на стадии планирования  Управления активов и государственных закупок города Астана на 2019-2021 гг  (с учетом 1 уточнения от 6 марта 2019 года № 354/45-VI)</vt:lpstr>
      <vt:lpstr>Бюджетная программа 001  «Услуги по реализации государственной политики в области коммунального имущества и государственных закупок  на местном уровне»</vt:lpstr>
      <vt:lpstr>Расходы по бюджетной программе </vt:lpstr>
      <vt:lpstr>Бюджетная программа 003  «Капитальные расходы государственного органа»</vt:lpstr>
      <vt:lpstr>Расходы по бюджетной программе </vt:lpstr>
      <vt:lpstr>Бюджетная программа 005  «Приобретение имущества  в коммунальную собственность»</vt:lpstr>
      <vt:lpstr>Расходы по бюджетной программе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Гражданский бюджет на стадии планирования Управления активов и государственных закупок города Астана, уточнение №1</dc:title>
  <dc:creator>Шынар Темиргалиева</dc:creator>
  <cp:lastModifiedBy>Гульназ Ескен</cp:lastModifiedBy>
  <cp:revision>39</cp:revision>
  <dcterms:created xsi:type="dcterms:W3CDTF">2020-02-16T09:03:02Z</dcterms:created>
  <dcterms:modified xsi:type="dcterms:W3CDTF">2020-02-17T05:50:41Z</dcterms:modified>
</cp:coreProperties>
</file>