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9" r:id="rId1"/>
  </p:sldMasterIdLst>
  <p:sldIdLst>
    <p:sldId id="256" r:id="rId2"/>
    <p:sldId id="291" r:id="rId3"/>
    <p:sldId id="314" r:id="rId4"/>
    <p:sldId id="322" r:id="rId5"/>
    <p:sldId id="268" r:id="rId6"/>
    <p:sldId id="294" r:id="rId7"/>
    <p:sldId id="308" r:id="rId8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53C604E-8363-406C-BB9A-0104B7B5FA52}">
          <p14:sldIdLst>
            <p14:sldId id="256"/>
            <p14:sldId id="291"/>
            <p14:sldId id="314"/>
            <p14:sldId id="322"/>
            <p14:sldId id="268"/>
            <p14:sldId id="294"/>
            <p14:sldId id="30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8000"/>
    <a:srgbClr val="33CC33"/>
    <a:srgbClr val="CCFFFF"/>
    <a:srgbClr val="FFEAD5"/>
    <a:srgbClr val="33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0616" autoAdjust="0"/>
  </p:normalViewPr>
  <p:slideViewPr>
    <p:cSldViewPr>
      <p:cViewPr>
        <p:scale>
          <a:sx n="70" d="100"/>
          <a:sy n="70" d="100"/>
        </p:scale>
        <p:origin x="-185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491C6D3-6D6C-4B5C-90CC-23C328449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72BD-EC45-4FF6-8D4B-F6C5355A3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1C576-7144-49D2-BC1D-8A13F87F3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058F3-FB41-43CA-A29E-EA5436950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84C9D-0E68-4A0E-A8A1-059ADC0E2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22F978-CDF5-48DA-AE8B-86FF6B85A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DB5860-9980-4ED8-8453-368450E0B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AA9E84-111E-4470-9A29-958712321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7061E4-13D9-47FE-A777-B42557E0C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8291F-E4BA-427A-BD01-065566738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257DBA-828D-4150-948A-DB7D4F48F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1657857-2A60-4C16-8154-C7C22F438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B3590F1-F242-44B6-9C6B-0BB9A839EE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21" r:id="rId1"/>
    <p:sldLayoutId id="2147485017" r:id="rId2"/>
    <p:sldLayoutId id="2147485022" r:id="rId3"/>
    <p:sldLayoutId id="2147485023" r:id="rId4"/>
    <p:sldLayoutId id="2147485024" r:id="rId5"/>
    <p:sldLayoutId id="2147485025" r:id="rId6"/>
    <p:sldLayoutId id="2147485018" r:id="rId7"/>
    <p:sldLayoutId id="2147485026" r:id="rId8"/>
    <p:sldLayoutId id="2147485027" r:id="rId9"/>
    <p:sldLayoutId id="2147485019" r:id="rId10"/>
    <p:sldLayoutId id="2147485020" r:id="rId11"/>
    <p:sldLayoutId id="214748503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052736"/>
            <a:ext cx="8064896" cy="280831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ГРАЖДАНСКИЙ 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БЮДЖЕТ  </a:t>
            </a:r>
            <a:r>
              <a:rPr lang="ru-RU" sz="40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Райымбексого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сельского округа </a:t>
            </a:r>
            <a:r>
              <a:rPr lang="ru-RU" sz="40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Карасайского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района   2020 год</a:t>
            </a:r>
            <a:endParaRPr lang="ru-RU" sz="40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352928" cy="45365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Вашему вниманию представлен  гражданский бюджет  города, сельских округов </a:t>
            </a:r>
            <a:r>
              <a:rPr lang="ru-RU" sz="1900" dirty="0" err="1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Карасайского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 района на 2020 год, который содержит информацию об основных показателях социально-экономического развития города, сельских округов ,бюджета города, сельских округов </a:t>
            </a:r>
            <a:r>
              <a:rPr lang="ru-RU" sz="1900" dirty="0" err="1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Карасайского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района и направлениях расходования бюджетных средств, информация об исполнении бюджета города, сельских округов </a:t>
            </a:r>
            <a:r>
              <a:rPr lang="ru-RU" sz="1900" dirty="0" err="1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Карасайского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района.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	Бюджет города, сельских округов </a:t>
            </a:r>
            <a:r>
              <a:rPr lang="ru-RU" sz="1900" dirty="0" err="1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Карасайского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района на 2020 год сформирован в соответствии  с Бюджетным и Налоговым кодексами Республики Казахстан, задачами, поставленными в Посланиях Президента Республики Казахстан народу Казахстана, Прогнозом социально-экономического развития  города, сельских округа на 2020 год, методикой прогнозирования доходов и утвержден решением сессии </a:t>
            </a:r>
            <a:r>
              <a:rPr lang="ru-RU" sz="1900" dirty="0" err="1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Карасайского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900" dirty="0" err="1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маслихата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от 09 января 2020 года №51-3 «О бюджетах города, сельских округов </a:t>
            </a:r>
            <a:r>
              <a:rPr lang="ru-RU" sz="1900" dirty="0" err="1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Карасайского</a:t>
            </a:r>
            <a:r>
              <a:rPr lang="ru-RU" sz="1900" dirty="0" smtClean="0"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Verdana" pitchFamily="34" charset="0"/>
              </a:rPr>
              <a:t> района на 2020-2022 годы».</a:t>
            </a:r>
            <a:endParaRPr lang="ru-RU" sz="1900" i="1" dirty="0" smtClean="0">
              <a:solidFill>
                <a:srgbClr val="0000FF"/>
              </a:solidFill>
              <a:latin typeface="Times New Roman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63272" cy="119675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Уважаемые посетители </a:t>
            </a:r>
            <a:r>
              <a:rPr lang="ru-RU" sz="25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сайта бюджета города, сельских округов  </a:t>
            </a:r>
            <a:r>
              <a:rPr lang="ru-RU" sz="25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Карасайского</a:t>
            </a:r>
            <a:r>
              <a:rPr lang="ru-RU" sz="25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               на 2020 год</a:t>
            </a:r>
            <a:endParaRPr lang="ru-RU" sz="25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4"/>
          <p:cNvSpPr>
            <a:spLocks noChangeArrowheads="1"/>
          </p:cNvSpPr>
          <p:nvPr/>
        </p:nvSpPr>
        <p:spPr bwMode="auto">
          <a:xfrm>
            <a:off x="1214438" y="1000125"/>
            <a:ext cx="7227887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600" b="1" dirty="0">
                <a:solidFill>
                  <a:srgbClr val="0033CC"/>
                </a:solidFill>
              </a:rPr>
              <a:t>СХЕМА БЮДЖЕТНОГО ПРОЦЕССА</a:t>
            </a:r>
          </a:p>
        </p:txBody>
      </p:sp>
      <p:sp>
        <p:nvSpPr>
          <p:cNvPr id="16387" name="Прямоугольник 16"/>
          <p:cNvSpPr>
            <a:spLocks noChangeArrowheads="1"/>
          </p:cNvSpPr>
          <p:nvPr/>
        </p:nvSpPr>
        <p:spPr bwMode="auto">
          <a:xfrm>
            <a:off x="642938" y="2355056"/>
            <a:ext cx="3240087" cy="649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Разработка проекта Прогноза социально-экономического развития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 </a:t>
            </a:r>
          </a:p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5-летний период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позднее 25 апреля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Прямоугольник 16"/>
          <p:cNvSpPr>
            <a:spLocks noChangeArrowheads="1"/>
          </p:cNvSpPr>
          <p:nvPr/>
        </p:nvSpPr>
        <p:spPr bwMode="auto">
          <a:xfrm>
            <a:off x="641350" y="4228502"/>
            <a:ext cx="3240087" cy="646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Составление проекта бюджета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внесение его на рассмотрение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районного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позднее 1 октября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Прямоугольник 16"/>
          <p:cNvSpPr>
            <a:spLocks noChangeArrowheads="1"/>
          </p:cNvSpPr>
          <p:nvPr/>
        </p:nvSpPr>
        <p:spPr bwMode="auto">
          <a:xfrm>
            <a:off x="641350" y="5174458"/>
            <a:ext cx="3238499" cy="9382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15" tIns="45708" rIns="91415" bIns="45708">
            <a:spAutoFit/>
          </a:bodyPr>
          <a:lstStyle/>
          <a:p>
            <a:pPr algn="ctr" defTabSz="615950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Утверждение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маслихатом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бюджета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на трехлетний период </a:t>
            </a:r>
          </a:p>
          <a:p>
            <a:pPr algn="ctr" defTabSz="615950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не позднее 2-недельного срока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после подписания решения областного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об утверждении областного бюджета</a:t>
            </a:r>
          </a:p>
        </p:txBody>
      </p:sp>
      <p:sp>
        <p:nvSpPr>
          <p:cNvPr id="16390" name="Прямоугольник 16"/>
          <p:cNvSpPr>
            <a:spLocks noChangeArrowheads="1"/>
          </p:cNvSpPr>
          <p:nvPr/>
        </p:nvSpPr>
        <p:spPr bwMode="auto">
          <a:xfrm>
            <a:off x="641351" y="3294857"/>
            <a:ext cx="3240087" cy="6463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Передача бюджетных заявок администраторов бюджетных программ на рассмотрение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районной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бюджетной комиссии</a:t>
            </a:r>
          </a:p>
        </p:txBody>
      </p:sp>
      <p:sp>
        <p:nvSpPr>
          <p:cNvPr id="16391" name="Rectangle 21"/>
          <p:cNvSpPr>
            <a:spLocks noChangeArrowheads="1"/>
          </p:cNvSpPr>
          <p:nvPr/>
        </p:nvSpPr>
        <p:spPr bwMode="auto">
          <a:xfrm>
            <a:off x="642938" y="1571626"/>
            <a:ext cx="3240087" cy="571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ru-RU" sz="1100" b="1" dirty="0"/>
              <a:t>РАЗРАБОТКА БЮДЖЕТА</a:t>
            </a:r>
          </a:p>
          <a:p>
            <a:pPr algn="ctr"/>
            <a:r>
              <a:rPr lang="ru-RU" sz="1100" i="1" dirty="0"/>
              <a:t>(уполномоченный орган – отдел экономики и </a:t>
            </a:r>
          </a:p>
          <a:p>
            <a:pPr algn="ctr"/>
            <a:r>
              <a:rPr lang="ru-RU" sz="1100" i="1" dirty="0"/>
              <a:t>бюджетного планирования)</a:t>
            </a:r>
          </a:p>
        </p:txBody>
      </p:sp>
      <p:sp>
        <p:nvSpPr>
          <p:cNvPr id="16392" name="Rectangle 22"/>
          <p:cNvSpPr>
            <a:spLocks noChangeArrowheads="1"/>
          </p:cNvSpPr>
          <p:nvPr/>
        </p:nvSpPr>
        <p:spPr bwMode="auto">
          <a:xfrm>
            <a:off x="5214937" y="1571625"/>
            <a:ext cx="3227387" cy="571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ИСПОЛНЕНИЕ БЮДЖЕТА</a:t>
            </a:r>
          </a:p>
          <a:p>
            <a:pPr algn="ctr"/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(уполномоченный орган – отдел финансов)</a:t>
            </a:r>
          </a:p>
          <a:p>
            <a:pPr algn="ctr"/>
            <a:endParaRPr lang="ru-RU" sz="1200" i="1" dirty="0"/>
          </a:p>
        </p:txBody>
      </p:sp>
      <p:sp>
        <p:nvSpPr>
          <p:cNvPr id="16393" name="AutoShape 23"/>
          <p:cNvSpPr>
            <a:spLocks noChangeArrowheads="1"/>
          </p:cNvSpPr>
          <p:nvPr/>
        </p:nvSpPr>
        <p:spPr bwMode="auto">
          <a:xfrm>
            <a:off x="2000250" y="2143126"/>
            <a:ext cx="431800" cy="180181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4" name="AutoShape 24"/>
          <p:cNvSpPr>
            <a:spLocks noChangeArrowheads="1"/>
          </p:cNvSpPr>
          <p:nvPr/>
        </p:nvSpPr>
        <p:spPr bwMode="auto">
          <a:xfrm>
            <a:off x="2019300" y="3014662"/>
            <a:ext cx="431800" cy="276225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5" name="AutoShape 27"/>
          <p:cNvSpPr>
            <a:spLocks noChangeArrowheads="1"/>
          </p:cNvSpPr>
          <p:nvPr/>
        </p:nvSpPr>
        <p:spPr bwMode="auto">
          <a:xfrm>
            <a:off x="2020094" y="3941164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6" name="AutoShape 39"/>
          <p:cNvSpPr>
            <a:spLocks noChangeArrowheads="1"/>
          </p:cNvSpPr>
          <p:nvPr/>
        </p:nvSpPr>
        <p:spPr bwMode="auto">
          <a:xfrm>
            <a:off x="2020094" y="4874615"/>
            <a:ext cx="431800" cy="287337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7" name="Прямоугольник 16"/>
          <p:cNvSpPr>
            <a:spLocks noChangeArrowheads="1"/>
          </p:cNvSpPr>
          <p:nvPr/>
        </p:nvSpPr>
        <p:spPr bwMode="auto">
          <a:xfrm>
            <a:off x="5224462" y="2370137"/>
            <a:ext cx="3240087" cy="649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8" name="AutoShape 41"/>
          <p:cNvSpPr>
            <a:spLocks noChangeArrowheads="1"/>
          </p:cNvSpPr>
          <p:nvPr/>
        </p:nvSpPr>
        <p:spPr bwMode="auto">
          <a:xfrm>
            <a:off x="6572250" y="2143125"/>
            <a:ext cx="431800" cy="211931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399" name="Прямоугольник 16"/>
          <p:cNvSpPr>
            <a:spLocks noChangeArrowheads="1"/>
          </p:cNvSpPr>
          <p:nvPr/>
        </p:nvSpPr>
        <p:spPr bwMode="auto">
          <a:xfrm>
            <a:off x="5214938" y="3306762"/>
            <a:ext cx="3240087" cy="649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Проведение комплекса мероприятий по исполнению бюджета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 defTabSz="615950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течение финансового года</a:t>
            </a:r>
          </a:p>
        </p:txBody>
      </p:sp>
      <p:sp>
        <p:nvSpPr>
          <p:cNvPr id="16400" name="Прямоугольник 16"/>
          <p:cNvSpPr>
            <a:spLocks noChangeArrowheads="1"/>
          </p:cNvSpPr>
          <p:nvPr/>
        </p:nvSpPr>
        <p:spPr bwMode="auto">
          <a:xfrm>
            <a:off x="5214938" y="4243387"/>
            <a:ext cx="3240087" cy="10144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Проведение бюджетного мониторинга </a:t>
            </a:r>
          </a:p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оценки эффективности управления бюджетными средствами, </a:t>
            </a:r>
          </a:p>
          <a:p>
            <a:pPr algn="ctr" defTabSz="61595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ежемесячных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отчетов</a:t>
            </a:r>
          </a:p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об исполнении бюджета  </a:t>
            </a:r>
          </a:p>
        </p:txBody>
      </p:sp>
      <p:sp>
        <p:nvSpPr>
          <p:cNvPr id="16401" name="Прямоугольник 16"/>
          <p:cNvSpPr>
            <a:spLocks noChangeArrowheads="1"/>
          </p:cNvSpPr>
          <p:nvPr/>
        </p:nvSpPr>
        <p:spPr bwMode="auto">
          <a:xfrm>
            <a:off x="5202238" y="5529263"/>
            <a:ext cx="3240087" cy="10156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5" tIns="45708" rIns="91415" bIns="45708">
            <a:spAutoFit/>
          </a:bodyPr>
          <a:lstStyle/>
          <a:p>
            <a:pPr algn="ctr" defTabSz="6159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Предоставление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районный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маслихат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годового отчета об исполнении бюджета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 отчетный финансовый год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 позднее 1 апреля текущего года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его утверждение</a:t>
            </a:r>
          </a:p>
        </p:txBody>
      </p:sp>
      <p:sp>
        <p:nvSpPr>
          <p:cNvPr id="16402" name="AutoShape 46"/>
          <p:cNvSpPr>
            <a:spLocks noChangeArrowheads="1"/>
          </p:cNvSpPr>
          <p:nvPr/>
        </p:nvSpPr>
        <p:spPr bwMode="auto">
          <a:xfrm>
            <a:off x="6572250" y="3019424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403" name="AutoShape 47"/>
          <p:cNvSpPr>
            <a:spLocks noChangeArrowheads="1"/>
          </p:cNvSpPr>
          <p:nvPr/>
        </p:nvSpPr>
        <p:spPr bwMode="auto">
          <a:xfrm>
            <a:off x="6572250" y="5257799"/>
            <a:ext cx="431800" cy="271464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404" name="AutoShape 48"/>
          <p:cNvSpPr>
            <a:spLocks noChangeArrowheads="1"/>
          </p:cNvSpPr>
          <p:nvPr/>
        </p:nvSpPr>
        <p:spPr bwMode="auto">
          <a:xfrm>
            <a:off x="6572250" y="3956050"/>
            <a:ext cx="431800" cy="287337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405" name="AutoShape 49"/>
          <p:cNvSpPr>
            <a:spLocks noChangeArrowheads="1"/>
          </p:cNvSpPr>
          <p:nvPr/>
        </p:nvSpPr>
        <p:spPr bwMode="auto">
          <a:xfrm>
            <a:off x="4143374" y="1714500"/>
            <a:ext cx="932681" cy="288925"/>
          </a:xfrm>
          <a:prstGeom prst="rightArrow">
            <a:avLst>
              <a:gd name="adj1" fmla="val 50000"/>
              <a:gd name="adj2" fmla="val 62225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406" name="Прямоугольник 22"/>
          <p:cNvSpPr>
            <a:spLocks noChangeArrowheads="1"/>
          </p:cNvSpPr>
          <p:nvPr/>
        </p:nvSpPr>
        <p:spPr bwMode="auto">
          <a:xfrm>
            <a:off x="285750" y="214313"/>
            <a:ext cx="8534722" cy="61555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Бюджет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централизованный денежный фонд государства, предназначенный для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обеспечения реализации его задач и функций.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(п.п.12) пункта 1 статьи 3 Бюджетного кодекса Республики Казахстан)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400" dirty="0" smtClean="0">
                <a:effectLst/>
              </a:rPr>
              <a:t>- Месячный расчетный показатель (МРП) – </a:t>
            </a:r>
            <a:r>
              <a:rPr lang="ru-RU" sz="1400" b="0" dirty="0" smtClean="0">
                <a:effectLst/>
              </a:rPr>
              <a:t>это показатель, используемый в Республике Казахстан для </a:t>
            </a:r>
            <a:r>
              <a:rPr lang="ru-RU" sz="1400" b="0" dirty="0" err="1" smtClean="0">
                <a:effectLst/>
              </a:rPr>
              <a:t>исчесления</a:t>
            </a:r>
            <a:r>
              <a:rPr lang="ru-RU" sz="1400" b="0" dirty="0" smtClean="0">
                <a:effectLst/>
              </a:rPr>
              <a:t> пенсий, пособий, и иных выплат, а так же для применения штрафных санкций, расчета налогов и других платежей (устанавливается ежегодно Законом Республики Казахстан «О республиканском бюджете»);</a:t>
            </a:r>
            <a:br>
              <a:rPr lang="ru-RU" sz="1400" b="0" dirty="0" smtClean="0">
                <a:effectLst/>
              </a:rPr>
            </a:br>
            <a:r>
              <a:rPr lang="ru-RU" sz="1400" dirty="0" smtClean="0">
                <a:effectLst/>
              </a:rPr>
              <a:t/>
            </a:r>
            <a:br>
              <a:rPr lang="ru-RU" sz="1400" dirty="0" smtClean="0">
                <a:effectLst/>
              </a:rPr>
            </a:br>
            <a:r>
              <a:rPr lang="ru-RU" sz="1400" dirty="0" smtClean="0">
                <a:effectLst/>
              </a:rPr>
              <a:t>- Прожиточный минимум – </a:t>
            </a:r>
            <a:r>
              <a:rPr lang="ru-RU" sz="1400" b="0" dirty="0" smtClean="0">
                <a:effectLst/>
              </a:rPr>
              <a:t>необходимый минимальный денежный доход на одного человека, равный по величине стоимости минимальной потребительской корзины;</a:t>
            </a:r>
            <a:br>
              <a:rPr lang="ru-RU" sz="1400" b="0" dirty="0" smtClean="0">
                <a:effectLst/>
              </a:rPr>
            </a:br>
            <a:r>
              <a:rPr lang="ru-RU" sz="1400" dirty="0" smtClean="0">
                <a:effectLst/>
              </a:rPr>
              <a:t/>
            </a:r>
            <a:br>
              <a:rPr lang="ru-RU" sz="1400" dirty="0" smtClean="0">
                <a:effectLst/>
              </a:rPr>
            </a:br>
            <a:r>
              <a:rPr lang="ru-RU" sz="1400" dirty="0" smtClean="0">
                <a:effectLst/>
              </a:rPr>
              <a:t>- Минимальная заработная плата – </a:t>
            </a:r>
            <a:r>
              <a:rPr lang="ru-RU" sz="1400" b="0" dirty="0" smtClean="0">
                <a:effectLst/>
              </a:rPr>
              <a:t>гарантированный минимум денежных выплат </a:t>
            </a:r>
            <a:r>
              <a:rPr lang="ru-RU" sz="1400" b="0" dirty="0" err="1" smtClean="0">
                <a:effectLst/>
              </a:rPr>
              <a:t>роботнику</a:t>
            </a:r>
            <a:r>
              <a:rPr lang="ru-RU" sz="1400" b="0" dirty="0" smtClean="0">
                <a:effectLst/>
              </a:rPr>
              <a:t> простого неквалифицированного (наименее сложного) труда при выполнении им норм труда (трудовых обязанностей) в нормальных условиях и при нормальной продолжительности рабочего времени, установленных Трудовым кодексом Республики Казахстан, в месяц.</a:t>
            </a:r>
            <a:endParaRPr lang="ru-RU" sz="1400" b="0" dirty="0"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053117"/>
              </p:ext>
            </p:extLst>
          </p:nvPr>
        </p:nvGraphicFramePr>
        <p:xfrm>
          <a:off x="467544" y="3284984"/>
          <a:ext cx="8208912" cy="2108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9502"/>
                <a:gridCol w="4084994"/>
                <a:gridCol w="936104"/>
                <a:gridCol w="936104"/>
                <a:gridCol w="936104"/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 показателя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2019г</a:t>
                      </a:r>
                      <a:r>
                        <a:rPr lang="kk-KZ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2020г</a:t>
                      </a:r>
                      <a:r>
                        <a:rPr lang="kk-KZ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Месячный расчетный показатель (МРП), тенге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2269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2405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2525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2651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Минимальный размер заработной платы, тенге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24459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28284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42500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42500</a:t>
                      </a:r>
                      <a:endParaRPr lang="ru-RU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Размер государственной базовой пенсионной выплаты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12802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16037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16839</a:t>
                      </a:r>
                      <a:endParaRPr lang="ru-RU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39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67200" y="3143250"/>
          <a:ext cx="609600" cy="571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571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50972"/>
              </p:ext>
            </p:extLst>
          </p:nvPr>
        </p:nvGraphicFramePr>
        <p:xfrm>
          <a:off x="539552" y="1628800"/>
          <a:ext cx="7992888" cy="3235356"/>
        </p:xfrm>
        <a:graphic>
          <a:graphicData uri="http://schemas.openxmlformats.org/drawingml/2006/table">
            <a:tbl>
              <a:tblPr/>
              <a:tblGrid>
                <a:gridCol w="3933195"/>
                <a:gridCol w="1587225"/>
                <a:gridCol w="1032308"/>
                <a:gridCol w="1440160"/>
              </a:tblGrid>
              <a:tr h="53928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2020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2021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2022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ПОСТУПЛЕНИЯ - всего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429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437897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468550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96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поступления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163346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174780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187015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4279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Поступления </a:t>
                      </a:r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трансфертов, </a:t>
                      </a:r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из них: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en-US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5701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263117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281535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2828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целевые текущие 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трансферты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en-US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5701</a:t>
                      </a:r>
                      <a:endParaRPr lang="ru-RU" sz="18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263117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281535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828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Профицит бюджета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80100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85725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80920" cy="720080"/>
          </a:xfrm>
          <a:solidFill>
            <a:srgbClr val="CCECFF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поступлений бюджета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Райымбекского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округа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 2020 год,  тысяч тенге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46" y="332656"/>
            <a:ext cx="8318529" cy="38098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33CC"/>
                </a:solidFill>
              </a:rPr>
              <a:t/>
            </a:r>
            <a:br>
              <a:rPr lang="ru-RU" sz="2400" dirty="0" smtClean="0">
                <a:solidFill>
                  <a:srgbClr val="0033CC"/>
                </a:solidFill>
              </a:rPr>
            </a:br>
            <a:r>
              <a:rPr lang="ru-RU" sz="2400" dirty="0" smtClean="0">
                <a:solidFill>
                  <a:srgbClr val="0033CC"/>
                </a:solidFill>
              </a:rPr>
              <a:t>Расходы бюджета </a:t>
            </a:r>
            <a:r>
              <a:rPr lang="ru-RU" sz="2400" dirty="0" err="1" smtClean="0">
                <a:solidFill>
                  <a:srgbClr val="0033CC"/>
                </a:solidFill>
              </a:rPr>
              <a:t>Райымбекского</a:t>
            </a:r>
            <a:r>
              <a:rPr lang="ru-RU" sz="2400" dirty="0" smtClean="0">
                <a:solidFill>
                  <a:srgbClr val="0033CC"/>
                </a:solidFill>
              </a:rPr>
              <a:t> сельского округа</a:t>
            </a:r>
            <a:br>
              <a:rPr lang="ru-RU" sz="2400" dirty="0" smtClean="0">
                <a:solidFill>
                  <a:srgbClr val="0033CC"/>
                </a:solidFill>
              </a:rPr>
            </a:br>
            <a:endParaRPr lang="ru-RU" sz="2400" dirty="0">
              <a:solidFill>
                <a:srgbClr val="0033CC"/>
              </a:solidFill>
            </a:endParaRPr>
          </a:p>
        </p:txBody>
      </p:sp>
      <p:graphicFrame>
        <p:nvGraphicFramePr>
          <p:cNvPr id="89" name="Таблица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932664"/>
              </p:ext>
            </p:extLst>
          </p:nvPr>
        </p:nvGraphicFramePr>
        <p:xfrm>
          <a:off x="395537" y="1916831"/>
          <a:ext cx="8352927" cy="2734350"/>
        </p:xfrm>
        <a:graphic>
          <a:graphicData uri="http://schemas.openxmlformats.org/drawingml/2006/table">
            <a:tbl>
              <a:tblPr/>
              <a:tblGrid>
                <a:gridCol w="5092006"/>
                <a:gridCol w="3260921"/>
              </a:tblGrid>
              <a:tr h="32011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30.1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.2020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043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РАСХОДЫ - всего,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тысяч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тенге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387275,0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012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78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158894,8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32012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государственные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услуги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38727,5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7750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46493,8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2012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32832,9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20128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Бюджетные изъятия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110326,0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857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800100"/>
            <a:ext cx="8319839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1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Райымбекского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сельского округа на 2020 год 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направлены на реализацию мероприятий, вытекающих из Посланий Главы государства народу Казахстана, государственных и отраслевых программ, Программы развития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Райымбекского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сельского округа 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2020 год.</a:t>
            </a:r>
            <a:endParaRPr lang="ru-RU" sz="1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28625"/>
            <a:ext cx="8496944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3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 на 2020 год</a:t>
            </a:r>
            <a:endParaRPr lang="ru-RU" sz="2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528" y="1268760"/>
            <a:ext cx="8496944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Основными стратегическими направлениями в жилищно-коммунальной сфере определены развитие систем водоснабжения и водоотведения, обеспечение бесперебойного теплоснабжения, модернизация и развитие жилищно-коммунального хозяйства.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2924944"/>
            <a:ext cx="2736304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Освещение улиц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defRPr/>
            </a:pPr>
            <a:r>
              <a:rPr lang="ru-RU" sz="1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Райымбекского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округа выделено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055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тенге </a:t>
            </a:r>
            <a:r>
              <a:rPr lang="ru-RU" sz="1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(освещение центральных улиц по округам в ночное время суток)</a:t>
            </a:r>
          </a:p>
          <a:p>
            <a:pPr algn="ctr">
              <a:defRPr/>
            </a:pPr>
            <a:endParaRPr lang="ru-RU" sz="12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192" y="2852936"/>
            <a:ext cx="2520281" cy="2592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Обеспечение санитарии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000,0 тысяч тенге содержание 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мест захоронения </a:t>
            </a:r>
          </a:p>
          <a:p>
            <a:pPr algn="ctr">
              <a:defRPr/>
            </a:pP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0 тысяч тенге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(захоронение безродных, вывоз 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стихийных свалок, обеспечение санитарии сельских округов)</a:t>
            </a: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323528" y="2704629"/>
            <a:ext cx="3090067" cy="3172643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Благоустройство и озеленение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Райымбекского</a:t>
            </a:r>
            <a:endParaRPr lang="ru-RU" sz="1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сельского округа –     </a:t>
            </a:r>
          </a:p>
          <a:p>
            <a:pPr algn="ctr">
              <a:defRPr/>
            </a:pP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437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,9 </a:t>
            </a:r>
            <a:r>
              <a:rPr lang="ru-RU" sz="1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тенге</a:t>
            </a:r>
            <a:endParaRPr lang="ru-RU" sz="1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(озеленение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округа, 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благоустройство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парков, праздничное оформление округа, 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разработка ПСД по благоустройству дворов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скверов, </a:t>
            </a:r>
            <a:r>
              <a:rPr lang="ru-RU" sz="1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обрезка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деревьев)</a:t>
            </a:r>
            <a:endParaRPr lang="ru-RU" sz="1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10935</TotalTime>
  <Words>518</Words>
  <Application>Microsoft Office PowerPoint</Application>
  <PresentationFormat>Экран (4:3)</PresentationFormat>
  <Paragraphs>103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ГРАЖДАНСКИЙ БЮДЖЕТ  Райымбексого сельского округа Карасайского района   2020 год</vt:lpstr>
      <vt:lpstr>Уважаемые посетители сайта бюджета города, сельских округов  Карасайского района               на 2020 год</vt:lpstr>
      <vt:lpstr>Презентация PowerPoint</vt:lpstr>
      <vt:lpstr>- Месячный расчетный показатель (МРП) – это показатель, используемый в Республике Казахстан для исчесления пенсий, пособий, и иных выплат, а так же для применения штрафных санкций, расчета налогов и других платежей (устанавливается ежегодно Законом Республики Казахстан «О республиканском бюджете»);  - Прожиточный минимум – необходимый минимальный денежный доход на одного человека, равный по величине стоимости минимальной потребительской корзины;  - Минимальная заработная плата – гарантированный минимум денежных выплат роботнику простого неквалифицированного (наименее сложного) труда при выполнении им норм труда (трудовых обязанностей) в нормальных условиях и при нормальной продолжительности рабочего времени, установленных Трудовым кодексом Республики Казахстан, в месяц.</vt:lpstr>
      <vt:lpstr>Структура поступлений бюджета Райымбекского сельского округа  на  2020 год,  тысяч тенге</vt:lpstr>
      <vt:lpstr> Расходы бюджета Райымбекского сельского округа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</dc:title>
  <dc:creator>Назарчук</dc:creator>
  <cp:lastModifiedBy>HP</cp:lastModifiedBy>
  <cp:revision>877</cp:revision>
  <cp:lastPrinted>2017-05-11T04:12:26Z</cp:lastPrinted>
  <dcterms:created xsi:type="dcterms:W3CDTF">2011-07-11T03:51:47Z</dcterms:created>
  <dcterms:modified xsi:type="dcterms:W3CDTF">2020-12-14T06:35:01Z</dcterms:modified>
</cp:coreProperties>
</file>