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1" r:id="rId1"/>
  </p:sldMasterIdLst>
  <p:sldIdLst>
    <p:sldId id="256" r:id="rId2"/>
    <p:sldId id="291" r:id="rId3"/>
    <p:sldId id="314" r:id="rId4"/>
    <p:sldId id="322" r:id="rId5"/>
    <p:sldId id="268" r:id="rId6"/>
    <p:sldId id="294" r:id="rId7"/>
    <p:sldId id="323" r:id="rId8"/>
    <p:sldId id="308" r:id="rId9"/>
    <p:sldId id="324" r:id="rId10"/>
    <p:sldId id="325" r:id="rId11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3C604E-8363-406C-BB9A-0104B7B5FA52}">
          <p14:sldIdLst>
            <p14:sldId id="256"/>
            <p14:sldId id="291"/>
            <p14:sldId id="314"/>
            <p14:sldId id="322"/>
            <p14:sldId id="268"/>
            <p14:sldId id="294"/>
            <p14:sldId id="323"/>
            <p14:sldId id="308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8000"/>
    <a:srgbClr val="33CC33"/>
    <a:srgbClr val="CCFFFF"/>
    <a:srgbClr val="FFEAD5"/>
    <a:srgbClr val="33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0616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1C6D3-6D6C-4B5C-90CC-23C328449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98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B72BD-EC45-4FF6-8D4B-F6C5355A32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6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1C576-7144-49D2-BC1D-8A13F87F39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115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58F3-FB41-43CA-A29E-EA543695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2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84C9D-0E68-4A0E-A8A1-059ADC0E2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2F978-CDF5-48DA-AE8B-86FF6B85AE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18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B5860-9980-4ED8-8453-368450E0BC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5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A9E84-111E-4470-9A29-9587123219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061E4-13D9-47FE-A777-B42557E0C1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7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8291F-E4BA-427A-BD01-065566738E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1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57DBA-828D-4150-948A-DB7D4F48FF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61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57857-2A60-4C16-8154-C7C22F4388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26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B3590F1-F242-44B6-9C6B-0BB9A839EE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9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  <p:sldLayoutId id="2147485037" r:id="rId6"/>
    <p:sldLayoutId id="2147485038" r:id="rId7"/>
    <p:sldLayoutId id="2147485039" r:id="rId8"/>
    <p:sldLayoutId id="2147485040" r:id="rId9"/>
    <p:sldLayoutId id="2147485041" r:id="rId10"/>
    <p:sldLayoutId id="2147485042" r:id="rId11"/>
    <p:sldLayoutId id="214748504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052736"/>
            <a:ext cx="8064896" cy="28083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ГРАЖДАНСКИЙ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Гулдалинского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сельского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округа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Талгарского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района  на 2022-2024годы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регионов на 2022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6972" y="1253636"/>
            <a:ext cx="7569404" cy="54157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 </a:t>
            </a:r>
            <a:r>
              <a:rPr lang="ru-RU" dirty="0"/>
              <a:t>Государственная программа развития регионов на 2020 - 2025 годы (далее-государственная программа) разработана для реализации Стратегического плана развития Республики Казахстан до 2025 года, Прогнозной схемы территориально - пространственного развития страны до 2030 года (далее-прогнозная схема), Послания Главы государства народу Казахстана от 5 октября 2018 года «рост благосостояния </a:t>
            </a:r>
            <a:r>
              <a:rPr lang="ru-RU" dirty="0" err="1"/>
              <a:t>казахстанцев</a:t>
            </a:r>
            <a:r>
              <a:rPr lang="ru-RU" dirty="0"/>
              <a:t>: повышение доходов и качества жизни», поручений Главы государства, озвученных на XVIII очередном съезде партии «</a:t>
            </a:r>
            <a:r>
              <a:rPr lang="ru-RU" dirty="0" err="1"/>
              <a:t>Нұр</a:t>
            </a:r>
            <a:r>
              <a:rPr lang="ru-RU" dirty="0"/>
              <a:t> </a:t>
            </a:r>
            <a:r>
              <a:rPr lang="ru-RU" dirty="0" err="1"/>
              <a:t>Отан</a:t>
            </a:r>
            <a:r>
              <a:rPr lang="ru-RU" dirty="0"/>
              <a:t>» по вопросам реализации региональной политики. В рамках программы в целях улучшения благосостояния сельского округа проведен текущий ремонт ряда улиц </a:t>
            </a:r>
            <a:r>
              <a:rPr lang="ru-RU" dirty="0" err="1"/>
              <a:t>Гульдалинского</a:t>
            </a:r>
            <a:r>
              <a:rPr lang="ru-RU" dirty="0"/>
              <a:t> сельского округа, за последние два-три года построено 3 детских игровых поля и дачи. На 2022 год на развитие сельского округа выделено 13416 тыс. тенге .</a:t>
            </a:r>
            <a:endParaRPr lang="ru-RU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404664"/>
            <a:ext cx="7992888" cy="5400600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800" dirty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Представляем </a:t>
            </a:r>
            <a:r>
              <a:rPr lang="ru-RU" sz="1900" dirty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вашему вниманию гражданский бюджет города, сельского округа </a:t>
            </a:r>
            <a:r>
              <a:rPr lang="ru-RU" sz="1900" dirty="0" err="1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Гульдала</a:t>
            </a:r>
            <a:r>
              <a:rPr lang="ru-RU" sz="1900" dirty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900" dirty="0" err="1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Талгарского</a:t>
            </a:r>
            <a:r>
              <a:rPr lang="ru-RU" sz="1900" dirty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2022-2024 годы. Содержит информацию об основных показателях социально-экономического развития города, сельских округов, о бюджете города , направлениях расходования средств района и бюджета, об исполнении бюджета города, информацию о сельских округах </a:t>
            </a:r>
            <a:r>
              <a:rPr lang="ru-RU" sz="1900" dirty="0" err="1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Талгарского</a:t>
            </a:r>
            <a:r>
              <a:rPr lang="ru-RU" sz="1900" dirty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.Бюджет города, сельских округов </a:t>
            </a:r>
            <a:r>
              <a:rPr lang="ru-RU" sz="1900" dirty="0" err="1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Талгарского</a:t>
            </a:r>
            <a:r>
              <a:rPr lang="ru-RU" sz="1900" dirty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2022-2024 годы формируется в соответствии с задачами, поставленными бюджетным и налоговым кодексами Республики Казахстан, посланиями президента Республики Казахстан народу Казахстана. Прогноз социально-экономического развития города, сельских округов на 2022-2024 годы, разрабатывается на основе методики прогнозирования доходов.</a:t>
            </a:r>
            <a:endParaRPr lang="ru-RU" sz="1900" dirty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214438" y="1000125"/>
            <a:ext cx="7227887" cy="33813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600" b="1" dirty="0">
                <a:solidFill>
                  <a:srgbClr val="0033CC"/>
                </a:solidFill>
              </a:rPr>
              <a:t>СХЕМА БЮДЖЕТНОГО ПРОЦЕССА</a:t>
            </a:r>
          </a:p>
        </p:txBody>
      </p:sp>
      <p:sp>
        <p:nvSpPr>
          <p:cNvPr id="16387" name="Прямоугольник 16"/>
          <p:cNvSpPr>
            <a:spLocks noChangeArrowheads="1"/>
          </p:cNvSpPr>
          <p:nvPr/>
        </p:nvSpPr>
        <p:spPr bwMode="auto">
          <a:xfrm>
            <a:off x="642938" y="2355056"/>
            <a:ext cx="3240087" cy="64928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проекта Прогноза социально-экономического развития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5-летний период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25 апреля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16"/>
          <p:cNvSpPr>
            <a:spLocks noChangeArrowheads="1"/>
          </p:cNvSpPr>
          <p:nvPr/>
        </p:nvSpPr>
        <p:spPr bwMode="auto">
          <a:xfrm>
            <a:off x="641350" y="4228502"/>
            <a:ext cx="3240087" cy="64611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внесение его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1 октября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16"/>
          <p:cNvSpPr>
            <a:spLocks noChangeArrowheads="1"/>
          </p:cNvSpPr>
          <p:nvPr/>
        </p:nvSpPr>
        <p:spPr bwMode="auto">
          <a:xfrm>
            <a:off x="641350" y="5174458"/>
            <a:ext cx="3238499" cy="93821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трехлетний период </a:t>
            </a:r>
          </a:p>
          <a:p>
            <a:pPr algn="ctr" defTabSz="615950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позднее 2-недельного срока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 подписания решения областного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об утверждении областного бюджета</a:t>
            </a:r>
          </a:p>
        </p:txBody>
      </p:sp>
      <p:sp>
        <p:nvSpPr>
          <p:cNvPr id="16390" name="Прямоугольник 16"/>
          <p:cNvSpPr>
            <a:spLocks noChangeArrowheads="1"/>
          </p:cNvSpPr>
          <p:nvPr/>
        </p:nvSpPr>
        <p:spPr bwMode="auto">
          <a:xfrm>
            <a:off x="641351" y="3294857"/>
            <a:ext cx="3240087" cy="6463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Передача бюджетных заявок администраторов бюджетных программ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бюджетной комиссии</a:t>
            </a:r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642938" y="1571626"/>
            <a:ext cx="3240087" cy="5715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100" b="1" dirty="0"/>
              <a:t>РАЗРАБОТКА БЮДЖЕТА</a:t>
            </a:r>
          </a:p>
          <a:p>
            <a:pPr algn="ctr"/>
            <a:r>
              <a:rPr lang="ru-RU" sz="1100" i="1" dirty="0"/>
              <a:t>(уполномоченный орган – отдел экономики и </a:t>
            </a:r>
          </a:p>
          <a:p>
            <a:pPr algn="ctr"/>
            <a:r>
              <a:rPr lang="ru-RU" sz="1100" i="1" dirty="0"/>
              <a:t>бюджетного планирования)</a:t>
            </a:r>
          </a:p>
        </p:txBody>
      </p: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214937" y="1571625"/>
            <a:ext cx="3227387" cy="5715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(уполномоченный орган – отдел финансов)</a:t>
            </a:r>
          </a:p>
          <a:p>
            <a:pPr algn="ctr"/>
            <a:endParaRPr lang="ru-RU" sz="1200" i="1" dirty="0"/>
          </a:p>
        </p:txBody>
      </p:sp>
      <p:sp>
        <p:nvSpPr>
          <p:cNvPr id="16393" name="AutoShape 23"/>
          <p:cNvSpPr>
            <a:spLocks noChangeArrowheads="1"/>
          </p:cNvSpPr>
          <p:nvPr/>
        </p:nvSpPr>
        <p:spPr bwMode="auto">
          <a:xfrm>
            <a:off x="2000250" y="2143126"/>
            <a:ext cx="431800" cy="180181"/>
          </a:xfrm>
          <a:prstGeom prst="downArrow">
            <a:avLst>
              <a:gd name="adj1" fmla="val 50000"/>
              <a:gd name="adj2" fmla="val 25000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4" name="AutoShape 24"/>
          <p:cNvSpPr>
            <a:spLocks noChangeArrowheads="1"/>
          </p:cNvSpPr>
          <p:nvPr/>
        </p:nvSpPr>
        <p:spPr bwMode="auto">
          <a:xfrm>
            <a:off x="2019300" y="3014662"/>
            <a:ext cx="431800" cy="276225"/>
          </a:xfrm>
          <a:prstGeom prst="downArrow">
            <a:avLst>
              <a:gd name="adj1" fmla="val 50000"/>
              <a:gd name="adj2" fmla="val 25000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5" name="AutoShape 27"/>
          <p:cNvSpPr>
            <a:spLocks noChangeArrowheads="1"/>
          </p:cNvSpPr>
          <p:nvPr/>
        </p:nvSpPr>
        <p:spPr bwMode="auto">
          <a:xfrm>
            <a:off x="2020094" y="394116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6" name="AutoShape 39"/>
          <p:cNvSpPr>
            <a:spLocks noChangeArrowheads="1"/>
          </p:cNvSpPr>
          <p:nvPr/>
        </p:nvSpPr>
        <p:spPr bwMode="auto">
          <a:xfrm>
            <a:off x="2020094" y="4874615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7" name="Прямоугольник 16"/>
          <p:cNvSpPr>
            <a:spLocks noChangeArrowheads="1"/>
          </p:cNvSpPr>
          <p:nvPr/>
        </p:nvSpPr>
        <p:spPr bwMode="auto">
          <a:xfrm>
            <a:off x="5224462" y="2370137"/>
            <a:ext cx="3240087" cy="64928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AutoShape 41"/>
          <p:cNvSpPr>
            <a:spLocks noChangeArrowheads="1"/>
          </p:cNvSpPr>
          <p:nvPr/>
        </p:nvSpPr>
        <p:spPr bwMode="auto">
          <a:xfrm>
            <a:off x="6572250" y="2143125"/>
            <a:ext cx="431800" cy="211931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9" name="Прямоугольник 16"/>
          <p:cNvSpPr>
            <a:spLocks noChangeArrowheads="1"/>
          </p:cNvSpPr>
          <p:nvPr/>
        </p:nvSpPr>
        <p:spPr bwMode="auto">
          <a:xfrm>
            <a:off x="5214938" y="3306762"/>
            <a:ext cx="3240087" cy="64928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комплекса мероприятий по исполнению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defTabSz="61595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течение финансового года</a:t>
            </a:r>
          </a:p>
        </p:txBody>
      </p:sp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5214938" y="4243387"/>
            <a:ext cx="3240087" cy="101441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бюджетного мониторинга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оценки эффективности управления бюджетными средствами, </a:t>
            </a:r>
          </a:p>
          <a:p>
            <a:pPr algn="ctr" defTabSz="6159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ежемесячных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отчетов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 исполнении бюджета  </a:t>
            </a:r>
          </a:p>
        </p:txBody>
      </p:sp>
      <p:sp>
        <p:nvSpPr>
          <p:cNvPr id="16401" name="Прямоугольник 16"/>
          <p:cNvSpPr>
            <a:spLocks noChangeArrowheads="1"/>
          </p:cNvSpPr>
          <p:nvPr/>
        </p:nvSpPr>
        <p:spPr bwMode="auto">
          <a:xfrm>
            <a:off x="5202238" y="5529263"/>
            <a:ext cx="3240087" cy="101563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районный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годового отчета об исполнении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отчетный финансовый год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 позднее 1 апреля текущего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его утверждение</a:t>
            </a:r>
          </a:p>
        </p:txBody>
      </p:sp>
      <p:sp>
        <p:nvSpPr>
          <p:cNvPr id="16402" name="AutoShape 46"/>
          <p:cNvSpPr>
            <a:spLocks noChangeArrowheads="1"/>
          </p:cNvSpPr>
          <p:nvPr/>
        </p:nvSpPr>
        <p:spPr bwMode="auto">
          <a:xfrm>
            <a:off x="6572250" y="301942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3" name="AutoShape 47"/>
          <p:cNvSpPr>
            <a:spLocks noChangeArrowheads="1"/>
          </p:cNvSpPr>
          <p:nvPr/>
        </p:nvSpPr>
        <p:spPr bwMode="auto">
          <a:xfrm>
            <a:off x="6572250" y="5257799"/>
            <a:ext cx="431800" cy="271464"/>
          </a:xfrm>
          <a:prstGeom prst="downArrow">
            <a:avLst>
              <a:gd name="adj1" fmla="val 50000"/>
              <a:gd name="adj2" fmla="val 25000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4" name="AutoShape 48"/>
          <p:cNvSpPr>
            <a:spLocks noChangeArrowheads="1"/>
          </p:cNvSpPr>
          <p:nvPr/>
        </p:nvSpPr>
        <p:spPr bwMode="auto">
          <a:xfrm>
            <a:off x="6572250" y="3956050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5" name="AutoShape 49"/>
          <p:cNvSpPr>
            <a:spLocks noChangeArrowheads="1"/>
          </p:cNvSpPr>
          <p:nvPr/>
        </p:nvSpPr>
        <p:spPr bwMode="auto">
          <a:xfrm>
            <a:off x="4143374" y="1714500"/>
            <a:ext cx="932681" cy="288925"/>
          </a:xfrm>
          <a:prstGeom prst="rightArrow">
            <a:avLst>
              <a:gd name="adj1" fmla="val 50000"/>
              <a:gd name="adj2" fmla="val 62225"/>
            </a:avLst>
          </a:prstGeom>
          <a:solidFill>
            <a:schemeClr val="bg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6" name="Прямоугольник 22"/>
          <p:cNvSpPr>
            <a:spLocks noChangeArrowheads="1"/>
          </p:cNvSpPr>
          <p:nvPr/>
        </p:nvSpPr>
        <p:spPr bwMode="auto">
          <a:xfrm>
            <a:off x="285750" y="214313"/>
            <a:ext cx="8534722" cy="61555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Бюджет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централизованный денежный фонд государства, предназначенный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обеспечения реализации его задач и функций.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(п.п.12) пункта 1 статьи 3 Бюджетного кодекса Республики Казахстан)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Месячный расчетный показатель (МРП) – </a:t>
            </a:r>
            <a: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показатель, используемый в Республике Казахстан для </a:t>
            </a:r>
            <a:r>
              <a:rPr lang="ru-RU" sz="14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исчесления</a:t>
            </a:r>
            <a: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</a:t>
            </a:r>
            <a:b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Прожиточный минимум – </a:t>
            </a:r>
            <a: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 минимальный денежный доход на одного человека, равный по величине стоимости минимальной потребительской корзины;</a:t>
            </a:r>
            <a:b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Минимальная заработная плата – </a:t>
            </a:r>
            <a: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гарантированный минимум денежных выплат </a:t>
            </a:r>
            <a:r>
              <a:rPr lang="ru-RU" sz="14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роботнику</a:t>
            </a:r>
            <a:r>
              <a:rPr lang="ru-RU" sz="1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a:t>
            </a:r>
            <a:endParaRPr lang="ru-RU" sz="1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241900"/>
              </p:ext>
            </p:extLst>
          </p:nvPr>
        </p:nvGraphicFramePr>
        <p:xfrm>
          <a:off x="467544" y="3284984"/>
          <a:ext cx="8208912" cy="210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9502"/>
                <a:gridCol w="4084994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Месячный расчетный показатель (МРП), тенге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2778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размер заработной платы, тенге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42500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государственной базовой пенсионной выплаты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16839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67200" y="3143250"/>
          <a:ext cx="609600" cy="571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825793"/>
              </p:ext>
            </p:extLst>
          </p:nvPr>
        </p:nvGraphicFramePr>
        <p:xfrm>
          <a:off x="395535" y="1322051"/>
          <a:ext cx="8208913" cy="3235356"/>
        </p:xfrm>
        <a:graphic>
          <a:graphicData uri="http://schemas.openxmlformats.org/drawingml/2006/table">
            <a:tbl>
              <a:tblPr/>
              <a:tblGrid>
                <a:gridCol w="3067039"/>
                <a:gridCol w="1613482"/>
                <a:gridCol w="1656184"/>
                <a:gridCol w="1872208"/>
              </a:tblGrid>
              <a:tr h="5392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12683</a:t>
                      </a:r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130746,3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134953,4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096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48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12683</a:t>
                      </a:r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130746,3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134953,4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6427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трансфертов,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целевые текущие 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 на развитие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720080"/>
          </a:xfrm>
          <a:solidFill>
            <a:srgbClr val="CCECFF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поступлений бюджета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Алатауского сельского округа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2022-2024годы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тысяч тенге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46" y="332656"/>
            <a:ext cx="8318529" cy="3809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Расходы бюджета </a:t>
            </a:r>
            <a:r>
              <a:rPr lang="ru-RU" sz="2400" dirty="0" err="1" smtClean="0">
                <a:solidFill>
                  <a:srgbClr val="0033CC"/>
                </a:solidFill>
              </a:rPr>
              <a:t>Гулдалинского</a:t>
            </a:r>
            <a:r>
              <a:rPr lang="ru-RU" sz="2400" dirty="0" smtClean="0">
                <a:solidFill>
                  <a:srgbClr val="0033CC"/>
                </a:solidFill>
              </a:rPr>
              <a:t> </a:t>
            </a:r>
            <a:r>
              <a:rPr lang="ru-RU" sz="2400" dirty="0" smtClean="0">
                <a:solidFill>
                  <a:srgbClr val="0033CC"/>
                </a:solidFill>
              </a:rPr>
              <a:t>сельского округа</a:t>
            </a:r>
            <a:br>
              <a:rPr lang="ru-RU" sz="2400" dirty="0" smtClean="0">
                <a:solidFill>
                  <a:srgbClr val="0033CC"/>
                </a:solidFill>
              </a:rPr>
            </a:b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52563"/>
              </p:ext>
            </p:extLst>
          </p:nvPr>
        </p:nvGraphicFramePr>
        <p:xfrm>
          <a:off x="395537" y="1916831"/>
          <a:ext cx="8280919" cy="3087606"/>
        </p:xfrm>
        <a:graphic>
          <a:graphicData uri="http://schemas.openxmlformats.org/drawingml/2006/table">
            <a:tbl>
              <a:tblPr/>
              <a:tblGrid>
                <a:gridCol w="5092006"/>
                <a:gridCol w="1028673"/>
                <a:gridCol w="1008112"/>
                <a:gridCol w="1152128"/>
              </a:tblGrid>
              <a:tr h="36004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595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- всего,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111709,8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119529,4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127896,4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услуги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29806,2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31892,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kk-KZ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34125,1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35784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26697,1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28565,9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 и коммуникации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3326,6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3559,4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14355,1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40428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43258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800100"/>
            <a:ext cx="8319839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Гулдалинского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округа на 2022-2024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годы направлены на реализацию мероприятий, вытекающих из Посланий Главы государства народу Казахстана, государственных и отраслевых программ, Программы развития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Гулдалинского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округа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2022-2024годы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Государственные услуги на 2022 год.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496944" cy="39604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услугам по обеспечению деятельности </a:t>
            </a:r>
            <a:r>
              <a:rPr lang="ru-RU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города районного значения, </a:t>
            </a:r>
            <a:r>
              <a:rPr lang="ru-RU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села,поселка</a:t>
            </a: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сельского округа 29806,2 </a:t>
            </a:r>
            <a:r>
              <a:rPr lang="ru-RU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тыс.тенге</a:t>
            </a: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(заработная плата, компенсационные выплаты, социальный налог, социальные отчисления в государственный Фонд социального страхования, взносы на обязательное страхование, отчисления на обязательное социальное медицинское страхование, оплата труда технического персонала, взносы работодателей по техническому персоналу, командировки и служебные поездки технического персонала внутри страны, приобретение топлива, горюче-смазочных материалов, приобретение других фондов, оплата коммунальных услуг, оплата услуг связи, оплата аренды помещения, оплата прочих услуг и работ, командировки и служебные поездки по стране, приобретение машин, оборудования, производственного и хозяйственного инвентаря)</a:t>
            </a:r>
            <a:endParaRPr lang="ru-RU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8625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на 2022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49694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Основными стратегическими направлениями в жилищно-коммунальной сфере определены развитие систем водоснабжения и водоотведения, обеспечение бесперебойного теплоснабжения, модернизация и развитие жилищно-коммунального 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хозяйства 24950,6 </a:t>
            </a:r>
            <a:r>
              <a:rPr lang="ru-RU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тыс.тенге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924944"/>
            <a:ext cx="2736304" cy="2952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Уличное освещение: круглогодичное обслуживание светильников и колонн, расположенных на улицах Алматы-</a:t>
            </a:r>
            <a:r>
              <a:rPr lang="ru-RU" sz="1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Кокпек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Коктал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-Хоргос, граничащих с </a:t>
            </a:r>
            <a:r>
              <a:rPr lang="ru-RU" sz="1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Гульдалинским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сельским округом, - 8881,6 тыс. тенге (услуги по освещению центральных улиц, монтажу-демонтажу светильников и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опор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ночное время)</a:t>
            </a:r>
            <a:endParaRPr lang="ru-RU" sz="12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852936"/>
            <a:ext cx="2520281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санитарной очистки-4160,0 тыс. тенге (вывоз мусора, очистка ТБО, очистка арыков, санитарная обрезка деревьев, обеспечение санитарной очистки в сельских округах)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23528" y="2704629"/>
            <a:ext cx="3090067" cy="3172643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Озеленение и благоустройство города и сельских округов-11909 тыс. тенге (озеленение парков, вырубка деревьев, покос травы, побелка деревьев, посадка деревьев)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9090" y="337220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Транспорт и коммуникации на 2022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6972" y="1253636"/>
            <a:ext cx="7569404" cy="41195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Проблема безопасности движения-одна из первоочередных задач и является одной из составляющих по обеспечению высокого уровня развития отрасли. В целях обеспечения безопасности дорожного движения запланировано зимнее и летнее содержание автомобильных дорог. На обеспечение функционирования автомобильных дорог в городах районного значения, селах, поселках, сельских округах на 2022 год 3109 </a:t>
            </a:r>
            <a:r>
              <a:rPr lang="ru-RU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тыс.тенге</a:t>
            </a:r>
            <a:r>
              <a:rPr lang="ru-RU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(устройство дорожных знаков от снега на дорогах в зимний период, летнее и зимнее содержание дорог).</a:t>
            </a:r>
            <a:endParaRPr lang="ru-RU" sz="20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11711</TotalTime>
  <Words>731</Words>
  <Application>Microsoft Office PowerPoint</Application>
  <PresentationFormat>Экран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Verdana</vt:lpstr>
      <vt:lpstr>Wingdings</vt:lpstr>
      <vt:lpstr>Wingdings 3</vt:lpstr>
      <vt:lpstr>Интеграл</vt:lpstr>
      <vt:lpstr>ГРАЖДАНСКИЙ БЮДЖЕТ  Гулдалинского сельского округа Талгарского района  на 2022-2024годы</vt:lpstr>
      <vt:lpstr>Презентация PowerPoint</vt:lpstr>
      <vt:lpstr>Презентация PowerPoint</vt:lpstr>
      <vt:lpstr>- Месячный расчетный показатель (МРП) – это показатель, используемый в Республике Казахстан для исчесления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  - Прожиточный минимум – необходимый минимальный денежный доход на одного человека, равный по величине стоимости минимальной потребительской корзины;  - Минимальная заработная плата – гарантированный минимум денежных выплат роботнику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vt:lpstr>
      <vt:lpstr>Структура поступлений бюджета Алатауского сельского округа  на  2022-2024годы,  тысяч тенге</vt:lpstr>
      <vt:lpstr> Расходы бюджета Гулдалинского сельского округа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m_esa</cp:lastModifiedBy>
  <cp:revision>904</cp:revision>
  <cp:lastPrinted>2020-05-11T04:06:05Z</cp:lastPrinted>
  <dcterms:created xsi:type="dcterms:W3CDTF">2011-07-11T03:51:47Z</dcterms:created>
  <dcterms:modified xsi:type="dcterms:W3CDTF">2021-05-12T07:05:53Z</dcterms:modified>
</cp:coreProperties>
</file>