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7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986-4798-99E0-79EA7FC23C9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986-4798-99E0-79EA7FC23C9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6C5-47FE-B395-65401151382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6C5-47FE-B395-654011513826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986-4798-99E0-79EA7FC23C9B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6C5-47FE-B395-654011513826}"/>
              </c:ext>
            </c:extLst>
          </c:dPt>
          <c:dLbls>
            <c:dLbl>
              <c:idx val="0"/>
              <c:layout>
                <c:manualLayout>
                  <c:x val="-5.962731560728822E-2"/>
                  <c:y val="7.700688845591861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986-4798-99E0-79EA7FC23C9B}"/>
                </c:ext>
              </c:extLst>
            </c:dLbl>
            <c:dLbl>
              <c:idx val="1"/>
              <c:layout>
                <c:manualLayout>
                  <c:x val="-2.25256761383088E-2"/>
                  <c:y val="6.473112408183413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986-4798-99E0-79EA7FC23C9B}"/>
                </c:ext>
              </c:extLst>
            </c:dLbl>
            <c:dLbl>
              <c:idx val="4"/>
              <c:layout>
                <c:manualLayout>
                  <c:x val="-4.1822720529499029E-2"/>
                  <c:y val="8.73425599206496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986-4798-99E0-79EA7FC23C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norm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473001</c:v>
                </c:pt>
                <c:pt idx="1">
                  <c:v>473007</c:v>
                </c:pt>
                <c:pt idx="2">
                  <c:v>473008</c:v>
                </c:pt>
                <c:pt idx="3">
                  <c:v>473009</c:v>
                </c:pt>
                <c:pt idx="4">
                  <c:v>473010</c:v>
                </c:pt>
                <c:pt idx="5">
                  <c:v>473010</c:v>
                </c:pt>
              </c:numCache>
            </c:numRef>
          </c:cat>
          <c:val>
            <c:numRef>
              <c:f>Лист1!$B$2:$B$7</c:f>
              <c:numCache>
                <c:formatCode>0.00%</c:formatCode>
                <c:ptCount val="6"/>
                <c:pt idx="0">
                  <c:v>9.9000000000000005E-2</c:v>
                </c:pt>
                <c:pt idx="1">
                  <c:v>1.7000000000000001E-2</c:v>
                </c:pt>
                <c:pt idx="2">
                  <c:v>1.0999999999999999E-2</c:v>
                </c:pt>
                <c:pt idx="3">
                  <c:v>4.0000000000000001E-3</c:v>
                </c:pt>
                <c:pt idx="4">
                  <c:v>4.9000000000000002E-2</c:v>
                </c:pt>
                <c:pt idx="5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86-4798-99E0-79EA7FC23C9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rgbClr val="92D050"/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18FB-4707-9AB4-B8A9397B740F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18FB-4707-9AB4-B8A9397B740F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18FB-4707-9AB4-B8A9397B740F}"/>
              </c:ext>
            </c:extLst>
          </c:dPt>
          <c:dLbls>
            <c:dLbl>
              <c:idx val="0"/>
              <c:layout>
                <c:manualLayout>
                  <c:x val="2.4734126399663072E-2"/>
                  <c:y val="-4.68749999999999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128577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8FB-4707-9AB4-B8A9397B740F}"/>
                </c:ext>
              </c:extLst>
            </c:dLbl>
            <c:dLbl>
              <c:idx val="1"/>
              <c:layout>
                <c:manualLayout>
                  <c:x val="3.2463540899557781E-2"/>
                  <c:y val="-5.937500000000009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138513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8FB-4707-9AB4-B8A9397B740F}"/>
                </c:ext>
              </c:extLst>
            </c:dLbl>
            <c:dLbl>
              <c:idx val="2"/>
              <c:layout>
                <c:manualLayout>
                  <c:x val="4.0192955399452487E-2"/>
                  <c:y val="-3.75000000000000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140767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8FB-4707-9AB4-B8A9397B740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39601</c:v>
                </c:pt>
                <c:pt idx="1">
                  <c:v>34962</c:v>
                </c:pt>
                <c:pt idx="2">
                  <c:v>38008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FB-4707-9AB4-B8A9397B74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606400"/>
        <c:axId val="89612288"/>
        <c:axId val="0"/>
      </c:bar3DChart>
      <c:catAx>
        <c:axId val="89606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9612288"/>
        <c:crosses val="autoZero"/>
        <c:auto val="1"/>
        <c:lblAlgn val="ctr"/>
        <c:lblOffset val="100"/>
        <c:noMultiLvlLbl val="0"/>
      </c:catAx>
      <c:valAx>
        <c:axId val="8961228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89606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800" b="1">
          <a:solidFill>
            <a:srgbClr val="0070C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D5C975-A053-43A9-8691-D5BEFE0BCBE3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E95490-3701-4A38-91C6-6C846B862C20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dirty="0" smtClean="0"/>
            <a:t> 473001 «Услуги по реализации государственной политики в сфере ветеринарии»</a:t>
          </a:r>
        </a:p>
        <a:p>
          <a:r>
            <a:rPr lang="ru-RU" sz="2000" dirty="0" smtClean="0"/>
            <a:t>  </a:t>
          </a:r>
          <a:r>
            <a:rPr lang="ru-RU" sz="2000" b="1" u="sng" dirty="0" smtClean="0"/>
            <a:t>12 747,0 тысяч тенге</a:t>
          </a:r>
          <a:endParaRPr lang="ru-RU" sz="2000" b="1" u="sng" dirty="0"/>
        </a:p>
      </dgm:t>
    </dgm:pt>
    <dgm:pt modelId="{84D53F93-62C9-454A-823C-8141162C4744}" type="parTrans" cxnId="{24658540-5735-4FE5-B809-92E27D282051}">
      <dgm:prSet/>
      <dgm:spPr/>
      <dgm:t>
        <a:bodyPr/>
        <a:lstStyle/>
        <a:p>
          <a:endParaRPr lang="ru-RU"/>
        </a:p>
      </dgm:t>
    </dgm:pt>
    <dgm:pt modelId="{4B1E088C-A05B-42BD-9C3C-EA1B85BD5B65}" type="sibTrans" cxnId="{24658540-5735-4FE5-B809-92E27D282051}">
      <dgm:prSet/>
      <dgm:spPr/>
      <dgm:t>
        <a:bodyPr/>
        <a:lstStyle/>
        <a:p>
          <a:endParaRPr lang="ru-RU"/>
        </a:p>
      </dgm:t>
    </dgm:pt>
    <dgm:pt modelId="{86E22D2E-0FCC-4D16-923B-148F29EBBC6A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dirty="0" smtClean="0"/>
            <a:t>473007 «Организация отлова и уничтожения бродячих собак»</a:t>
          </a:r>
        </a:p>
        <a:p>
          <a:r>
            <a:rPr lang="ru-RU" sz="2000" b="1" u="sng" dirty="0" smtClean="0"/>
            <a:t> 2 226,0 тысяч тенге</a:t>
          </a:r>
          <a:endParaRPr lang="ru-RU" sz="2000" b="1" u="sng" dirty="0"/>
        </a:p>
      </dgm:t>
    </dgm:pt>
    <dgm:pt modelId="{1FFB11B7-EF1E-40E5-B131-BE5B8AC41940}" type="parTrans" cxnId="{5C95E06F-F700-4379-B761-A90C24928D14}">
      <dgm:prSet/>
      <dgm:spPr/>
      <dgm:t>
        <a:bodyPr/>
        <a:lstStyle/>
        <a:p>
          <a:endParaRPr lang="ru-RU"/>
        </a:p>
      </dgm:t>
    </dgm:pt>
    <dgm:pt modelId="{40698365-31B5-45D3-ABC2-DE767F539535}" type="sibTrans" cxnId="{5C95E06F-F700-4379-B761-A90C24928D14}">
      <dgm:prSet/>
      <dgm:spPr/>
      <dgm:t>
        <a:bodyPr/>
        <a:lstStyle/>
        <a:p>
          <a:endParaRPr lang="ru-RU"/>
        </a:p>
      </dgm:t>
    </dgm:pt>
    <dgm:pt modelId="{BC09DD84-DB20-4314-9507-6F3E442873B5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dirty="0" smtClean="0"/>
            <a:t>473009 «Проведение ветеринарных мероприятий по энзоотическим болезням животных»</a:t>
          </a:r>
        </a:p>
        <a:p>
          <a:r>
            <a:rPr lang="ru-RU" sz="2000" b="1" u="sng" dirty="0" smtClean="0"/>
            <a:t>428,0 тысяч тенге</a:t>
          </a:r>
          <a:endParaRPr lang="ru-RU" sz="2000" b="1" u="sng" dirty="0"/>
        </a:p>
      </dgm:t>
    </dgm:pt>
    <dgm:pt modelId="{2ADDAACC-22F4-423B-9F6B-9EB9C190BC61}" type="parTrans" cxnId="{15219FF7-2F0C-42DC-BAD9-BF8B243084CD}">
      <dgm:prSet/>
      <dgm:spPr/>
      <dgm:t>
        <a:bodyPr/>
        <a:lstStyle/>
        <a:p>
          <a:endParaRPr lang="ru-RU"/>
        </a:p>
      </dgm:t>
    </dgm:pt>
    <dgm:pt modelId="{7FE7A780-4970-484C-975B-FC26542E379A}" type="sibTrans" cxnId="{15219FF7-2F0C-42DC-BAD9-BF8B243084CD}">
      <dgm:prSet/>
      <dgm:spPr/>
      <dgm:t>
        <a:bodyPr/>
        <a:lstStyle/>
        <a:p>
          <a:endParaRPr lang="ru-RU"/>
        </a:p>
      </dgm:t>
    </dgm:pt>
    <dgm:pt modelId="{9C63DCA8-F0E9-4D3C-8AFB-C039B847DB2C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dirty="0" smtClean="0"/>
            <a:t>473010 «Проведение мероприятий по идентификации сельскохозяйственных животных»</a:t>
          </a:r>
        </a:p>
        <a:p>
          <a:r>
            <a:rPr lang="ru-RU" sz="2000" b="1" u="sng" dirty="0" smtClean="0"/>
            <a:t>6 298,0 тысяч тенге</a:t>
          </a:r>
          <a:endParaRPr lang="ru-RU" sz="2000" b="1" u="sng" dirty="0"/>
        </a:p>
      </dgm:t>
    </dgm:pt>
    <dgm:pt modelId="{B275E854-A253-4989-8A1B-9312A7DDAA45}" type="parTrans" cxnId="{0C44E160-812E-4EEF-9DC2-56EFCDA36B10}">
      <dgm:prSet/>
      <dgm:spPr/>
      <dgm:t>
        <a:bodyPr/>
        <a:lstStyle/>
        <a:p>
          <a:endParaRPr lang="ru-RU"/>
        </a:p>
      </dgm:t>
    </dgm:pt>
    <dgm:pt modelId="{24134BE3-D9A4-4835-B59C-E963C570296C}" type="sibTrans" cxnId="{0C44E160-812E-4EEF-9DC2-56EFCDA36B10}">
      <dgm:prSet/>
      <dgm:spPr/>
      <dgm:t>
        <a:bodyPr/>
        <a:lstStyle/>
        <a:p>
          <a:endParaRPr lang="ru-RU"/>
        </a:p>
      </dgm:t>
    </dgm:pt>
    <dgm:pt modelId="{AF210F80-51A9-464B-88BE-0C2F4E4A71E0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dirty="0" smtClean="0"/>
            <a:t>473008 «Возмещение владельцам стоимости изымаемых и уничтожаемых животных» </a:t>
          </a:r>
        </a:p>
        <a:p>
          <a:r>
            <a:rPr lang="ru-RU" sz="2000" b="1" u="sng" dirty="0" smtClean="0"/>
            <a:t>1 403,0 тысяч тенге</a:t>
          </a:r>
          <a:endParaRPr lang="ru-RU" sz="2000" b="1" u="sng" dirty="0"/>
        </a:p>
      </dgm:t>
    </dgm:pt>
    <dgm:pt modelId="{186B6345-0807-4E12-9B73-6EB8AC749EC0}" type="parTrans" cxnId="{021EA4AA-5665-471F-9772-7564A77389D5}">
      <dgm:prSet/>
      <dgm:spPr/>
      <dgm:t>
        <a:bodyPr/>
        <a:lstStyle/>
        <a:p>
          <a:endParaRPr lang="ru-RU"/>
        </a:p>
      </dgm:t>
    </dgm:pt>
    <dgm:pt modelId="{46691073-A25C-4C1E-921B-2E2CDC0CA06C}" type="sibTrans" cxnId="{021EA4AA-5665-471F-9772-7564A77389D5}">
      <dgm:prSet/>
      <dgm:spPr/>
      <dgm:t>
        <a:bodyPr/>
        <a:lstStyle/>
        <a:p>
          <a:endParaRPr lang="ru-RU"/>
        </a:p>
      </dgm:t>
    </dgm:pt>
    <dgm:pt modelId="{CFD0A0BE-36BA-4CF2-82BA-FE352D5FC3E6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dirty="0" smtClean="0"/>
            <a:t>473011 «Проведение противоэпизоотических мероприятий» </a:t>
          </a:r>
        </a:p>
        <a:p>
          <a:r>
            <a:rPr lang="ru-RU" sz="2000" b="1" u="sng" dirty="0" smtClean="0"/>
            <a:t>105 475,0 тысяч тенге</a:t>
          </a:r>
          <a:endParaRPr lang="ru-RU" sz="2000" b="1" u="sng" dirty="0"/>
        </a:p>
      </dgm:t>
    </dgm:pt>
    <dgm:pt modelId="{24519C41-424F-4EA6-9EF3-025F2B9BA4B7}" type="parTrans" cxnId="{7CAD9594-EA61-40E1-A469-58C043B14AD6}">
      <dgm:prSet/>
      <dgm:spPr/>
      <dgm:t>
        <a:bodyPr/>
        <a:lstStyle/>
        <a:p>
          <a:endParaRPr lang="ru-RU"/>
        </a:p>
      </dgm:t>
    </dgm:pt>
    <dgm:pt modelId="{720F7C89-9143-4FEF-BB04-2A83C805F5D1}" type="sibTrans" cxnId="{7CAD9594-EA61-40E1-A469-58C043B14AD6}">
      <dgm:prSet/>
      <dgm:spPr/>
      <dgm:t>
        <a:bodyPr/>
        <a:lstStyle/>
        <a:p>
          <a:endParaRPr lang="ru-RU"/>
        </a:p>
      </dgm:t>
    </dgm:pt>
    <dgm:pt modelId="{AD1E4568-1C6C-49D4-A8EF-BC16C33376AE}" type="pres">
      <dgm:prSet presAssocID="{E6D5C975-A053-43A9-8691-D5BEFE0BCBE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1F5774A-B499-492F-BAFF-554A06F6FCCA}" type="pres">
      <dgm:prSet presAssocID="{55E95490-3701-4A38-91C6-6C846B862C20}" presName="vertOne" presStyleCnt="0"/>
      <dgm:spPr/>
    </dgm:pt>
    <dgm:pt modelId="{96F95318-03D8-414C-A39C-071809EB57B1}" type="pres">
      <dgm:prSet presAssocID="{55E95490-3701-4A38-91C6-6C846B862C20}" presName="txOne" presStyleLbl="node0" presStyleIdx="0" presStyleCnt="1" custLinFactNeighborX="1170" custLinFactNeighborY="87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895F91-3F33-49F3-99A8-01B75FA03DAB}" type="pres">
      <dgm:prSet presAssocID="{55E95490-3701-4A38-91C6-6C846B862C20}" presName="parTransOne" presStyleCnt="0"/>
      <dgm:spPr/>
    </dgm:pt>
    <dgm:pt modelId="{23983DF1-EF2A-4486-A814-2DE823F1C869}" type="pres">
      <dgm:prSet presAssocID="{55E95490-3701-4A38-91C6-6C846B862C20}" presName="horzOne" presStyleCnt="0"/>
      <dgm:spPr/>
    </dgm:pt>
    <dgm:pt modelId="{521665C6-9B69-4E62-8F1D-BD783065FE6C}" type="pres">
      <dgm:prSet presAssocID="{86E22D2E-0FCC-4D16-923B-148F29EBBC6A}" presName="vertTwo" presStyleCnt="0"/>
      <dgm:spPr/>
    </dgm:pt>
    <dgm:pt modelId="{E9A0466C-A9E4-4F3D-838B-42F9A7420014}" type="pres">
      <dgm:prSet presAssocID="{86E22D2E-0FCC-4D16-923B-148F29EBBC6A}" presName="txTwo" presStyleLbl="node2" presStyleIdx="0" presStyleCnt="2" custScaleX="101337" custScaleY="1114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2AB29D-B61C-4E89-B8FC-28B0D0A04368}" type="pres">
      <dgm:prSet presAssocID="{86E22D2E-0FCC-4D16-923B-148F29EBBC6A}" presName="parTransTwo" presStyleCnt="0"/>
      <dgm:spPr/>
    </dgm:pt>
    <dgm:pt modelId="{4615D3F2-77D4-4C09-A5A9-3526234BE5CE}" type="pres">
      <dgm:prSet presAssocID="{86E22D2E-0FCC-4D16-923B-148F29EBBC6A}" presName="horzTwo" presStyleCnt="0"/>
      <dgm:spPr/>
    </dgm:pt>
    <dgm:pt modelId="{64DC4021-2BD8-40C0-A75F-8F9531A6F913}" type="pres">
      <dgm:prSet presAssocID="{BC09DD84-DB20-4314-9507-6F3E442873B5}" presName="vertThree" presStyleCnt="0"/>
      <dgm:spPr/>
    </dgm:pt>
    <dgm:pt modelId="{2FEF0AAD-9A03-402E-A8DB-7D578DB7D811}" type="pres">
      <dgm:prSet presAssocID="{BC09DD84-DB20-4314-9507-6F3E442873B5}" presName="txThree" presStyleLbl="node3" presStyleIdx="0" presStyleCnt="3" custScaleX="99154" custScaleY="1852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CF6B57-65D4-41AE-9D04-73526628726B}" type="pres">
      <dgm:prSet presAssocID="{BC09DD84-DB20-4314-9507-6F3E442873B5}" presName="horzThree" presStyleCnt="0"/>
      <dgm:spPr/>
    </dgm:pt>
    <dgm:pt modelId="{37DB2E56-829F-4D79-B15E-F3453DBADE57}" type="pres">
      <dgm:prSet presAssocID="{7FE7A780-4970-484C-975B-FC26542E379A}" presName="sibSpaceThree" presStyleCnt="0"/>
      <dgm:spPr/>
    </dgm:pt>
    <dgm:pt modelId="{4F2D4565-280F-4AA7-ABFA-81B6EAA6DA77}" type="pres">
      <dgm:prSet presAssocID="{9C63DCA8-F0E9-4D3C-8AFB-C039B847DB2C}" presName="vertThree" presStyleCnt="0"/>
      <dgm:spPr/>
    </dgm:pt>
    <dgm:pt modelId="{EFB3B950-B0F6-423E-9F7F-52D42755B9F7}" type="pres">
      <dgm:prSet presAssocID="{9C63DCA8-F0E9-4D3C-8AFB-C039B847DB2C}" presName="txThree" presStyleLbl="node3" presStyleIdx="1" presStyleCnt="3" custScaleX="96149" custScaleY="1768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203994-D074-484E-AE4B-CAC585C0253D}" type="pres">
      <dgm:prSet presAssocID="{9C63DCA8-F0E9-4D3C-8AFB-C039B847DB2C}" presName="horzThree" presStyleCnt="0"/>
      <dgm:spPr/>
    </dgm:pt>
    <dgm:pt modelId="{9BBE324C-63A9-466F-B7DB-DE1FEA1B179F}" type="pres">
      <dgm:prSet presAssocID="{40698365-31B5-45D3-ABC2-DE767F539535}" presName="sibSpaceTwo" presStyleCnt="0"/>
      <dgm:spPr/>
    </dgm:pt>
    <dgm:pt modelId="{378945E9-3DAF-4B3B-9A4F-98DE101484F3}" type="pres">
      <dgm:prSet presAssocID="{AF210F80-51A9-464B-88BE-0C2F4E4A71E0}" presName="vertTwo" presStyleCnt="0"/>
      <dgm:spPr/>
    </dgm:pt>
    <dgm:pt modelId="{2CCF1980-DCB7-438B-B432-63F3BED3BC38}" type="pres">
      <dgm:prSet presAssocID="{AF210F80-51A9-464B-88BE-0C2F4E4A71E0}" presName="txTwo" presStyleLbl="node2" presStyleIdx="1" presStyleCnt="2" custScaleX="104992" custScaleY="1554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9D05A6-F727-4ED9-9DE1-8E8507D9D731}" type="pres">
      <dgm:prSet presAssocID="{AF210F80-51A9-464B-88BE-0C2F4E4A71E0}" presName="parTransTwo" presStyleCnt="0"/>
      <dgm:spPr/>
    </dgm:pt>
    <dgm:pt modelId="{D4C77BF8-3117-4808-815F-B6AE8AE17AC8}" type="pres">
      <dgm:prSet presAssocID="{AF210F80-51A9-464B-88BE-0C2F4E4A71E0}" presName="horzTwo" presStyleCnt="0"/>
      <dgm:spPr/>
    </dgm:pt>
    <dgm:pt modelId="{893F985D-1DA3-4C4B-98DA-84A1F3A75BAC}" type="pres">
      <dgm:prSet presAssocID="{CFD0A0BE-36BA-4CF2-82BA-FE352D5FC3E6}" presName="vertThree" presStyleCnt="0"/>
      <dgm:spPr/>
    </dgm:pt>
    <dgm:pt modelId="{5DC14D1C-D3F3-4633-A4C7-77AB7B03B6E3}" type="pres">
      <dgm:prSet presAssocID="{CFD0A0BE-36BA-4CF2-82BA-FE352D5FC3E6}" presName="txThree" presStyleLbl="node3" presStyleIdx="2" presStyleCnt="3" custScaleX="102446" custScaleY="1327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45FBC0-63DF-4C09-9E33-F9C43D45F1B4}" type="pres">
      <dgm:prSet presAssocID="{CFD0A0BE-36BA-4CF2-82BA-FE352D5FC3E6}" presName="horzThree" presStyleCnt="0"/>
      <dgm:spPr/>
    </dgm:pt>
  </dgm:ptLst>
  <dgm:cxnLst>
    <dgm:cxn modelId="{24658540-5735-4FE5-B809-92E27D282051}" srcId="{E6D5C975-A053-43A9-8691-D5BEFE0BCBE3}" destId="{55E95490-3701-4A38-91C6-6C846B862C20}" srcOrd="0" destOrd="0" parTransId="{84D53F93-62C9-454A-823C-8141162C4744}" sibTransId="{4B1E088C-A05B-42BD-9C3C-EA1B85BD5B65}"/>
    <dgm:cxn modelId="{79D68A2F-492A-4A4E-B441-A7758D649107}" type="presOf" srcId="{86E22D2E-0FCC-4D16-923B-148F29EBBC6A}" destId="{E9A0466C-A9E4-4F3D-838B-42F9A7420014}" srcOrd="0" destOrd="0" presId="urn:microsoft.com/office/officeart/2005/8/layout/hierarchy4"/>
    <dgm:cxn modelId="{B62F8043-B73C-458D-821E-2CF08504FC04}" type="presOf" srcId="{9C63DCA8-F0E9-4D3C-8AFB-C039B847DB2C}" destId="{EFB3B950-B0F6-423E-9F7F-52D42755B9F7}" srcOrd="0" destOrd="0" presId="urn:microsoft.com/office/officeart/2005/8/layout/hierarchy4"/>
    <dgm:cxn modelId="{B1BCCEE4-2289-4166-B139-1B2CF98C4499}" type="presOf" srcId="{AF210F80-51A9-464B-88BE-0C2F4E4A71E0}" destId="{2CCF1980-DCB7-438B-B432-63F3BED3BC38}" srcOrd="0" destOrd="0" presId="urn:microsoft.com/office/officeart/2005/8/layout/hierarchy4"/>
    <dgm:cxn modelId="{795253DB-8EB3-42EB-84B7-A96977B114FD}" type="presOf" srcId="{55E95490-3701-4A38-91C6-6C846B862C20}" destId="{96F95318-03D8-414C-A39C-071809EB57B1}" srcOrd="0" destOrd="0" presId="urn:microsoft.com/office/officeart/2005/8/layout/hierarchy4"/>
    <dgm:cxn modelId="{15219FF7-2F0C-42DC-BAD9-BF8B243084CD}" srcId="{86E22D2E-0FCC-4D16-923B-148F29EBBC6A}" destId="{BC09DD84-DB20-4314-9507-6F3E442873B5}" srcOrd="0" destOrd="0" parTransId="{2ADDAACC-22F4-423B-9F6B-9EB9C190BC61}" sibTransId="{7FE7A780-4970-484C-975B-FC26542E379A}"/>
    <dgm:cxn modelId="{7CAD9594-EA61-40E1-A469-58C043B14AD6}" srcId="{AF210F80-51A9-464B-88BE-0C2F4E4A71E0}" destId="{CFD0A0BE-36BA-4CF2-82BA-FE352D5FC3E6}" srcOrd="0" destOrd="0" parTransId="{24519C41-424F-4EA6-9EF3-025F2B9BA4B7}" sibTransId="{720F7C89-9143-4FEF-BB04-2A83C805F5D1}"/>
    <dgm:cxn modelId="{3036B277-FA0E-4817-8AC6-889F46061FFD}" type="presOf" srcId="{E6D5C975-A053-43A9-8691-D5BEFE0BCBE3}" destId="{AD1E4568-1C6C-49D4-A8EF-BC16C33376AE}" srcOrd="0" destOrd="0" presId="urn:microsoft.com/office/officeart/2005/8/layout/hierarchy4"/>
    <dgm:cxn modelId="{AFD27935-51CD-4800-8D36-688D0C29D2D1}" type="presOf" srcId="{BC09DD84-DB20-4314-9507-6F3E442873B5}" destId="{2FEF0AAD-9A03-402E-A8DB-7D578DB7D811}" srcOrd="0" destOrd="0" presId="urn:microsoft.com/office/officeart/2005/8/layout/hierarchy4"/>
    <dgm:cxn modelId="{3F638569-7F10-4822-89D2-E43D3795BB42}" type="presOf" srcId="{CFD0A0BE-36BA-4CF2-82BA-FE352D5FC3E6}" destId="{5DC14D1C-D3F3-4633-A4C7-77AB7B03B6E3}" srcOrd="0" destOrd="0" presId="urn:microsoft.com/office/officeart/2005/8/layout/hierarchy4"/>
    <dgm:cxn modelId="{021EA4AA-5665-471F-9772-7564A77389D5}" srcId="{55E95490-3701-4A38-91C6-6C846B862C20}" destId="{AF210F80-51A9-464B-88BE-0C2F4E4A71E0}" srcOrd="1" destOrd="0" parTransId="{186B6345-0807-4E12-9B73-6EB8AC749EC0}" sibTransId="{46691073-A25C-4C1E-921B-2E2CDC0CA06C}"/>
    <dgm:cxn modelId="{0C44E160-812E-4EEF-9DC2-56EFCDA36B10}" srcId="{86E22D2E-0FCC-4D16-923B-148F29EBBC6A}" destId="{9C63DCA8-F0E9-4D3C-8AFB-C039B847DB2C}" srcOrd="1" destOrd="0" parTransId="{B275E854-A253-4989-8A1B-9312A7DDAA45}" sibTransId="{24134BE3-D9A4-4835-B59C-E963C570296C}"/>
    <dgm:cxn modelId="{5C95E06F-F700-4379-B761-A90C24928D14}" srcId="{55E95490-3701-4A38-91C6-6C846B862C20}" destId="{86E22D2E-0FCC-4D16-923B-148F29EBBC6A}" srcOrd="0" destOrd="0" parTransId="{1FFB11B7-EF1E-40E5-B131-BE5B8AC41940}" sibTransId="{40698365-31B5-45D3-ABC2-DE767F539535}"/>
    <dgm:cxn modelId="{551543EE-0BA6-4695-868E-F5012E2A85D2}" type="presParOf" srcId="{AD1E4568-1C6C-49D4-A8EF-BC16C33376AE}" destId="{41F5774A-B499-492F-BAFF-554A06F6FCCA}" srcOrd="0" destOrd="0" presId="urn:microsoft.com/office/officeart/2005/8/layout/hierarchy4"/>
    <dgm:cxn modelId="{1CAB88F2-8523-486D-8A35-5B1AEF921BEC}" type="presParOf" srcId="{41F5774A-B499-492F-BAFF-554A06F6FCCA}" destId="{96F95318-03D8-414C-A39C-071809EB57B1}" srcOrd="0" destOrd="0" presId="urn:microsoft.com/office/officeart/2005/8/layout/hierarchy4"/>
    <dgm:cxn modelId="{8B68C705-EB74-4745-BDD4-F63DAD1F74E7}" type="presParOf" srcId="{41F5774A-B499-492F-BAFF-554A06F6FCCA}" destId="{3B895F91-3F33-49F3-99A8-01B75FA03DAB}" srcOrd="1" destOrd="0" presId="urn:microsoft.com/office/officeart/2005/8/layout/hierarchy4"/>
    <dgm:cxn modelId="{8AA84D2B-9FD3-4EEC-9CDE-E860DEF439F1}" type="presParOf" srcId="{41F5774A-B499-492F-BAFF-554A06F6FCCA}" destId="{23983DF1-EF2A-4486-A814-2DE823F1C869}" srcOrd="2" destOrd="0" presId="urn:microsoft.com/office/officeart/2005/8/layout/hierarchy4"/>
    <dgm:cxn modelId="{AF9DDB12-10B1-4DD1-A204-5A309184DC14}" type="presParOf" srcId="{23983DF1-EF2A-4486-A814-2DE823F1C869}" destId="{521665C6-9B69-4E62-8F1D-BD783065FE6C}" srcOrd="0" destOrd="0" presId="urn:microsoft.com/office/officeart/2005/8/layout/hierarchy4"/>
    <dgm:cxn modelId="{3C7469B7-85F8-4A83-BD81-3440E890FF77}" type="presParOf" srcId="{521665C6-9B69-4E62-8F1D-BD783065FE6C}" destId="{E9A0466C-A9E4-4F3D-838B-42F9A7420014}" srcOrd="0" destOrd="0" presId="urn:microsoft.com/office/officeart/2005/8/layout/hierarchy4"/>
    <dgm:cxn modelId="{79BB0F37-9601-4A03-8358-DAD03ED48088}" type="presParOf" srcId="{521665C6-9B69-4E62-8F1D-BD783065FE6C}" destId="{622AB29D-B61C-4E89-B8FC-28B0D0A04368}" srcOrd="1" destOrd="0" presId="urn:microsoft.com/office/officeart/2005/8/layout/hierarchy4"/>
    <dgm:cxn modelId="{AC6BC526-94C0-4C8D-820D-542414726007}" type="presParOf" srcId="{521665C6-9B69-4E62-8F1D-BD783065FE6C}" destId="{4615D3F2-77D4-4C09-A5A9-3526234BE5CE}" srcOrd="2" destOrd="0" presId="urn:microsoft.com/office/officeart/2005/8/layout/hierarchy4"/>
    <dgm:cxn modelId="{62BC4109-3E27-4050-92EC-65DD5ED3762D}" type="presParOf" srcId="{4615D3F2-77D4-4C09-A5A9-3526234BE5CE}" destId="{64DC4021-2BD8-40C0-A75F-8F9531A6F913}" srcOrd="0" destOrd="0" presId="urn:microsoft.com/office/officeart/2005/8/layout/hierarchy4"/>
    <dgm:cxn modelId="{6EB4D9F2-0855-42DE-8847-6535614F06A9}" type="presParOf" srcId="{64DC4021-2BD8-40C0-A75F-8F9531A6F913}" destId="{2FEF0AAD-9A03-402E-A8DB-7D578DB7D811}" srcOrd="0" destOrd="0" presId="urn:microsoft.com/office/officeart/2005/8/layout/hierarchy4"/>
    <dgm:cxn modelId="{5412EA39-3885-4D4C-B836-7436E5AE8A84}" type="presParOf" srcId="{64DC4021-2BD8-40C0-A75F-8F9531A6F913}" destId="{64CF6B57-65D4-41AE-9D04-73526628726B}" srcOrd="1" destOrd="0" presId="urn:microsoft.com/office/officeart/2005/8/layout/hierarchy4"/>
    <dgm:cxn modelId="{D6C0A95A-FA37-4649-8161-BC2EDA891E2E}" type="presParOf" srcId="{4615D3F2-77D4-4C09-A5A9-3526234BE5CE}" destId="{37DB2E56-829F-4D79-B15E-F3453DBADE57}" srcOrd="1" destOrd="0" presId="urn:microsoft.com/office/officeart/2005/8/layout/hierarchy4"/>
    <dgm:cxn modelId="{60ADCDA9-50B4-4588-83F3-F8961B21E6A1}" type="presParOf" srcId="{4615D3F2-77D4-4C09-A5A9-3526234BE5CE}" destId="{4F2D4565-280F-4AA7-ABFA-81B6EAA6DA77}" srcOrd="2" destOrd="0" presId="urn:microsoft.com/office/officeart/2005/8/layout/hierarchy4"/>
    <dgm:cxn modelId="{5AB9FC87-AD13-406C-96CB-00B50EFDFBC3}" type="presParOf" srcId="{4F2D4565-280F-4AA7-ABFA-81B6EAA6DA77}" destId="{EFB3B950-B0F6-423E-9F7F-52D42755B9F7}" srcOrd="0" destOrd="0" presId="urn:microsoft.com/office/officeart/2005/8/layout/hierarchy4"/>
    <dgm:cxn modelId="{F37D4C77-377D-44BD-9C48-EDCBC5C1BBAE}" type="presParOf" srcId="{4F2D4565-280F-4AA7-ABFA-81B6EAA6DA77}" destId="{BE203994-D074-484E-AE4B-CAC585C0253D}" srcOrd="1" destOrd="0" presId="urn:microsoft.com/office/officeart/2005/8/layout/hierarchy4"/>
    <dgm:cxn modelId="{2970AAEE-9BD4-43DE-B798-5F8BA8DF89C6}" type="presParOf" srcId="{23983DF1-EF2A-4486-A814-2DE823F1C869}" destId="{9BBE324C-63A9-466F-B7DB-DE1FEA1B179F}" srcOrd="1" destOrd="0" presId="urn:microsoft.com/office/officeart/2005/8/layout/hierarchy4"/>
    <dgm:cxn modelId="{CC6EEFF3-76E7-44F3-8393-0CEAF6452C20}" type="presParOf" srcId="{23983DF1-EF2A-4486-A814-2DE823F1C869}" destId="{378945E9-3DAF-4B3B-9A4F-98DE101484F3}" srcOrd="2" destOrd="0" presId="urn:microsoft.com/office/officeart/2005/8/layout/hierarchy4"/>
    <dgm:cxn modelId="{F31C2D98-D78C-4594-8BB3-49F02A88EDE5}" type="presParOf" srcId="{378945E9-3DAF-4B3B-9A4F-98DE101484F3}" destId="{2CCF1980-DCB7-438B-B432-63F3BED3BC38}" srcOrd="0" destOrd="0" presId="urn:microsoft.com/office/officeart/2005/8/layout/hierarchy4"/>
    <dgm:cxn modelId="{BF706AD2-4EE2-4890-819F-666BCCED5E03}" type="presParOf" srcId="{378945E9-3DAF-4B3B-9A4F-98DE101484F3}" destId="{9B9D05A6-F727-4ED9-9DE1-8E8507D9D731}" srcOrd="1" destOrd="0" presId="urn:microsoft.com/office/officeart/2005/8/layout/hierarchy4"/>
    <dgm:cxn modelId="{FC1ABFC0-591D-4CA8-9A24-D5DF6980D46A}" type="presParOf" srcId="{378945E9-3DAF-4B3B-9A4F-98DE101484F3}" destId="{D4C77BF8-3117-4808-815F-B6AE8AE17AC8}" srcOrd="2" destOrd="0" presId="urn:microsoft.com/office/officeart/2005/8/layout/hierarchy4"/>
    <dgm:cxn modelId="{EE7330EB-8C6D-477B-BBC0-EBDAEC36B86C}" type="presParOf" srcId="{D4C77BF8-3117-4808-815F-B6AE8AE17AC8}" destId="{893F985D-1DA3-4C4B-98DA-84A1F3A75BAC}" srcOrd="0" destOrd="0" presId="urn:microsoft.com/office/officeart/2005/8/layout/hierarchy4"/>
    <dgm:cxn modelId="{5080C5CF-4D9D-4DAB-984D-2C627DD4752B}" type="presParOf" srcId="{893F985D-1DA3-4C4B-98DA-84A1F3A75BAC}" destId="{5DC14D1C-D3F3-4633-A4C7-77AB7B03B6E3}" srcOrd="0" destOrd="0" presId="urn:microsoft.com/office/officeart/2005/8/layout/hierarchy4"/>
    <dgm:cxn modelId="{8A0EE407-C3C9-4001-BC67-945560FFA5AF}" type="presParOf" srcId="{893F985D-1DA3-4C4B-98DA-84A1F3A75BAC}" destId="{3A45FBC0-63DF-4C09-9E33-F9C43D45F1B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95318-03D8-414C-A39C-071809EB57B1}">
      <dsp:nvSpPr>
        <dsp:cNvPr id="0" name=""/>
        <dsp:cNvSpPr/>
      </dsp:nvSpPr>
      <dsp:spPr>
        <a:xfrm>
          <a:off x="12854" y="13102"/>
          <a:ext cx="10628426" cy="1129636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473001 «Услуги по реализации государственной политики в сфере ветеринарии»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 </a:t>
          </a:r>
          <a:r>
            <a:rPr lang="ru-RU" sz="2000" b="1" u="sng" kern="1200" dirty="0" smtClean="0"/>
            <a:t>12 747,0 тысяч тенге</a:t>
          </a:r>
          <a:endParaRPr lang="ru-RU" sz="2000" b="1" u="sng" kern="1200" dirty="0"/>
        </a:p>
      </dsp:txBody>
      <dsp:txXfrm>
        <a:off x="45940" y="46188"/>
        <a:ext cx="10562254" cy="1063464"/>
      </dsp:txXfrm>
    </dsp:sp>
    <dsp:sp modelId="{E9A0466C-A9E4-4F3D-838B-42F9A7420014}">
      <dsp:nvSpPr>
        <dsp:cNvPr id="0" name=""/>
        <dsp:cNvSpPr/>
      </dsp:nvSpPr>
      <dsp:spPr>
        <a:xfrm>
          <a:off x="16801" y="1271643"/>
          <a:ext cx="6741301" cy="1259081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473007 «Организация отлова и уничтожения бродячих собак»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/>
            <a:t> 2 226,0 тысяч тенге</a:t>
          </a:r>
          <a:endParaRPr lang="ru-RU" sz="2000" b="1" u="sng" kern="1200" dirty="0"/>
        </a:p>
      </dsp:txBody>
      <dsp:txXfrm>
        <a:off x="53678" y="1308520"/>
        <a:ext cx="6667547" cy="1185327"/>
      </dsp:txXfrm>
    </dsp:sp>
    <dsp:sp modelId="{2FEF0AAD-9A03-402E-A8DB-7D578DB7D811}">
      <dsp:nvSpPr>
        <dsp:cNvPr id="0" name=""/>
        <dsp:cNvSpPr/>
      </dsp:nvSpPr>
      <dsp:spPr>
        <a:xfrm>
          <a:off x="74246" y="2671992"/>
          <a:ext cx="3293360" cy="209244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473009 «Проведение ветеринарных мероприятий по энзоотическим болезням животных»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/>
            <a:t>428,0 тысяч тенге</a:t>
          </a:r>
          <a:endParaRPr lang="ru-RU" sz="2000" b="1" u="sng" kern="1200" dirty="0"/>
        </a:p>
      </dsp:txBody>
      <dsp:txXfrm>
        <a:off x="135532" y="2733278"/>
        <a:ext cx="3170788" cy="1969876"/>
      </dsp:txXfrm>
    </dsp:sp>
    <dsp:sp modelId="{EFB3B950-B0F6-423E-9F7F-52D42755B9F7}">
      <dsp:nvSpPr>
        <dsp:cNvPr id="0" name=""/>
        <dsp:cNvSpPr/>
      </dsp:nvSpPr>
      <dsp:spPr>
        <a:xfrm>
          <a:off x="3507107" y="2671992"/>
          <a:ext cx="3193550" cy="199781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473010 «Проведение мероприятий по идентификации сельскохозяйственных животных»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/>
            <a:t>6 298,0 тысяч тенге</a:t>
          </a:r>
          <a:endParaRPr lang="ru-RU" sz="2000" b="1" u="sng" kern="1200" dirty="0"/>
        </a:p>
      </dsp:txBody>
      <dsp:txXfrm>
        <a:off x="3565621" y="2730506"/>
        <a:ext cx="3076522" cy="1880790"/>
      </dsp:txXfrm>
    </dsp:sp>
    <dsp:sp modelId="{2CCF1980-DCB7-438B-B432-63F3BED3BC38}">
      <dsp:nvSpPr>
        <dsp:cNvPr id="0" name=""/>
        <dsp:cNvSpPr/>
      </dsp:nvSpPr>
      <dsp:spPr>
        <a:xfrm>
          <a:off x="7037924" y="1271643"/>
          <a:ext cx="3586555" cy="1756460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473008 «Возмещение владельцам стоимости изымаемых и уничтожаемых животных»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/>
            <a:t>1 403,0 тысяч тенге</a:t>
          </a:r>
          <a:endParaRPr lang="ru-RU" sz="2000" b="1" u="sng" kern="1200" dirty="0"/>
        </a:p>
      </dsp:txBody>
      <dsp:txXfrm>
        <a:off x="7089369" y="1323088"/>
        <a:ext cx="3483665" cy="1653570"/>
      </dsp:txXfrm>
    </dsp:sp>
    <dsp:sp modelId="{5DC14D1C-D3F3-4633-A4C7-77AB7B03B6E3}">
      <dsp:nvSpPr>
        <dsp:cNvPr id="0" name=""/>
        <dsp:cNvSpPr/>
      </dsp:nvSpPr>
      <dsp:spPr>
        <a:xfrm>
          <a:off x="7129850" y="3169371"/>
          <a:ext cx="3402702" cy="1500044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473011 «Проведение противоэпизоотических мероприятий»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/>
            <a:t>105 475,0 тысяч тенге</a:t>
          </a:r>
          <a:endParaRPr lang="ru-RU" sz="2000" b="1" u="sng" kern="1200" dirty="0"/>
        </a:p>
      </dsp:txBody>
      <dsp:txXfrm>
        <a:off x="7173785" y="3213306"/>
        <a:ext cx="3314832" cy="1412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8A65A-3067-4727-BDF0-B1F542DF6575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08D32-88F8-4D45-89C3-1660B30816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244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8425" y="744538"/>
            <a:ext cx="6599238" cy="3713162"/>
          </a:xfrm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xfrm>
            <a:off x="677863" y="4705350"/>
            <a:ext cx="5438775" cy="4459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36" tIns="45968" rIns="91936" bIns="45968"/>
          <a:lstStyle/>
          <a:p>
            <a:pPr eaLnBrk="1" hangingPunct="1">
              <a:spcBef>
                <a:spcPct val="0"/>
              </a:spcBef>
            </a:pPr>
            <a:r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04746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B0F2-02FE-45B5-9F2A-1FA3AC851547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206-C760-4F73-9683-044FC45E3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03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B0F2-02FE-45B5-9F2A-1FA3AC851547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206-C760-4F73-9683-044FC45E3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56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B0F2-02FE-45B5-9F2A-1FA3AC851547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206-C760-4F73-9683-044FC45E3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54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B0F2-02FE-45B5-9F2A-1FA3AC851547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206-C760-4F73-9683-044FC45E3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48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B0F2-02FE-45B5-9F2A-1FA3AC851547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206-C760-4F73-9683-044FC45E3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49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B0F2-02FE-45B5-9F2A-1FA3AC851547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206-C760-4F73-9683-044FC45E3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78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B0F2-02FE-45B5-9F2A-1FA3AC851547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206-C760-4F73-9683-044FC45E3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16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B0F2-02FE-45B5-9F2A-1FA3AC851547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206-C760-4F73-9683-044FC45E3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54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B0F2-02FE-45B5-9F2A-1FA3AC851547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206-C760-4F73-9683-044FC45E3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01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B0F2-02FE-45B5-9F2A-1FA3AC851547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206-C760-4F73-9683-044FC45E3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B0F2-02FE-45B5-9F2A-1FA3AC851547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206-C760-4F73-9683-044FC45E3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85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3B0F2-02FE-45B5-9F2A-1FA3AC851547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03206-C760-4F73-9683-044FC45E3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60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524129" y="3000377"/>
            <a:ext cx="714374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 sz="3000" b="1" i="1" dirty="0" smtClean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Гражданский бюджет 2019 года ГУ «Отдел ветеринарии Каратальского района</a:t>
            </a:r>
            <a:r>
              <a:rPr lang="ru-RU" altLang="ru-RU" sz="3000" b="1" i="1" dirty="0" smtClean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».</a:t>
            </a:r>
            <a:endParaRPr lang="ru-RU" altLang="ru-RU" sz="3000" b="1" i="1" dirty="0">
              <a:solidFill>
                <a:srgbClr val="0000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4024313" y="6092826"/>
            <a:ext cx="457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 sz="2400" b="1" i="1" dirty="0" smtClean="0">
                <a:solidFill>
                  <a:srgbClr val="FF3300"/>
                </a:solidFill>
              </a:rPr>
              <a:t>Город Уштобе 2019 год</a:t>
            </a:r>
            <a:endParaRPr lang="kk-KZ" altLang="ru-RU" sz="2400" b="1" dirty="0">
              <a:solidFill>
                <a:srgbClr val="FF3300"/>
              </a:solidFill>
              <a:latin typeface="Calibri" panose="020F0502020204030204" pitchFamily="34" charset="0"/>
            </a:endParaRPr>
          </a:p>
        </p:txBody>
      </p:sp>
      <p:pic>
        <p:nvPicPr>
          <p:cNvPr id="2052" name="Picture 6" descr="Орнамен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3" y="0"/>
            <a:ext cx="53974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Логотип Қаратал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63" y="285753"/>
            <a:ext cx="2786062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425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Бюджет государственного учреждения на 2019 год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088785"/>
              </p:ext>
            </p:extLst>
          </p:nvPr>
        </p:nvGraphicFramePr>
        <p:xfrm>
          <a:off x="712519" y="1789998"/>
          <a:ext cx="10641281" cy="4765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032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Гражданский бюджет ГУ «Отдел ветеринарии </a:t>
            </a:r>
            <a:r>
              <a:rPr lang="ru-RU" sz="3600" b="1" dirty="0" err="1" smtClean="0"/>
              <a:t>Каратальского</a:t>
            </a:r>
            <a:r>
              <a:rPr lang="ru-RU" sz="3600" b="1" dirty="0" smtClean="0"/>
              <a:t> района» по программам на 2019 года.</a:t>
            </a:r>
            <a:endParaRPr lang="ru-RU" sz="36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058605"/>
              </p:ext>
            </p:extLst>
          </p:nvPr>
        </p:nvGraphicFramePr>
        <p:xfrm>
          <a:off x="921328" y="192062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833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6972969"/>
              </p:ext>
            </p:extLst>
          </p:nvPr>
        </p:nvGraphicFramePr>
        <p:xfrm>
          <a:off x="2024035" y="2214555"/>
          <a:ext cx="8143931" cy="3083762"/>
        </p:xfrm>
        <a:graphic>
          <a:graphicData uri="http://schemas.openxmlformats.org/drawingml/2006/table">
            <a:tbl>
              <a:tblPr/>
              <a:tblGrid>
                <a:gridCol w="4701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9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7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тысяч тенге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1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128577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138513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140767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4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Услуги по реализации государственной политики в области формирования и развития экономической политики, системы государственного планирования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12747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12892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13064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мер по оказанию социальной поддержки специалистов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115830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125621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127703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1952596" y="928670"/>
            <a:ext cx="8286808" cy="78581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 ГУ </a:t>
            </a: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“Отдела </a:t>
            </a: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ветеринарии 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Каратальского   </a:t>
            </a: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района” на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2019-2021 годы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844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63893016"/>
              </p:ext>
            </p:extLst>
          </p:nvPr>
        </p:nvGraphicFramePr>
        <p:xfrm>
          <a:off x="2024034" y="1857364"/>
          <a:ext cx="821537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1952596" y="428604"/>
            <a:ext cx="8286808" cy="107157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Расходная часть бюджета ГУ “</a:t>
            </a: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Отдела  ветеринарии 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Каратальского  </a:t>
            </a: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района” </a:t>
            </a: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на 2019-2021 годы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8739206" y="1785926"/>
            <a:ext cx="1438284" cy="29527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000" b="1" dirty="0">
                <a:latin typeface="Times New Roman" pitchFamily="18" charset="0"/>
                <a:ea typeface="+mj-ea"/>
                <a:cs typeface="Times New Roman" pitchFamily="18" charset="0"/>
              </a:rPr>
              <a:t>тыс. тенге</a:t>
            </a:r>
            <a:endParaRPr lang="ru-RU" sz="20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7942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195</Words>
  <Application>Microsoft Office PowerPoint</Application>
  <PresentationFormat>Широкоэкранный</PresentationFormat>
  <Paragraphs>43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Бюджет государственного учреждения на 2019 год</vt:lpstr>
      <vt:lpstr>Гражданский бюджет ГУ «Отдел ветеринарии Каратальского района» по программам на 2019 года.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10</cp:revision>
  <dcterms:created xsi:type="dcterms:W3CDTF">2019-11-13T03:09:55Z</dcterms:created>
  <dcterms:modified xsi:type="dcterms:W3CDTF">2019-11-13T04:31:13Z</dcterms:modified>
</cp:coreProperties>
</file>