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1066800"/>
          </a:xfrm>
        </p:spPr>
        <p:txBody>
          <a:bodyPr>
            <a:normAutofit/>
          </a:bodyPr>
          <a:lstStyle/>
          <a:p>
            <a:r>
              <a:rPr lang="kk-KZ" sz="3600" dirty="0" smtClean="0"/>
              <a:t>Бюджетная программа 451001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01000" cy="1676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Наименование БП: </a:t>
            </a:r>
            <a:r>
              <a:rPr lang="kk-KZ" sz="2400" dirty="0" smtClean="0">
                <a:solidFill>
                  <a:schemeClr val="tx1"/>
                </a:solidFill>
              </a:rPr>
              <a:t>Услуги по реализации государственной политики на местном уровне в области обеспечения занятости и реализации социальных программ для населения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3400" y="3581400"/>
            <a:ext cx="1905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71600" y="3810000"/>
            <a:ext cx="56388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Штатная единица государственных служащих-6 человек. Единица технического персонала-2 человека. На содержание отдела выделено </a:t>
            </a:r>
            <a:r>
              <a:rPr lang="ru-RU" dirty="0" smtClean="0"/>
              <a:t>21527,0 </a:t>
            </a:r>
            <a:r>
              <a:rPr lang="ru-RU" dirty="0" smtClean="0"/>
              <a:t>тыс. тенге.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1676400" y="3154255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Уточненный план на </a:t>
            </a:r>
            <a:r>
              <a:rPr lang="ru-RU" dirty="0" smtClean="0"/>
              <a:t>2020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Бюджетная программа 451021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609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Капитальные расходы государственного 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09800" y="1752600"/>
            <a:ext cx="5410200" cy="4800600"/>
          </a:xfrm>
          <a:prstGeom prst="triangle">
            <a:avLst>
              <a:gd name="adj" fmla="val 50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 smtClean="0"/>
              <a:t>2020 </a:t>
            </a:r>
            <a:r>
              <a:rPr lang="ru-RU" dirty="0" smtClean="0"/>
              <a:t>год отделу выделены средства на приобретение основных и прочих </a:t>
            </a:r>
            <a:r>
              <a:rPr lang="ru-RU" dirty="0" smtClean="0"/>
              <a:t>средств-200,0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>
            <a:normAutofit/>
          </a:bodyPr>
          <a:lstStyle/>
          <a:p>
            <a:r>
              <a:rPr lang="kk-KZ" dirty="0" smtClean="0"/>
              <a:t>Бюджетная программа  451050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Наименование БП : Обеспечение прав и улучшение качества жизни инвалидов в Республике Казахстан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 2015\Desktop\Картинки люди\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971800"/>
            <a:ext cx="6705600" cy="373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2209800"/>
            <a:ext cx="815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2020 </a:t>
            </a:r>
            <a:r>
              <a:rPr lang="ru-RU" dirty="0" smtClean="0"/>
              <a:t>год на услуги </a:t>
            </a:r>
            <a:r>
              <a:rPr lang="ru-RU" dirty="0" err="1" smtClean="0"/>
              <a:t>Инватакси</a:t>
            </a:r>
            <a:r>
              <a:rPr lang="ru-RU" dirty="0" smtClean="0"/>
              <a:t> выделено </a:t>
            </a:r>
            <a:r>
              <a:rPr lang="ru-RU" dirty="0" smtClean="0"/>
              <a:t>7506,0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Бюджетная программа 451004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95401"/>
            <a:ext cx="8229600" cy="1219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Наименование БП : </a:t>
            </a:r>
            <a:r>
              <a:rPr lang="kk-KZ" dirty="0" smtClean="0"/>
              <a:t>Оказание социальной помощи на приобретение  топлива специалистам здравоохранения, образования, социального обеспечения, культуры, спорта и ветеринарии в сельской местности в соответствии с законодательством Республики Казахстан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71600" y="3124200"/>
            <a:ext cx="68580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 на приобретение топлива работникам социальной сферы выделено </a:t>
            </a:r>
            <a:r>
              <a:rPr lang="ru-RU" sz="2000" dirty="0" smtClean="0"/>
              <a:t>28644,0 </a:t>
            </a:r>
            <a:r>
              <a:rPr lang="ru-RU" sz="2000" dirty="0" smtClean="0"/>
              <a:t>тыс. тенге.</a:t>
            </a:r>
            <a:endParaRPr lang="ru-RU" sz="2000" i="1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kk-KZ" dirty="0" smtClean="0"/>
              <a:t>Бюджетная программа 451005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334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Наименование БП 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kk-KZ" dirty="0" smtClean="0"/>
              <a:t>Государственная адресная социальная помощь</a:t>
            </a:r>
            <a:endParaRPr lang="ru-RU" i="1" dirty="0"/>
          </a:p>
        </p:txBody>
      </p:sp>
      <p:pic>
        <p:nvPicPr>
          <p:cNvPr id="2050" name="Picture 2" descr="C:\Users\User 2015\Desktop\Картинки люди\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14800"/>
            <a:ext cx="4100946" cy="23133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1828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состоянию на </a:t>
            </a:r>
            <a:r>
              <a:rPr lang="ru-RU" dirty="0" smtClean="0"/>
              <a:t>2020 </a:t>
            </a:r>
            <a:r>
              <a:rPr lang="ru-RU" dirty="0" smtClean="0"/>
              <a:t>года семьям, получающим адресную социальную помощь, выделено </a:t>
            </a:r>
            <a:r>
              <a:rPr lang="ru-RU" dirty="0" smtClean="0"/>
              <a:t>571089,0 </a:t>
            </a:r>
            <a:r>
              <a:rPr lang="ru-RU" dirty="0" smtClean="0"/>
              <a:t>тыс. тенге</a:t>
            </a:r>
            <a:r>
              <a:rPr lang="ru-RU" dirty="0" smtClean="0"/>
              <a:t>. </a:t>
            </a:r>
            <a:r>
              <a:rPr lang="ru-RU" dirty="0" smtClean="0"/>
              <a:t>Выделено из республиканского бюджета  </a:t>
            </a:r>
            <a:r>
              <a:rPr lang="ru-RU" dirty="0" smtClean="0"/>
              <a:t>на </a:t>
            </a:r>
            <a:r>
              <a:rPr lang="ru-RU" dirty="0" smtClean="0"/>
              <a:t>приобретение </a:t>
            </a:r>
            <a:r>
              <a:rPr lang="ru-RU" dirty="0" smtClean="0"/>
              <a:t>гарантированного </a:t>
            </a:r>
            <a:r>
              <a:rPr lang="ru-RU" dirty="0" smtClean="0"/>
              <a:t>социального пакета </a:t>
            </a:r>
            <a:r>
              <a:rPr lang="ru-RU" dirty="0" smtClean="0"/>
              <a:t>(продуктовый набор) для детей от 1 года до </a:t>
            </a:r>
            <a:r>
              <a:rPr lang="ru-RU" dirty="0" smtClean="0"/>
              <a:t>6 лет </a:t>
            </a:r>
            <a:r>
              <a:rPr lang="ru-RU" dirty="0" smtClean="0"/>
              <a:t>из числа получателей </a:t>
            </a:r>
            <a:r>
              <a:rPr lang="ru-RU" dirty="0" smtClean="0"/>
              <a:t>АСП  </a:t>
            </a:r>
            <a:r>
              <a:rPr lang="ru-RU" dirty="0" smtClean="0"/>
              <a:t>в сумме 66300,0 тыс.тенге.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038600" y="3048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 2015\Desktop\2020 документы\Гражданский бюджет 2020\соц-600x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1" y="3962400"/>
            <a:ext cx="3610668" cy="2514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/>
          <a:lstStyle/>
          <a:p>
            <a:r>
              <a:rPr lang="kk-KZ" dirty="0" smtClean="0"/>
              <a:t>Бюджетная программа 451006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609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</a:t>
            </a:r>
            <a:r>
              <a:rPr lang="kk-KZ" dirty="0" smtClean="0">
                <a:solidFill>
                  <a:schemeClr val="tx1"/>
                </a:solidFill>
              </a:rPr>
              <a:t>Оказание жилищной помощи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667000" y="2362200"/>
            <a:ext cx="27432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Уточненный план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67000" y="5257800"/>
            <a:ext cx="2819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Семьям, получающим жилищную </a:t>
            </a:r>
            <a:r>
              <a:rPr lang="ru-RU" dirty="0" err="1" smtClean="0"/>
              <a:t>помощь-выделено</a:t>
            </a:r>
            <a:r>
              <a:rPr lang="ru-RU" dirty="0" smtClean="0"/>
              <a:t> </a:t>
            </a:r>
            <a:r>
              <a:rPr lang="ru-RU" dirty="0" smtClean="0"/>
              <a:t>-4900,0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kk-KZ" dirty="0" smtClean="0"/>
              <a:t>Бюджетная программа </a:t>
            </a:r>
            <a:r>
              <a:rPr lang="kk-KZ" u="sng" dirty="0" smtClean="0"/>
              <a:t>451007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458200" cy="16764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</a:t>
            </a:r>
            <a:r>
              <a:rPr lang="kk-KZ" dirty="0" smtClean="0">
                <a:solidFill>
                  <a:schemeClr val="tx1"/>
                </a:solidFill>
              </a:rPr>
              <a:t>Социальная помощь отдельным категориям нуждающихся граждан по решениям местных представительных органов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6400" y="3581400"/>
            <a:ext cx="64770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социальную помощь отдельным категориям нуждающихся граждан по плану 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 выделено </a:t>
            </a:r>
            <a:r>
              <a:rPr lang="ru-RU" sz="2000" dirty="0" smtClean="0"/>
              <a:t>48406,0 </a:t>
            </a:r>
            <a:r>
              <a:rPr lang="ru-RU" sz="2000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Бюджетная программа </a:t>
            </a:r>
            <a:r>
              <a:rPr lang="kk-KZ" u="sng" dirty="0" smtClean="0"/>
              <a:t>451010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</a:t>
            </a:r>
            <a:r>
              <a:rPr lang="kk-KZ" dirty="0" smtClean="0">
                <a:solidFill>
                  <a:schemeClr val="tx1"/>
                </a:solidFill>
              </a:rPr>
              <a:t>Материальное обеспечение детей-инвалидов, воспитывающихся и обучающихся на дому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 2015\Desktop\Картинки люди\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3886200"/>
            <a:ext cx="5715000" cy="29718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828800" y="2819400"/>
            <a:ext cx="5867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 smtClean="0"/>
              <a:t>2020 </a:t>
            </a:r>
            <a:r>
              <a:rPr lang="ru-RU" dirty="0" smtClean="0"/>
              <a:t>год </a:t>
            </a:r>
            <a:r>
              <a:rPr lang="ru-RU" dirty="0" smtClean="0"/>
              <a:t>выделено-4772,0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Бюджетная </a:t>
            </a:r>
            <a:r>
              <a:rPr lang="kk-KZ" smtClean="0"/>
              <a:t>программа </a:t>
            </a:r>
            <a:r>
              <a:rPr lang="kk-KZ" u="sng" smtClean="0"/>
              <a:t>451011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848600" cy="1371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</a:t>
            </a:r>
            <a:r>
              <a:rPr lang="kk-KZ" dirty="0" smtClean="0">
                <a:solidFill>
                  <a:schemeClr val="tx1"/>
                </a:solidFill>
              </a:rPr>
              <a:t>Оплата услуг по зачислению, выплате и доставке пособий и других социальных выплат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2266298" y="3338154"/>
            <a:ext cx="4667902" cy="315111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 smtClean="0"/>
              <a:t>2020 </a:t>
            </a:r>
            <a:r>
              <a:rPr lang="ru-RU" dirty="0" smtClean="0"/>
              <a:t>год  на услуги по зачислению, выплате и доставке социальных выплат выделено </a:t>
            </a:r>
            <a:r>
              <a:rPr lang="ru-RU" dirty="0" smtClean="0"/>
              <a:t>18853,0 тыс</a:t>
            </a:r>
            <a:r>
              <a:rPr lang="ru-RU" dirty="0" smtClean="0"/>
              <a:t>. тенге.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kk-KZ" dirty="0" smtClean="0"/>
              <a:t>Бюджетная программа </a:t>
            </a:r>
            <a:r>
              <a:rPr lang="kk-KZ" u="sng" dirty="0" smtClean="0"/>
              <a:t>451014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Оказание социальной помощи нуждающимся гражданам на дому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 2015\Desktop\Картинки люди\kartinka_invali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0"/>
            <a:ext cx="3886200" cy="1981200"/>
          </a:xfrm>
          <a:prstGeom prst="rect">
            <a:avLst/>
          </a:prstGeom>
          <a:noFill/>
        </p:spPr>
      </p:pic>
      <p:pic>
        <p:nvPicPr>
          <p:cNvPr id="4099" name="Picture 3" descr="C:\Users\User 2015\Desktop\Картинки люди\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19600"/>
            <a:ext cx="3962400" cy="213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2590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Штатная единица социальных работников-35 человек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457200" y="334132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плану на </a:t>
            </a:r>
            <a:r>
              <a:rPr lang="ru-RU" dirty="0" smtClean="0"/>
              <a:t>2020 </a:t>
            </a:r>
            <a:r>
              <a:rPr lang="ru-RU" dirty="0" smtClean="0"/>
              <a:t>год на содержание социальных работников выделено </a:t>
            </a:r>
            <a:r>
              <a:rPr lang="ru-RU" dirty="0" smtClean="0"/>
              <a:t>57199,0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600"/>
          </a:xfrm>
        </p:spPr>
        <p:txBody>
          <a:bodyPr>
            <a:normAutofit/>
          </a:bodyPr>
          <a:lstStyle/>
          <a:p>
            <a:r>
              <a:rPr lang="kk-KZ" dirty="0" smtClean="0"/>
              <a:t>Бюджетная программа </a:t>
            </a:r>
            <a:r>
              <a:rPr lang="kk-KZ" u="sng" dirty="0" smtClean="0"/>
              <a:t>451017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05800" cy="1524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Наименование БП : Обеспечение нуждающихся инвалидов обязательными гигиеническими средствами и предоставление услуг специалистами жестового языка, индивидуальными помощниками в соответствии с индивидуальной программой реабилитации инвалида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95400" y="2897610"/>
            <a:ext cx="6818792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 smtClean="0"/>
              <a:t>2020 </a:t>
            </a:r>
            <a:r>
              <a:rPr lang="ru-RU" dirty="0" smtClean="0"/>
              <a:t>год на приобретение обязательных гигиенических средств выделено </a:t>
            </a:r>
            <a:r>
              <a:rPr lang="ru-RU" dirty="0" smtClean="0"/>
              <a:t>31794,0тыс</a:t>
            </a:r>
            <a:r>
              <a:rPr lang="ru-RU" dirty="0" smtClean="0"/>
              <a:t>. тенге, на услуги индивидуального помощника и специалиста жестового </a:t>
            </a:r>
            <a:r>
              <a:rPr lang="ru-RU" dirty="0" smtClean="0"/>
              <a:t>языка-511471,0 </a:t>
            </a:r>
            <a:r>
              <a:rPr lang="ru-RU" dirty="0" smtClean="0"/>
              <a:t>тыс. тенге. Всего составляет </a:t>
            </a:r>
            <a:r>
              <a:rPr lang="ru-RU" dirty="0" smtClean="0"/>
              <a:t>543265,0</a:t>
            </a:r>
            <a:r>
              <a:rPr lang="ru-RU" dirty="0" smtClean="0"/>
              <a:t> </a:t>
            </a:r>
            <a:r>
              <a:rPr lang="ru-RU" dirty="0" smtClean="0"/>
              <a:t>тыс. тенге.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425</Words>
  <PresentationFormat>Экран (4:3)</PresentationFormat>
  <Paragraphs>36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Бюджетная программа 451001</vt:lpstr>
      <vt:lpstr>Бюджетная программа 451004</vt:lpstr>
      <vt:lpstr>Бюджетная программа 451005</vt:lpstr>
      <vt:lpstr>Бюджетная программа 451006</vt:lpstr>
      <vt:lpstr>Бюджетная программа 451007</vt:lpstr>
      <vt:lpstr>Бюджетная программа 451010</vt:lpstr>
      <vt:lpstr>Бюджетная программа 451011</vt:lpstr>
      <vt:lpstr>Бюджетная программа 451014</vt:lpstr>
      <vt:lpstr>Бюджетная программа 451017</vt:lpstr>
      <vt:lpstr>Бюджетная программа 451021</vt:lpstr>
      <vt:lpstr>Бюджетная программа  451050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Бюджеттік бағдарлама 451001</dc:title>
  <dc:creator>User 2015</dc:creator>
  <cp:lastModifiedBy>User 2015</cp:lastModifiedBy>
  <cp:revision>62</cp:revision>
  <dcterms:created xsi:type="dcterms:W3CDTF">2019-10-22T04:21:31Z</dcterms:created>
  <dcterms:modified xsi:type="dcterms:W3CDTF">2020-05-06T05:20:07Z</dcterms:modified>
</cp:coreProperties>
</file>