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0"/>
  </p:notesMasterIdLst>
  <p:handoutMasterIdLst>
    <p:handoutMasterId r:id="rId11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70" r:id="rId9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009999"/>
    <a:srgbClr val="CCFFFF"/>
    <a:srgbClr val="FFEACD"/>
    <a:srgbClr val="FFFFCC"/>
    <a:srgbClr val="CCECFF"/>
    <a:srgbClr val="33CC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891" autoAdjust="0"/>
  </p:normalViewPr>
  <p:slideViewPr>
    <p:cSldViewPr>
      <p:cViewPr varScale="1">
        <p:scale>
          <a:sx n="87" d="100"/>
          <a:sy n="87" d="100"/>
        </p:scale>
        <p:origin x="1152" y="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242471</c:v>
                </c:pt>
                <c:pt idx="1">
                  <c:v>589496</c:v>
                </c:pt>
                <c:pt idx="2">
                  <c:v>608821</c:v>
                </c:pt>
                <c:pt idx="3">
                  <c:v>628592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A-4F9D-9000-1B54B3BB24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A-4F9D-9000-1B54B3BB24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7A-4F9D-9000-1B54B3BB2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82240"/>
        <c:axId val="22283776"/>
      </c:barChart>
      <c:catAx>
        <c:axId val="222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83776"/>
        <c:crosses val="autoZero"/>
        <c:auto val="1"/>
        <c:lblAlgn val="ctr"/>
        <c:lblOffset val="100"/>
        <c:noMultiLvlLbl val="0"/>
      </c:catAx>
      <c:valAx>
        <c:axId val="22283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2282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6"/>
        </a:gs>
        <a:gs pos="100000">
          <a:schemeClr val="accent6">
            <a:shade val="76000"/>
            <a:lumMod val="90000"/>
          </a:schemeClr>
        </a:gs>
      </a:gsLst>
      <a:lin ang="5400000" scaled="0"/>
    </a:gradFill>
    <a:ln w="9525" cap="flat" cmpd="sng" algn="ctr">
      <a:solidFill>
        <a:schemeClr val="accent6"/>
      </a:solidFill>
      <a:prstDash val="solid"/>
    </a:ln>
    <a:effectLst>
      <a:outerShdw blurRad="38100" dist="38100" dir="4800000" sx="98000" sy="98000" rotWithShape="0">
        <a:srgbClr val="000000">
          <a:alpha val="32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"Көксу ауданының Тұрғын үй-коммуналдық шаруашылығы, жолаушылар көлігі, автомобиль жолдары және тұрғын үй инспекция бөлімі" ММ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2025-2027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жылдарға арналған азаматтық бюджетті қалыптастыру кезеңінде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2024 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3115"/>
              </p:ext>
            </p:extLst>
          </p:nvPr>
        </p:nvGraphicFramePr>
        <p:xfrm>
          <a:off x="344488" y="1268762"/>
          <a:ext cx="8697416" cy="4896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893">
                  <a:extLst>
                    <a:ext uri="{9D8B030D-6E8A-4147-A177-3AD203B41FA5}">
                      <a16:colId xmlns:a16="http://schemas.microsoft.com/office/drawing/2014/main" val="3729701430"/>
                    </a:ext>
                  </a:extLst>
                </a:gridCol>
                <a:gridCol w="760220">
                  <a:extLst>
                    <a:ext uri="{9D8B030D-6E8A-4147-A177-3AD203B41FA5}">
                      <a16:colId xmlns:a16="http://schemas.microsoft.com/office/drawing/2014/main" val="1747779158"/>
                    </a:ext>
                  </a:extLst>
                </a:gridCol>
                <a:gridCol w="4408078">
                  <a:extLst>
                    <a:ext uri="{9D8B030D-6E8A-4147-A177-3AD203B41FA5}">
                      <a16:colId xmlns:a16="http://schemas.microsoft.com/office/drawing/2014/main" val="947314098"/>
                    </a:ext>
                  </a:extLst>
                </a:gridCol>
                <a:gridCol w="967854">
                  <a:extLst>
                    <a:ext uri="{9D8B030D-6E8A-4147-A177-3AD203B41FA5}">
                      <a16:colId xmlns:a16="http://schemas.microsoft.com/office/drawing/2014/main" val="4124492019"/>
                    </a:ext>
                  </a:extLst>
                </a:gridCol>
                <a:gridCol w="967854">
                  <a:extLst>
                    <a:ext uri="{9D8B030D-6E8A-4147-A177-3AD203B41FA5}">
                      <a16:colId xmlns:a16="http://schemas.microsoft.com/office/drawing/2014/main" val="943505732"/>
                    </a:ext>
                  </a:extLst>
                </a:gridCol>
                <a:gridCol w="968517">
                  <a:extLst>
                    <a:ext uri="{9D8B030D-6E8A-4147-A177-3AD203B41FA5}">
                      <a16:colId xmlns:a16="http://schemas.microsoft.com/office/drawing/2014/main" val="2642327410"/>
                    </a:ext>
                  </a:extLst>
                </a:gridCol>
              </a:tblGrid>
              <a:tr h="72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Рет саны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ББӘ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Атауы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r>
                        <a:rPr lang="kk-KZ" sz="1000">
                          <a:effectLst/>
                        </a:rPr>
                        <a:t>5</a:t>
                      </a:r>
                      <a:r>
                        <a:rPr lang="ru-RU" sz="1000">
                          <a:effectLst/>
                        </a:rPr>
                        <a:t> жыл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r>
                        <a:rPr lang="kk-KZ" sz="1000">
                          <a:effectLst/>
                        </a:rPr>
                        <a:t>6</a:t>
                      </a:r>
                      <a:r>
                        <a:rPr lang="ru-RU" sz="1000">
                          <a:effectLst/>
                        </a:rPr>
                        <a:t> жыл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r>
                        <a:rPr lang="kk-KZ" sz="1000">
                          <a:effectLst/>
                        </a:rPr>
                        <a:t>7</a:t>
                      </a:r>
                      <a:r>
                        <a:rPr lang="ru-RU" sz="1000">
                          <a:effectLst/>
                        </a:rPr>
                        <a:t> жыл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 anchor="ctr"/>
                </a:tc>
                <a:extLst>
                  <a:ext uri="{0D108BD9-81ED-4DB2-BD59-A6C34878D82A}">
                    <a16:rowId xmlns:a16="http://schemas.microsoft.com/office/drawing/2014/main" val="3928060084"/>
                  </a:ext>
                </a:extLst>
              </a:tr>
              <a:tr h="741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Тұрғын үй-коммуналдық шаруашылығы, жолаушылар көлігі, автомобиль жолдары және тұрғын үй инспекциясы бөлімі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589 496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608 821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628 592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extLst>
                  <a:ext uri="{0D108BD9-81ED-4DB2-BD59-A6C34878D82A}">
                    <a16:rowId xmlns:a16="http://schemas.microsoft.com/office/drawing/2014/main" val="3584567929"/>
                  </a:ext>
                </a:extLst>
              </a:tr>
              <a:tr h="244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492001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Аппараттың қызметін қамтамасыз ету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35 000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36 070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36 323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extLst>
                  <a:ext uri="{0D108BD9-81ED-4DB2-BD59-A6C34878D82A}">
                    <a16:rowId xmlns:a16="http://schemas.microsoft.com/office/drawing/2014/main" val="453345228"/>
                  </a:ext>
                </a:extLst>
              </a:tr>
              <a:tr h="244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Еңбекақы қоры аударымдарымен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28 600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28 825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28 825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extLst>
                  <a:ext uri="{0D108BD9-81ED-4DB2-BD59-A6C34878D82A}">
                    <a16:rowId xmlns:a16="http://schemas.microsoft.com/office/drawing/2014/main" val="1227655135"/>
                  </a:ext>
                </a:extLst>
              </a:tr>
              <a:tr h="244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Ағымдағы шығындар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7 0</a:t>
                      </a:r>
                      <a:r>
                        <a:rPr lang="kk-KZ" sz="900">
                          <a:effectLst/>
                        </a:rPr>
                        <a:t>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7 245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7 498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extLst>
                  <a:ext uri="{0D108BD9-81ED-4DB2-BD59-A6C34878D82A}">
                    <a16:rowId xmlns:a16="http://schemas.microsoft.com/office/drawing/2014/main" val="1445273955"/>
                  </a:ext>
                </a:extLst>
              </a:tr>
              <a:tr h="48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492021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Елдi мекендерде жол қозғалысы қауiпсiздiгін қамтамасыз ету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2 239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2 317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2 398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extLst>
                  <a:ext uri="{0D108BD9-81ED-4DB2-BD59-A6C34878D82A}">
                    <a16:rowId xmlns:a16="http://schemas.microsoft.com/office/drawing/2014/main" val="828440144"/>
                  </a:ext>
                </a:extLst>
              </a:tr>
              <a:tr h="48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492023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Автомобиль  жолдарының  жұмыс  істеуін  қамтамасыз ету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29 823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30 866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31 947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extLst>
                  <a:ext uri="{0D108BD9-81ED-4DB2-BD59-A6C34878D82A}">
                    <a16:rowId xmlns:a16="http://schemas.microsoft.com/office/drawing/2014/main" val="2945035821"/>
                  </a:ext>
                </a:extLst>
              </a:tr>
              <a:tr h="741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492045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Аудандық  маңызы  бар  автомобиль  жолдарын  және  елді-мекендердің  көшелерін  күрделі  және  орташа  жөндеу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506 709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524 443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542 799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extLst>
                  <a:ext uri="{0D108BD9-81ED-4DB2-BD59-A6C34878D82A}">
                    <a16:rowId xmlns:a16="http://schemas.microsoft.com/office/drawing/2014/main" val="2099346036"/>
                  </a:ext>
                </a:extLst>
              </a:tr>
              <a:tr h="48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492094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Әлеуметтік көмек ретінде тұрғын үй сертификаттарын беру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10 000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10 000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extLst>
                  <a:ext uri="{0D108BD9-81ED-4DB2-BD59-A6C34878D82A}">
                    <a16:rowId xmlns:a16="http://schemas.microsoft.com/office/drawing/2014/main" val="1068664402"/>
                  </a:ext>
                </a:extLst>
              </a:tr>
              <a:tr h="48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492095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Әлеуметтік қолдау ретінде тұрғын үй сертификаттарын беру үшін бюджеттік кредиттер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5 000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5 000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5 000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02" marR="55302" marT="0" marB="0"/>
                </a:tc>
                <a:extLst>
                  <a:ext uri="{0D108BD9-81ED-4DB2-BD59-A6C34878D82A}">
                    <a16:rowId xmlns:a16="http://schemas.microsoft.com/office/drawing/2014/main" val="333666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97987063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8" y="620688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26512</TotalTime>
  <Words>181</Words>
  <Application>Microsoft Office PowerPoint</Application>
  <PresentationFormat>Лист A4 (210x297 мм)</PresentationFormat>
  <Paragraphs>65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"Көксу ауданының Тұрғын үй-коммуналдық шаруашылығы, жолаушылар көлігі, автомобиль жолдары және тұрғын үй инспекция бөлімі" ММ 2025-2027 жылдарға арналған азаматтық бюджетті қалыптастыру кезеңінде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</cp:lastModifiedBy>
  <cp:revision>1999</cp:revision>
  <cp:lastPrinted>2016-07-20T11:16:55Z</cp:lastPrinted>
  <dcterms:created xsi:type="dcterms:W3CDTF">2004-02-06T14:47:15Z</dcterms:created>
  <dcterms:modified xsi:type="dcterms:W3CDTF">2024-04-22T07:57:40Z</dcterms:modified>
</cp:coreProperties>
</file>