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8"/>
  </p:notesMasterIdLst>
  <p:handoutMasterIdLst>
    <p:handoutMasterId r:id="rId9"/>
  </p:handoutMasterIdLst>
  <p:sldIdLst>
    <p:sldId id="446" r:id="rId2"/>
    <p:sldId id="447" r:id="rId3"/>
    <p:sldId id="448" r:id="rId4"/>
    <p:sldId id="449" r:id="rId5"/>
    <p:sldId id="450" r:id="rId6"/>
    <p:sldId id="454" r:id="rId7"/>
  </p:sldIdLst>
  <p:sldSz cx="9144000" cy="6858000" type="screen4x3"/>
  <p:notesSz cx="6858000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0000FF"/>
    <a:srgbClr val="CC0000"/>
    <a:srgbClr val="FF66FF"/>
    <a:srgbClr val="66CCFF"/>
    <a:srgbClr val="B6DF89"/>
    <a:srgbClr val="66FFFF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26" autoAdjust="0"/>
    <p:restoredTop sz="94928" autoAdjust="0"/>
  </p:normalViewPr>
  <p:slideViewPr>
    <p:cSldViewPr>
      <p:cViewPr>
        <p:scale>
          <a:sx n="75" d="100"/>
          <a:sy n="75" d="100"/>
        </p:scale>
        <p:origin x="-1824" y="-269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Y val="180"/>
      <c:perspective val="0"/>
    </c:view3D>
    <c:plotArea>
      <c:layout>
        <c:manualLayout>
          <c:layoutTarget val="inner"/>
          <c:xMode val="edge"/>
          <c:yMode val="edge"/>
          <c:x val="0"/>
          <c:y val="2.623807694769861E-2"/>
          <c:w val="1"/>
          <c:h val="0.64696609352402523"/>
        </c:manualLayout>
      </c:layout>
      <c:pie3DChart>
        <c:varyColors val="1"/>
        <c:ser>
          <c:idx val="0"/>
          <c:order val="0"/>
          <c:spPr>
            <a:solidFill>
              <a:schemeClr val="accent1"/>
            </a:solidFill>
            <a:ln w="3866">
              <a:solidFill>
                <a:schemeClr val="tx1"/>
              </a:solidFill>
              <a:prstDash val="solid"/>
            </a:ln>
          </c:spPr>
          <c:explosion val="4"/>
          <c:dPt>
            <c:idx val="0"/>
            <c:spPr>
              <a:solidFill>
                <a:srgbClr val="698CED"/>
              </a:solidFill>
              <a:ln w="3866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rgbClr val="FFC000"/>
              </a:solidFill>
              <a:ln w="3866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rgbClr val="CD5356"/>
              </a:solidFill>
              <a:ln w="3866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rgbClr val="00B050"/>
              </a:solidFill>
              <a:ln w="3866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rgbClr val="00B0F0"/>
              </a:solidFill>
              <a:ln w="3866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rgbClr val="FF0000"/>
              </a:solidFill>
              <a:ln w="3866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chemeClr val="accent1">
                  <a:lumMod val="60000"/>
                  <a:lumOff val="40000"/>
                </a:schemeClr>
              </a:solidFill>
              <a:ln w="3866">
                <a:solidFill>
                  <a:schemeClr val="tx1"/>
                </a:solidFill>
                <a:prstDash val="solid"/>
              </a:ln>
            </c:spPr>
          </c:dPt>
          <c:dLbls>
            <c:dLbl>
              <c:idx val="5"/>
              <c:delete val="1"/>
            </c:dLbl>
            <c:dLbl>
              <c:idx val="6"/>
              <c:delete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ctr"/>
            <c:showVal val="1"/>
            <c:showLeaderLines val="1"/>
          </c:dLbls>
          <c:cat>
            <c:strRef>
              <c:f>Sheet1!$A$1:$G$1</c:f>
              <c:strCache>
                <c:ptCount val="5"/>
                <c:pt idx="0">
                  <c:v>административные здания </c:v>
                </c:pt>
                <c:pt idx="1">
                  <c:v>Правительство для граждан </c:v>
                </c:pt>
                <c:pt idx="2">
                  <c:v>ЦОН </c:v>
                </c:pt>
                <c:pt idx="3">
                  <c:v>Акимат </c:v>
                </c:pt>
                <c:pt idx="4">
                  <c:v>здание КНБ</c:v>
                </c:pt>
              </c:strCache>
            </c:strRef>
          </c:cat>
          <c:val>
            <c:numRef>
              <c:f>Sheet1!$A$2:$G$2</c:f>
              <c:numCache>
                <c:formatCode>General</c:formatCode>
                <c:ptCount val="7"/>
                <c:pt idx="0">
                  <c:v>4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Val val="1"/>
        </c:dLbls>
      </c:pie3DChart>
      <c:spPr>
        <a:noFill/>
        <a:ln w="25398">
          <a:noFill/>
        </a:ln>
      </c:spPr>
    </c:plotArea>
    <c:legend>
      <c:legendPos val="b"/>
      <c:legendEntry>
        <c:idx val="5"/>
        <c:delete val="1"/>
      </c:legendEntry>
      <c:legendEntry>
        <c:idx val="6"/>
        <c:delete val="1"/>
      </c:legendEntry>
      <c:layout/>
      <c:spPr>
        <a:noFill/>
        <a:ln w="7731">
          <a:noFill/>
        </a:ln>
      </c:spPr>
      <c:txPr>
        <a:bodyPr/>
        <a:lstStyle/>
        <a:p>
          <a:pPr rtl="0">
            <a:defRPr sz="16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57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0.55556</cdr:x>
      <cdr:y>0.87786</cdr:y>
    </cdr:from>
    <cdr:to>
      <cdr:x>0.74074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86000" y="2190750"/>
          <a:ext cx="762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98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69" tIns="45934" rIns="91869" bIns="45934" numCol="1" anchor="t" anchorCtr="0" compatLnSpc="1">
            <a:prstTxWarp prst="textNoShape">
              <a:avLst/>
            </a:prstTxWarp>
          </a:bodyPr>
          <a:lstStyle>
            <a:lvl1pPr defTabSz="918247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3388" cy="498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69" tIns="45934" rIns="91869" bIns="45934" numCol="1" anchor="t" anchorCtr="0" compatLnSpc="1">
            <a:prstTxWarp prst="textNoShape">
              <a:avLst/>
            </a:prstTxWarp>
          </a:bodyPr>
          <a:lstStyle>
            <a:lvl1pPr algn="r" defTabSz="918247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625"/>
            <a:ext cx="2973388" cy="498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69" tIns="45934" rIns="91869" bIns="45934" numCol="1" anchor="b" anchorCtr="0" compatLnSpc="1">
            <a:prstTxWarp prst="textNoShape">
              <a:avLst/>
            </a:prstTxWarp>
          </a:bodyPr>
          <a:lstStyle>
            <a:lvl1pPr defTabSz="918247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445625"/>
            <a:ext cx="2973388" cy="498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69" tIns="45934" rIns="91869" bIns="45934" numCol="1" anchor="b" anchorCtr="0" compatLnSpc="1">
            <a:prstTxWarp prst="textNoShape">
              <a:avLst/>
            </a:prstTxWarp>
          </a:bodyPr>
          <a:lstStyle>
            <a:lvl1pPr algn="r" defTabSz="918247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AD41189-8ED7-44F5-834B-BD80A0D9A8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98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69" tIns="45934" rIns="91869" bIns="45934" numCol="1" anchor="t" anchorCtr="0" compatLnSpc="1">
            <a:prstTxWarp prst="textNoShape">
              <a:avLst/>
            </a:prstTxWarp>
          </a:bodyPr>
          <a:lstStyle>
            <a:lvl1pPr defTabSz="918247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3388" cy="498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69" tIns="45934" rIns="91869" bIns="45934" numCol="1" anchor="t" anchorCtr="0" compatLnSpc="1">
            <a:prstTxWarp prst="textNoShape">
              <a:avLst/>
            </a:prstTxWarp>
          </a:bodyPr>
          <a:lstStyle>
            <a:lvl1pPr algn="r" defTabSz="918247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400"/>
            <a:ext cx="5486400" cy="44751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69" tIns="45934" rIns="91869" bIns="459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625"/>
            <a:ext cx="2973388" cy="498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69" tIns="45934" rIns="91869" bIns="45934" numCol="1" anchor="b" anchorCtr="0" compatLnSpc="1">
            <a:prstTxWarp prst="textNoShape">
              <a:avLst/>
            </a:prstTxWarp>
          </a:bodyPr>
          <a:lstStyle>
            <a:lvl1pPr defTabSz="918247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9445625"/>
            <a:ext cx="2973388" cy="498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69" tIns="45934" rIns="91869" bIns="45934" numCol="1" anchor="b" anchorCtr="0" compatLnSpc="1">
            <a:prstTxWarp prst="textNoShape">
              <a:avLst/>
            </a:prstTxWarp>
          </a:bodyPr>
          <a:lstStyle>
            <a:lvl1pPr algn="r" defTabSz="918247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9A6A368-C4BC-4FA6-A319-98402EF05A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65669-937D-4A1D-A45A-A7301D4DB6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0CB23-D257-44FD-9BA4-0B1DACCE82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BE79E-91A0-4023-A903-054CB619D4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B527B-8452-4224-BD0F-F060696899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B381C-F009-4D2B-86FD-81FD1BD02B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E71FD-D965-4640-95D3-9DF8015B5F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5F2DD-6884-4E56-A321-8551F5ED86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A4223-D1C5-4814-8EE4-0ACCA65FD4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E92FE-9CFD-4426-8182-3ADE36F73A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85398-1E1C-422B-9E39-BC1330F8B2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08134-BF12-4E8C-A90A-58A19205CE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8504B-103E-4738-ACF2-76A162177E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3CFB82D-1F97-412C-9183-8214D3FC26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2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10"/>
          <p:cNvSpPr txBox="1">
            <a:spLocks noChangeArrowheads="1"/>
          </p:cNvSpPr>
          <p:nvPr/>
        </p:nvSpPr>
        <p:spPr bwMode="auto">
          <a:xfrm>
            <a:off x="685800" y="438090"/>
            <a:ext cx="7924800" cy="40011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000" dirty="0">
                <a:ln>
                  <a:solidFill>
                    <a:srgbClr val="0000FF"/>
                  </a:solidFill>
                </a:ln>
                <a:solidFill>
                  <a:srgbClr val="352AC6"/>
                </a:solidFill>
              </a:rPr>
              <a:t>СТРОИТЕЛЬСТВО ОБЪЕКТОВ СПОРТА</a:t>
            </a:r>
          </a:p>
        </p:txBody>
      </p:sp>
      <p:sp>
        <p:nvSpPr>
          <p:cNvPr id="13" name="Скругленный прямоугольник 1"/>
          <p:cNvSpPr>
            <a:spLocks noChangeArrowheads="1"/>
          </p:cNvSpPr>
          <p:nvPr/>
        </p:nvSpPr>
        <p:spPr bwMode="auto">
          <a:xfrm>
            <a:off x="2819400" y="990600"/>
            <a:ext cx="3810000" cy="609600"/>
          </a:xfrm>
          <a:prstGeom prst="roundRect">
            <a:avLst>
              <a:gd name="adj" fmla="val 16667"/>
            </a:avLst>
          </a:prstGeom>
          <a:solidFill>
            <a:srgbClr val="D1D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dirty="0" smtClean="0">
                <a:solidFill>
                  <a:srgbClr val="2F2FFF"/>
                </a:solidFill>
              </a:rPr>
              <a:t>11 </a:t>
            </a:r>
            <a:r>
              <a:rPr lang="ru-RU" altLang="ru-RU" dirty="0">
                <a:solidFill>
                  <a:srgbClr val="2F2FFF"/>
                </a:solidFill>
              </a:rPr>
              <a:t>объектов</a:t>
            </a:r>
            <a:endParaRPr lang="ru-RU" altLang="ru-RU" i="1" dirty="0">
              <a:solidFill>
                <a:srgbClr val="2F2FFF"/>
              </a:solidFill>
            </a:endParaRPr>
          </a:p>
          <a:p>
            <a:pPr algn="ctr">
              <a:defRPr/>
            </a:pPr>
            <a:r>
              <a:rPr lang="kk-KZ" altLang="ru-RU" dirty="0" smtClean="0">
                <a:solidFill>
                  <a:srgbClr val="2F2FFF"/>
                </a:solidFill>
              </a:rPr>
              <a:t>11,5 </a:t>
            </a:r>
            <a:r>
              <a:rPr lang="kk-KZ" altLang="ru-RU" dirty="0">
                <a:solidFill>
                  <a:srgbClr val="2F2FFF"/>
                </a:solidFill>
              </a:rPr>
              <a:t>млрд тенге</a:t>
            </a:r>
            <a:endParaRPr lang="ru-RU" altLang="ru-RU" dirty="0">
              <a:solidFill>
                <a:srgbClr val="2F2FFF"/>
              </a:solidFill>
            </a:endParaRPr>
          </a:p>
        </p:txBody>
      </p:sp>
      <p:sp>
        <p:nvSpPr>
          <p:cNvPr id="1029" name="Прямоугольник 30"/>
          <p:cNvSpPr>
            <a:spLocks noChangeArrowheads="1"/>
          </p:cNvSpPr>
          <p:nvPr/>
        </p:nvSpPr>
        <p:spPr bwMode="auto">
          <a:xfrm flipH="1">
            <a:off x="990600" y="1600200"/>
            <a:ext cx="7391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1600" dirty="0" smtClean="0"/>
              <a:t>Введенные – 1 объект</a:t>
            </a:r>
          </a:p>
          <a:p>
            <a:pPr algn="ctr"/>
            <a:r>
              <a:rPr lang="ru-RU" altLang="ru-RU" sz="1600" b="0" i="1" dirty="0" smtClean="0">
                <a:solidFill>
                  <a:srgbClr val="FF0000"/>
                </a:solidFill>
              </a:rPr>
              <a:t>(ФОК в </a:t>
            </a:r>
            <a:r>
              <a:rPr lang="ru-RU" altLang="ru-RU" sz="1600" b="0" i="1" dirty="0" err="1" smtClean="0">
                <a:solidFill>
                  <a:srgbClr val="FF0000"/>
                </a:solidFill>
              </a:rPr>
              <a:t>с.Шамалган</a:t>
            </a:r>
            <a:r>
              <a:rPr lang="ru-RU" altLang="ru-RU" sz="1600" b="0" i="1" dirty="0" smtClean="0">
                <a:solidFill>
                  <a:srgbClr val="FF0000"/>
                </a:solidFill>
              </a:rPr>
              <a:t>)</a:t>
            </a:r>
            <a:endParaRPr lang="ru-RU" altLang="ru-RU" sz="1600" dirty="0" smtClean="0"/>
          </a:p>
          <a:p>
            <a:pPr algn="ctr"/>
            <a:r>
              <a:rPr lang="ru-RU" altLang="ru-RU" sz="1600" dirty="0" smtClean="0"/>
              <a:t>Вводные </a:t>
            </a:r>
            <a:r>
              <a:rPr lang="ru-RU" altLang="ru-RU" sz="1600" dirty="0"/>
              <a:t>- </a:t>
            </a:r>
            <a:r>
              <a:rPr lang="ru-RU" altLang="ru-RU" sz="1600" dirty="0" smtClean="0"/>
              <a:t>3 </a:t>
            </a:r>
            <a:r>
              <a:rPr lang="ru-RU" altLang="ru-RU" sz="1600" dirty="0"/>
              <a:t>объекта</a:t>
            </a:r>
          </a:p>
          <a:p>
            <a:pPr algn="ctr"/>
            <a:r>
              <a:rPr lang="ru-RU" altLang="ru-RU" sz="1600" b="0" i="1" dirty="0">
                <a:solidFill>
                  <a:srgbClr val="FF0000"/>
                </a:solidFill>
              </a:rPr>
              <a:t>(3 </a:t>
            </a:r>
            <a:r>
              <a:rPr lang="ru-RU" altLang="ru-RU" sz="1600" b="0" i="1" dirty="0" err="1">
                <a:solidFill>
                  <a:srgbClr val="FF0000"/>
                </a:solidFill>
              </a:rPr>
              <a:t>ФОКа</a:t>
            </a:r>
            <a:r>
              <a:rPr lang="ru-RU" altLang="ru-RU" sz="1600" b="0" i="1" dirty="0">
                <a:solidFill>
                  <a:srgbClr val="FF0000"/>
                </a:solidFill>
              </a:rPr>
              <a:t> в </a:t>
            </a:r>
            <a:r>
              <a:rPr lang="ru-RU" altLang="ru-RU" sz="1600" b="0" i="1" dirty="0" err="1">
                <a:solidFill>
                  <a:srgbClr val="FF0000"/>
                </a:solidFill>
              </a:rPr>
              <a:t>сс.Кеген</a:t>
            </a:r>
            <a:r>
              <a:rPr lang="ru-RU" altLang="ru-RU" sz="1600" b="0" i="1" dirty="0">
                <a:solidFill>
                  <a:srgbClr val="FF0000"/>
                </a:solidFill>
              </a:rPr>
              <a:t>, </a:t>
            </a:r>
            <a:r>
              <a:rPr lang="ru-RU" altLang="ru-RU" sz="1600" b="0" i="1" dirty="0" err="1">
                <a:solidFill>
                  <a:srgbClr val="FF0000"/>
                </a:solidFill>
              </a:rPr>
              <a:t>Жансугурова</a:t>
            </a:r>
            <a:r>
              <a:rPr lang="ru-RU" altLang="ru-RU" sz="1600" b="0" i="1" dirty="0" smtClean="0">
                <a:solidFill>
                  <a:srgbClr val="FF0000"/>
                </a:solidFill>
              </a:rPr>
              <a:t>,</a:t>
            </a:r>
            <a:r>
              <a:rPr lang="kk-KZ" altLang="ru-RU" sz="1600" b="0" i="1" dirty="0" smtClean="0">
                <a:solidFill>
                  <a:srgbClr val="FF0000"/>
                </a:solidFill>
              </a:rPr>
              <a:t> </a:t>
            </a:r>
            <a:r>
              <a:rPr lang="kk-KZ" altLang="ru-RU" sz="1600" b="0" i="1" dirty="0">
                <a:solidFill>
                  <a:srgbClr val="FF0000"/>
                </a:solidFill>
              </a:rPr>
              <a:t>Шамалган внешнее электроснабжение)</a:t>
            </a:r>
            <a:r>
              <a:rPr lang="ru-RU" altLang="ru-RU" sz="1600" b="0" i="1" dirty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ru-RU" altLang="ru-RU" sz="1600" b="0" i="1" dirty="0"/>
              <a:t> </a:t>
            </a:r>
            <a:r>
              <a:rPr lang="ru-RU" altLang="ru-RU" sz="1600" dirty="0"/>
              <a:t>Переходящие - </a:t>
            </a:r>
            <a:r>
              <a:rPr lang="ru-RU" altLang="ru-RU" sz="1600" dirty="0" smtClean="0"/>
              <a:t>7 </a:t>
            </a:r>
            <a:r>
              <a:rPr lang="ru-RU" altLang="ru-RU" sz="1600" dirty="0"/>
              <a:t>объектов </a:t>
            </a:r>
            <a:r>
              <a:rPr lang="ru-RU" altLang="ru-RU" sz="1600" b="0" i="1" dirty="0"/>
              <a:t> </a:t>
            </a:r>
          </a:p>
          <a:p>
            <a:pPr algn="ctr"/>
            <a:r>
              <a:rPr lang="ru-RU" altLang="ru-RU" sz="1600" b="0" i="1" dirty="0" smtClean="0">
                <a:solidFill>
                  <a:srgbClr val="FF0000"/>
                </a:solidFill>
              </a:rPr>
              <a:t>(6 </a:t>
            </a:r>
            <a:r>
              <a:rPr lang="ru-RU" altLang="ru-RU" sz="1600" b="0" i="1" dirty="0" err="1">
                <a:solidFill>
                  <a:srgbClr val="FF0000"/>
                </a:solidFill>
              </a:rPr>
              <a:t>ФОКов</a:t>
            </a:r>
            <a:r>
              <a:rPr lang="ru-RU" altLang="ru-RU" sz="1600" b="0" i="1" dirty="0">
                <a:solidFill>
                  <a:srgbClr val="FF0000"/>
                </a:solidFill>
              </a:rPr>
              <a:t> в </a:t>
            </a:r>
            <a:r>
              <a:rPr lang="ru-RU" altLang="ru-RU" sz="1600" b="0" i="1" dirty="0" err="1">
                <a:solidFill>
                  <a:srgbClr val="FF0000"/>
                </a:solidFill>
              </a:rPr>
              <a:t>сс</a:t>
            </a:r>
            <a:r>
              <a:rPr lang="ru-RU" altLang="ru-RU" sz="1600" b="0" i="1" dirty="0">
                <a:solidFill>
                  <a:srgbClr val="FF0000"/>
                </a:solidFill>
              </a:rPr>
              <a:t>. Нарынкол, </a:t>
            </a:r>
            <a:r>
              <a:rPr lang="ru-RU" altLang="ru-RU" sz="1600" b="0" i="1" dirty="0" err="1" smtClean="0">
                <a:solidFill>
                  <a:srgbClr val="FF0000"/>
                </a:solidFill>
              </a:rPr>
              <a:t>Балпык</a:t>
            </a:r>
            <a:r>
              <a:rPr lang="ru-RU" altLang="ru-RU" sz="1600" b="0" i="1" dirty="0" smtClean="0">
                <a:solidFill>
                  <a:srgbClr val="FF0000"/>
                </a:solidFill>
              </a:rPr>
              <a:t> </a:t>
            </a:r>
            <a:r>
              <a:rPr lang="ru-RU" altLang="ru-RU" sz="1600" b="0" i="1" dirty="0" err="1" smtClean="0">
                <a:solidFill>
                  <a:srgbClr val="FF0000"/>
                </a:solidFill>
              </a:rPr>
              <a:t>би</a:t>
            </a:r>
            <a:r>
              <a:rPr lang="ru-RU" altLang="ru-RU" sz="1600" b="0" i="1" dirty="0" smtClean="0">
                <a:solidFill>
                  <a:srgbClr val="FF0000"/>
                </a:solidFill>
              </a:rPr>
              <a:t> Карабулак</a:t>
            </a:r>
            <a:r>
              <a:rPr lang="ru-RU" altLang="ru-RU" sz="1600" b="0" i="1" dirty="0">
                <a:solidFill>
                  <a:srgbClr val="FF0000"/>
                </a:solidFill>
              </a:rPr>
              <a:t>, </a:t>
            </a:r>
            <a:r>
              <a:rPr lang="ru-RU" altLang="ru-RU" sz="1600" b="0" i="1" dirty="0" smtClean="0">
                <a:solidFill>
                  <a:srgbClr val="FF0000"/>
                </a:solidFill>
              </a:rPr>
              <a:t> Баканас</a:t>
            </a:r>
            <a:r>
              <a:rPr lang="ru-RU" altLang="ru-RU" sz="1600" b="0" i="1" dirty="0">
                <a:solidFill>
                  <a:srgbClr val="FF0000"/>
                </a:solidFill>
              </a:rPr>
              <a:t>, </a:t>
            </a:r>
            <a:r>
              <a:rPr lang="ru-RU" altLang="ru-RU" sz="1600" b="0" i="1" dirty="0" smtClean="0">
                <a:solidFill>
                  <a:srgbClr val="FF0000"/>
                </a:solidFill>
              </a:rPr>
              <a:t>Чунджа, </a:t>
            </a:r>
            <a:r>
              <a:rPr lang="ru-RU" altLang="ru-RU" sz="1600" b="0" i="1" dirty="0" err="1" smtClean="0">
                <a:solidFill>
                  <a:srgbClr val="FF0000"/>
                </a:solidFill>
              </a:rPr>
              <a:t>Райымбек</a:t>
            </a:r>
            <a:r>
              <a:rPr lang="ru-RU" altLang="ru-RU" sz="1600" b="0" i="1" dirty="0" smtClean="0">
                <a:solidFill>
                  <a:srgbClr val="FF0000"/>
                </a:solidFill>
              </a:rPr>
              <a:t> </a:t>
            </a:r>
            <a:r>
              <a:rPr lang="ru-RU" altLang="ru-RU" sz="1600" b="0" i="1" dirty="0">
                <a:solidFill>
                  <a:srgbClr val="FF0000"/>
                </a:solidFill>
              </a:rPr>
              <a:t>и плавательный бассейн)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524000" y="3276600"/>
          <a:ext cx="6477000" cy="3200400"/>
        </p:xfrm>
        <a:graphic>
          <a:graphicData uri="http://schemas.openxmlformats.org/presentationml/2006/ole">
            <p:oleObj spid="_x0000_s1026" name="Worksheet" r:id="rId3" imgW="5800657" imgH="3057525" progId="Excel.Sheet.8">
              <p:embed/>
            </p:oleObj>
          </a:graphicData>
        </a:graphic>
      </p:graphicFrame>
      <p:graphicFrame>
        <p:nvGraphicFramePr>
          <p:cNvPr id="1032" name="Object 10"/>
          <p:cNvGraphicFramePr>
            <a:graphicFrameLocks noChangeAspect="1"/>
          </p:cNvGraphicFramePr>
          <p:nvPr/>
        </p:nvGraphicFramePr>
        <p:xfrm>
          <a:off x="457200" y="3429000"/>
          <a:ext cx="8442325" cy="3243262"/>
        </p:xfrm>
        <a:graphic>
          <a:graphicData uri="http://schemas.openxmlformats.org/presentationml/2006/ole">
            <p:oleObj spid="_x0000_s1032" name="Worksheet" r:id="rId4" imgW="7962979" imgH="3057480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10"/>
          <p:cNvSpPr txBox="1">
            <a:spLocks noChangeArrowheads="1"/>
          </p:cNvSpPr>
          <p:nvPr/>
        </p:nvSpPr>
        <p:spPr bwMode="auto">
          <a:xfrm>
            <a:off x="304800" y="152400"/>
            <a:ext cx="8458200" cy="369332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dirty="0">
                <a:ln>
                  <a:solidFill>
                    <a:srgbClr val="0000FF"/>
                  </a:solidFill>
                </a:ln>
                <a:solidFill>
                  <a:srgbClr val="352AC6"/>
                </a:solidFill>
              </a:rPr>
              <a:t>СТРОИТЕЛЬСТВО ОБЪЕКТОВ СПОРТА 2019 год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" y="914402"/>
          <a:ext cx="8791068" cy="5844689"/>
        </p:xfrm>
        <a:graphic>
          <a:graphicData uri="http://schemas.openxmlformats.org/drawingml/2006/table">
            <a:tbl>
              <a:tblPr/>
              <a:tblGrid>
                <a:gridCol w="105315"/>
                <a:gridCol w="3124200"/>
                <a:gridCol w="837152"/>
                <a:gridCol w="1752600"/>
                <a:gridCol w="1143000"/>
                <a:gridCol w="355599"/>
                <a:gridCol w="1473202"/>
              </a:tblGrid>
              <a:tr h="244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 smtClean="0">
                          <a:latin typeface="Arial"/>
                        </a:rPr>
                        <a:t>18</a:t>
                      </a:r>
                      <a:r>
                        <a:rPr lang="ru-RU" sz="7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СМР Итого </a:t>
                      </a:r>
                      <a:r>
                        <a:rPr lang="ru-RU" sz="900" b="1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по 11-ти объектам</a:t>
                      </a:r>
                      <a:r>
                        <a:rPr lang="ru-RU" sz="9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:    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latin typeface="Arial"/>
                        </a:rPr>
                        <a:t>14 505,8</a:t>
                      </a:r>
                      <a:endParaRPr lang="ru-RU" sz="800" b="1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48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ФОК в </a:t>
                      </a:r>
                      <a:r>
                        <a:rPr lang="ru-RU" sz="900" b="0" i="0" u="none" strike="noStrike" dirty="0" err="1">
                          <a:latin typeface="Arial"/>
                        </a:rPr>
                        <a:t>с.Кеген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 </a:t>
                      </a:r>
                      <a:r>
                        <a:rPr lang="ru-RU" sz="900" b="0" i="0" u="none" strike="noStrike" dirty="0" err="1">
                          <a:latin typeface="Arial"/>
                        </a:rPr>
                        <a:t>Кегенского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 </a:t>
                      </a:r>
                      <a:r>
                        <a:rPr lang="ru-RU" sz="900" b="0" i="0" u="none" strike="noStrike" dirty="0" smtClean="0">
                          <a:latin typeface="Arial"/>
                        </a:rPr>
                        <a:t>района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latin typeface="Arial"/>
                        </a:rPr>
                        <a:t>617,9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ТОО "Ария Жана Астана" 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декабрь 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2016 </a:t>
                      </a:r>
                      <a:r>
                        <a:rPr lang="ru-RU" sz="900" b="0" i="0" u="none" strike="noStrike" dirty="0" smtClean="0">
                          <a:latin typeface="Arial"/>
                        </a:rPr>
                        <a:t>г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декабрь 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2019 г</a:t>
                      </a:r>
                      <a:r>
                        <a:rPr lang="ru-RU" sz="900" b="0" i="0" u="none" strike="noStrike" dirty="0" smtClean="0">
                          <a:latin typeface="Arial"/>
                        </a:rPr>
                        <a:t>. (</a:t>
                      </a:r>
                      <a:r>
                        <a:rPr lang="en-US" sz="900" b="0" i="0" u="none" strike="noStrike" dirty="0" smtClean="0">
                          <a:latin typeface="Arial"/>
                        </a:rPr>
                        <a:t>148,6 </a:t>
                      </a:r>
                      <a:r>
                        <a:rPr lang="ru-RU" sz="900" b="0" i="0" u="none" strike="noStrike" dirty="0" err="1" smtClean="0">
                          <a:latin typeface="Arial"/>
                        </a:rPr>
                        <a:t>млн.тг</a:t>
                      </a:r>
                      <a:r>
                        <a:rPr lang="ru-RU" sz="900" b="0" i="0" u="none" strike="noStrike" dirty="0" smtClean="0">
                          <a:latin typeface="Arial"/>
                        </a:rPr>
                        <a:t>)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 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ФОК в п. </a:t>
                      </a:r>
                      <a:r>
                        <a:rPr lang="ru-RU" sz="900" b="0" i="0" u="none" strike="noStrike" dirty="0" err="1">
                          <a:latin typeface="Arial"/>
                        </a:rPr>
                        <a:t>Жансугурова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 </a:t>
                      </a:r>
                      <a:r>
                        <a:rPr lang="ru-RU" sz="900" b="0" i="0" u="none" strike="noStrike" dirty="0" err="1">
                          <a:latin typeface="Arial"/>
                        </a:rPr>
                        <a:t>Аксуского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 района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latin typeface="Arial"/>
                        </a:rPr>
                        <a:t>722,6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ТОО "</a:t>
                      </a:r>
                      <a:r>
                        <a:rPr lang="ru-RU" sz="900" b="0" i="0" u="none" strike="noStrike" dirty="0" err="1">
                          <a:latin typeface="Arial"/>
                        </a:rPr>
                        <a:t>ФирмаАрхстрой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"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май 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2018 года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 декабрь 2019 г (226,1</a:t>
                      </a:r>
                      <a:r>
                        <a:rPr lang="ru-RU" sz="900" b="0" i="0" u="none" strike="noStrike" baseline="0" dirty="0" smtClean="0">
                          <a:latin typeface="Arial"/>
                        </a:rPr>
                        <a:t> </a:t>
                      </a:r>
                      <a:r>
                        <a:rPr lang="ru-RU" sz="900" b="0" i="0" u="none" strike="noStrike" baseline="0" dirty="0" err="1" smtClean="0">
                          <a:latin typeface="Arial"/>
                        </a:rPr>
                        <a:t>млн.тг</a:t>
                      </a:r>
                      <a:r>
                        <a:rPr lang="ru-RU" sz="900" b="0" i="0" u="none" strike="noStrike" baseline="0" dirty="0" smtClean="0">
                          <a:latin typeface="Arial"/>
                        </a:rPr>
                        <a:t>)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48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"/>
                        </a:rPr>
                        <a:t>3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ФОК 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в с. Нарынкол </a:t>
                      </a:r>
                      <a:r>
                        <a:rPr lang="ru-RU" sz="900" b="0" i="0" u="none" strike="noStrike" dirty="0" err="1">
                          <a:latin typeface="Arial"/>
                        </a:rPr>
                        <a:t>Райымбекского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 района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1 086,4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ТОО «</a:t>
                      </a:r>
                      <a:r>
                        <a:rPr lang="ru-RU" sz="900" b="0" i="0" u="none" strike="noStrike" dirty="0" err="1" smtClean="0">
                          <a:latin typeface="Arial"/>
                        </a:rPr>
                        <a:t>Фуд</a:t>
                      </a:r>
                      <a:r>
                        <a:rPr lang="ru-RU" sz="900" b="0" i="0" u="none" strike="noStrike" dirty="0" smtClean="0">
                          <a:latin typeface="Arial"/>
                        </a:rPr>
                        <a:t> МС»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март 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2019 года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май  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2020 </a:t>
                      </a:r>
                      <a:r>
                        <a:rPr lang="ru-RU" sz="900" b="0" i="0" u="none" strike="noStrike" dirty="0" smtClean="0">
                          <a:latin typeface="Arial"/>
                        </a:rPr>
                        <a:t>г</a:t>
                      </a:r>
                      <a:r>
                        <a:rPr lang="ru-RU" sz="900" b="0" i="0" u="none" strike="noStrike" baseline="0" dirty="0" smtClean="0">
                          <a:latin typeface="Arial"/>
                        </a:rPr>
                        <a:t> (</a:t>
                      </a:r>
                      <a:r>
                        <a:rPr lang="kk-KZ" sz="900" b="0" i="0" u="none" strike="noStrike" baseline="0" dirty="0" smtClean="0">
                          <a:latin typeface="Arial"/>
                        </a:rPr>
                        <a:t>209,2 млн.тенге)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k-KZ" sz="900" b="0" i="0" u="none" strike="noStrike" baseline="0" dirty="0" smtClean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48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latin typeface="Arial"/>
                        </a:rPr>
                        <a:t>4</a:t>
                      </a:r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ФОК в с.</a:t>
                      </a:r>
                      <a:r>
                        <a:rPr lang="ru-RU" sz="900" b="0" i="0" u="none" strike="noStrike" baseline="0" dirty="0" smtClean="0">
                          <a:latin typeface="Arial"/>
                        </a:rPr>
                        <a:t> </a:t>
                      </a:r>
                      <a:r>
                        <a:rPr lang="ru-RU" sz="900" b="0" i="0" u="none" strike="noStrike" baseline="0" dirty="0" err="1" smtClean="0">
                          <a:latin typeface="Arial"/>
                        </a:rPr>
                        <a:t>Шамалган</a:t>
                      </a:r>
                      <a:r>
                        <a:rPr lang="ru-RU" sz="900" b="0" i="0" u="none" strike="noStrike" baseline="0" dirty="0" smtClean="0">
                          <a:latin typeface="Arial"/>
                        </a:rPr>
                        <a:t> (внешнее электроснабжение)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784,7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0" i="0" u="none" strike="noStrike" dirty="0" smtClean="0">
                          <a:latin typeface="Arial"/>
                        </a:rPr>
                        <a:t>АО</a:t>
                      </a:r>
                      <a:r>
                        <a:rPr lang="kk-KZ" sz="900" b="0" i="0" u="none" strike="noStrike" baseline="0" dirty="0" smtClean="0">
                          <a:latin typeface="Arial"/>
                        </a:rPr>
                        <a:t> “Электромонтаж”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май  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2019 года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Декабрь 2019 г</a:t>
                      </a:r>
                      <a:r>
                        <a:rPr lang="ru-RU" sz="900" b="0" i="0" u="none" strike="noStrike" baseline="0" dirty="0" smtClean="0">
                          <a:latin typeface="Arial"/>
                        </a:rPr>
                        <a:t> </a:t>
                      </a:r>
                      <a:r>
                        <a:rPr lang="kk-KZ" sz="900" b="0" i="0" u="none" strike="noStrike" dirty="0" smtClean="0">
                          <a:latin typeface="Arial"/>
                        </a:rPr>
                        <a:t>(715,4 млн.тенге)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k-KZ" sz="900" b="0" i="0" u="none" strike="noStrike" dirty="0" smtClean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48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err="1" smtClean="0">
                          <a:latin typeface="Arial"/>
                        </a:rPr>
                        <a:t>Ауыл-Ел</a:t>
                      </a:r>
                      <a:r>
                        <a:rPr lang="ru-RU" sz="800" b="1" i="0" u="none" strike="noStrike" baseline="0" dirty="0" smtClean="0">
                          <a:latin typeface="Arial"/>
                        </a:rPr>
                        <a:t> </a:t>
                      </a:r>
                      <a:r>
                        <a:rPr lang="ru-RU" sz="800" b="1" i="0" u="none" strike="noStrike" baseline="0" dirty="0" err="1" smtClean="0">
                          <a:latin typeface="Arial"/>
                        </a:rPr>
                        <a:t>бесігі</a:t>
                      </a:r>
                      <a:endParaRPr lang="ru-RU" sz="800" b="1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latin typeface="Arial"/>
                        </a:rPr>
                        <a:t>3 774,7</a:t>
                      </a:r>
                      <a:endParaRPr lang="ru-RU" sz="800" b="1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2651" marR="2651" marT="265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2651" marR="2651" marT="2651" marB="0" anchor="ctr"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2651" marR="2651" marT="2651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solidFill>
                      <a:srgbClr val="FFFF00"/>
                    </a:solidFill>
                  </a:tcPr>
                </a:tc>
              </a:tr>
              <a:tr h="2044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latin typeface="Arial"/>
                        </a:rPr>
                        <a:t>5</a:t>
                      </a:r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ФОК в с. Баканас</a:t>
                      </a:r>
                      <a:r>
                        <a:rPr lang="ru-RU" sz="900" b="0" i="0" u="none" strike="noStrike" baseline="0" dirty="0" smtClean="0">
                          <a:latin typeface="Arial"/>
                        </a:rPr>
                        <a:t> </a:t>
                      </a:r>
                      <a:r>
                        <a:rPr lang="ru-RU" sz="900" b="0" i="0" u="none" strike="noStrike" baseline="0" dirty="0" err="1" smtClean="0">
                          <a:latin typeface="Arial"/>
                        </a:rPr>
                        <a:t>Балхашского</a:t>
                      </a:r>
                      <a:r>
                        <a:rPr lang="ru-RU" sz="900" b="0" i="0" u="none" strike="noStrike" baseline="0" dirty="0" smtClean="0">
                          <a:latin typeface="Arial"/>
                        </a:rPr>
                        <a:t> </a:t>
                      </a:r>
                      <a:r>
                        <a:rPr lang="ru-RU" sz="900" b="0" i="0" u="none" strike="noStrike" dirty="0" smtClean="0">
                          <a:latin typeface="Arial"/>
                        </a:rPr>
                        <a:t>района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>
                          <a:latin typeface="DejaVuSerifCondensed"/>
                        </a:rPr>
                        <a:t>1</a:t>
                      </a:r>
                      <a:r>
                        <a:rPr lang="en-US" sz="900" baseline="0" dirty="0" smtClean="0">
                          <a:latin typeface="DejaVuSerifCondensed"/>
                        </a:rPr>
                        <a:t> </a:t>
                      </a:r>
                      <a:r>
                        <a:rPr lang="ru-RU" sz="900" baseline="0" dirty="0" smtClean="0">
                          <a:latin typeface="DejaVuSerifCondensed"/>
                        </a:rPr>
                        <a:t>102</a:t>
                      </a:r>
                      <a:r>
                        <a:rPr lang="en-US" sz="900" baseline="0" dirty="0" smtClean="0">
                          <a:latin typeface="DejaVuSerifCondensed"/>
                        </a:rPr>
                        <a:t>,5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ТОО «</a:t>
                      </a:r>
                      <a:r>
                        <a:rPr lang="ru-RU" sz="900" b="0" i="0" u="none" strike="noStrike" dirty="0" err="1" smtClean="0">
                          <a:latin typeface="Arial"/>
                        </a:rPr>
                        <a:t>Капстройгрупп-Т</a:t>
                      </a:r>
                      <a:r>
                        <a:rPr lang="ru-RU" sz="900" b="0" i="0" u="none" strike="noStrike" dirty="0" smtClean="0">
                          <a:latin typeface="Arial"/>
                        </a:rPr>
                        <a:t>»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август  2019 года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октябрь 2020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г </a:t>
                      </a:r>
                      <a:r>
                        <a:rPr lang="kk-KZ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(269,7 млн.тг</a:t>
                      </a:r>
                      <a:r>
                        <a:rPr lang="kk-KZ" sz="900" b="0" i="0" u="none" strike="noStrike" dirty="0" smtClean="0">
                          <a:latin typeface="Arial"/>
                        </a:rPr>
                        <a:t>)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k-KZ" sz="900" b="0" i="0" u="none" strike="noStrike" dirty="0" smtClean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683">
                <a:tc>
                  <a:txBody>
                    <a:bodyPr/>
                    <a:lstStyle/>
                    <a:p>
                      <a:pPr algn="ctr" fontAlgn="ctr"/>
                      <a:r>
                        <a:rPr lang="kk-KZ" sz="700" b="0" i="0" u="none" strike="noStrike" dirty="0" smtClean="0">
                          <a:latin typeface="Arial"/>
                        </a:rPr>
                        <a:t>6</a:t>
                      </a:r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latin typeface="Arial"/>
                        </a:rPr>
                        <a:t>ФОК в п. Карабулак </a:t>
                      </a:r>
                      <a:r>
                        <a:rPr lang="ru-RU" sz="900" b="0" i="0" u="none" strike="noStrike" dirty="0" err="1" smtClean="0">
                          <a:latin typeface="Arial"/>
                        </a:rPr>
                        <a:t>Ескельдинского</a:t>
                      </a:r>
                      <a:r>
                        <a:rPr lang="ru-RU" sz="900" b="0" i="0" u="none" strike="noStrike" dirty="0" smtClean="0">
                          <a:latin typeface="Arial"/>
                        </a:rPr>
                        <a:t> района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latin typeface="Arial"/>
                        </a:rPr>
                        <a:t>925,7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ТОО «</a:t>
                      </a:r>
                      <a:r>
                        <a:rPr lang="ru-RU" sz="900" b="0" i="0" u="none" strike="noStrike" dirty="0" err="1" smtClean="0">
                          <a:latin typeface="Arial"/>
                        </a:rPr>
                        <a:t>Курылысшы-ТБС</a:t>
                      </a:r>
                      <a:r>
                        <a:rPr lang="ru-RU" sz="900" b="0" i="0" u="none" strike="noStrike" dirty="0" smtClean="0">
                          <a:latin typeface="Arial"/>
                        </a:rPr>
                        <a:t>»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август 2019 года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октябрь 2020 г </a:t>
                      </a:r>
                      <a:r>
                        <a:rPr lang="kk-KZ" sz="900" b="0" i="0" u="none" strike="noStrike" dirty="0" smtClean="0">
                          <a:latin typeface="Arial"/>
                        </a:rPr>
                        <a:t>(149,2 млн.тг)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k-KZ" sz="900" b="0" i="0" u="none" strike="noStrike" dirty="0" smtClean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245">
                <a:tc>
                  <a:txBody>
                    <a:bodyPr/>
                    <a:lstStyle/>
                    <a:p>
                      <a:pPr algn="ctr" fontAlgn="ctr"/>
                      <a:r>
                        <a:rPr lang="kk-KZ" sz="700" b="0" i="0" u="none" strike="noStrike" dirty="0" smtClean="0">
                          <a:latin typeface="Arial"/>
                        </a:rPr>
                        <a:t>7</a:t>
                      </a:r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latin typeface="Arial"/>
                        </a:rPr>
                        <a:t>ФОК в с. </a:t>
                      </a:r>
                      <a:r>
                        <a:rPr lang="ru-RU" sz="900" b="0" i="0" u="none" strike="noStrike" dirty="0" err="1" smtClean="0">
                          <a:latin typeface="Arial"/>
                        </a:rPr>
                        <a:t>Балпык</a:t>
                      </a:r>
                      <a:r>
                        <a:rPr lang="ru-RU" sz="900" b="0" i="0" u="none" strike="noStrike" dirty="0" smtClean="0">
                          <a:latin typeface="Arial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latin typeface="Arial"/>
                        </a:rPr>
                        <a:t>би</a:t>
                      </a:r>
                      <a:r>
                        <a:rPr lang="ru-RU" sz="900" b="0" i="0" u="none" strike="noStrike" dirty="0" smtClean="0">
                          <a:latin typeface="Arial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latin typeface="Arial"/>
                        </a:rPr>
                        <a:t>Коксуского</a:t>
                      </a:r>
                      <a:r>
                        <a:rPr lang="ru-RU" sz="900" b="0" i="0" u="none" strike="noStrike" dirty="0" smtClean="0">
                          <a:latin typeface="Arial"/>
                        </a:rPr>
                        <a:t> района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aseline="0" dirty="0" smtClean="0">
                          <a:latin typeface="DejaVuSerifCondensed"/>
                        </a:rPr>
                        <a:t>673</a:t>
                      </a:r>
                      <a:r>
                        <a:rPr lang="en-US" sz="900" baseline="0" dirty="0" smtClean="0">
                          <a:latin typeface="DejaVuSerifCondensed"/>
                        </a:rPr>
                        <a:t>,3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ТОО «СП «</a:t>
                      </a:r>
                      <a:r>
                        <a:rPr lang="en-US" sz="900" b="0" i="0" u="none" strike="noStrike" dirty="0" smtClean="0">
                          <a:latin typeface="Arial"/>
                        </a:rPr>
                        <a:t>NEFT</a:t>
                      </a:r>
                      <a:r>
                        <a:rPr lang="ru-RU" sz="900" b="0" i="0" u="none" strike="noStrike" dirty="0" smtClean="0">
                          <a:latin typeface="Arial"/>
                        </a:rPr>
                        <a:t>»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август 2019 года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октябрь  2020 г </a:t>
                      </a:r>
                      <a:r>
                        <a:rPr lang="kk-KZ" sz="900" b="0" i="0" u="none" strike="noStrike" dirty="0" smtClean="0">
                          <a:latin typeface="Arial"/>
                        </a:rPr>
                        <a:t>(179,3 млн.тг)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k-KZ" sz="900" b="0" i="0" u="none" strike="noStrike" dirty="0" smtClean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3147">
                <a:tc>
                  <a:txBody>
                    <a:bodyPr/>
                    <a:lstStyle/>
                    <a:p>
                      <a:pPr algn="ctr" fontAlgn="ctr"/>
                      <a:r>
                        <a:rPr lang="kk-KZ" sz="700" b="0" i="0" u="none" strike="noStrike" dirty="0" smtClean="0">
                          <a:latin typeface="Arial"/>
                        </a:rPr>
                        <a:t>8</a:t>
                      </a:r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latin typeface="Arial"/>
                        </a:rPr>
                        <a:t>ФОК в с. Чунджа Уйгурского района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kk-KZ" sz="900" kern="1200" baseline="0" dirty="0" smtClean="0">
                          <a:solidFill>
                            <a:schemeClr val="tx1"/>
                          </a:solidFill>
                          <a:latin typeface="DejaVuSerifCondensed"/>
                          <a:ea typeface="+mn-ea"/>
                          <a:cs typeface="+mn-cs"/>
                        </a:rPr>
                        <a:t>1 073,2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DejaVuSerifCondensed"/>
                        <a:ea typeface="+mn-ea"/>
                        <a:cs typeface="+mn-cs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ТОО «</a:t>
                      </a:r>
                      <a:r>
                        <a:rPr lang="ru-RU" sz="900" b="0" i="0" u="none" strike="noStrike" dirty="0" err="1" smtClean="0">
                          <a:latin typeface="Arial"/>
                        </a:rPr>
                        <a:t>Лидер-НК</a:t>
                      </a:r>
                      <a:r>
                        <a:rPr lang="ru-RU" sz="900" b="0" i="0" u="none" strike="noStrike" dirty="0" smtClean="0">
                          <a:latin typeface="Arial"/>
                        </a:rPr>
                        <a:t>»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ноябрь 2019 года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январь 2021 г </a:t>
                      </a:r>
                      <a:r>
                        <a:rPr lang="kk-KZ" sz="900" b="0" i="0" u="none" strike="noStrike" dirty="0" smtClean="0">
                          <a:latin typeface="Arial"/>
                        </a:rPr>
                        <a:t>(189,8 млн.тг)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k-KZ" sz="900" b="0" i="0" u="none" strike="noStrike" dirty="0" smtClean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6152">
                <a:tc>
                  <a:txBody>
                    <a:bodyPr/>
                    <a:lstStyle/>
                    <a:p>
                      <a:pPr algn="ctr" fontAlgn="ctr"/>
                      <a:endParaRPr lang="kk-KZ" sz="700" b="1" i="0" u="none" strike="noStrike" dirty="0" smtClean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800" b="1" i="0" u="none" strike="noStrike" dirty="0" smtClean="0">
                          <a:latin typeface="Arial"/>
                        </a:rPr>
                        <a:t>По линии ГЧП</a:t>
                      </a:r>
                      <a:endParaRPr lang="ru-RU" sz="800" b="1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latin typeface="Arial"/>
                        </a:rPr>
                        <a:t>7 519,5</a:t>
                      </a:r>
                      <a:endParaRPr lang="ru-RU" sz="900" b="1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k-KZ" sz="900" b="0" i="0" u="none" strike="noStrike" dirty="0" smtClean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56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latin typeface="Arial"/>
                        </a:rPr>
                        <a:t>9</a:t>
                      </a:r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 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ФОК в с. </a:t>
                      </a:r>
                      <a:r>
                        <a:rPr lang="ru-RU" sz="900" b="0" i="0" u="none" strike="noStrike" dirty="0" err="1">
                          <a:latin typeface="Arial"/>
                        </a:rPr>
                        <a:t>Шамалган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 </a:t>
                      </a:r>
                      <a:r>
                        <a:rPr lang="ru-RU" sz="900" b="0" i="0" u="none" strike="noStrike" dirty="0" err="1">
                          <a:latin typeface="Arial"/>
                        </a:rPr>
                        <a:t>Карасайского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 района 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2 767,1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ТОО «</a:t>
                      </a:r>
                      <a:r>
                        <a:rPr lang="en-US" sz="900" b="0" i="0" u="none" strike="noStrike" dirty="0" smtClean="0">
                          <a:latin typeface="Arial"/>
                        </a:rPr>
                        <a:t>BI</a:t>
                      </a:r>
                      <a:r>
                        <a:rPr lang="en-US" sz="900" b="0" i="0" u="none" strike="noStrike" baseline="0" dirty="0" smtClean="0">
                          <a:latin typeface="Arial"/>
                        </a:rPr>
                        <a:t> Urban Construction</a:t>
                      </a:r>
                      <a:r>
                        <a:rPr lang="ru-RU" sz="900" b="0" i="0" u="none" strike="noStrike" baseline="0" dirty="0" smtClean="0">
                          <a:latin typeface="Arial"/>
                        </a:rPr>
                        <a:t>»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январь 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2019 г.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июнь  2019 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г.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59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latin typeface="Arial"/>
                        </a:rPr>
                        <a:t>10</a:t>
                      </a:r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 Крытый плавательный бассейн 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в </a:t>
                      </a:r>
                      <a:r>
                        <a:rPr lang="ru-RU" sz="900" b="0" i="0" u="none" strike="noStrike" dirty="0" err="1">
                          <a:latin typeface="Arial"/>
                        </a:rPr>
                        <a:t>г.Талдыкорган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3 968,2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ТОО "</a:t>
                      </a:r>
                      <a:r>
                        <a:rPr lang="en-US" sz="900" b="0" i="0" u="none" strike="noStrike" dirty="0">
                          <a:latin typeface="Arial"/>
                        </a:rPr>
                        <a:t>ABC </a:t>
                      </a:r>
                      <a:r>
                        <a:rPr lang="ru-RU" sz="900" b="0" i="0" u="none" strike="noStrike" dirty="0" err="1">
                          <a:latin typeface="Arial"/>
                        </a:rPr>
                        <a:t>Коркем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 </a:t>
                      </a:r>
                      <a:r>
                        <a:rPr lang="ru-RU" sz="900" b="0" i="0" u="none" strike="noStrike" dirty="0" err="1">
                          <a:latin typeface="Arial"/>
                        </a:rPr>
                        <a:t>курылыс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"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Март 2019 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г.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январь 2021 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г</a:t>
                      </a:r>
                      <a:r>
                        <a:rPr lang="ru-RU" sz="900" b="0" i="0" u="none" strike="noStrike" dirty="0" smtClean="0">
                          <a:latin typeface="Arial"/>
                        </a:rPr>
                        <a:t>.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6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latin typeface="Arial"/>
                        </a:rPr>
                        <a:t>11</a:t>
                      </a:r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ФОК 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в </a:t>
                      </a:r>
                      <a:r>
                        <a:rPr lang="ru-RU" sz="900" b="0" i="0" u="none" strike="noStrike" dirty="0" err="1">
                          <a:latin typeface="Arial"/>
                        </a:rPr>
                        <a:t>Райымбекском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 </a:t>
                      </a:r>
                      <a:r>
                        <a:rPr lang="ru-RU" sz="900" b="0" i="0" u="none" strike="noStrike" dirty="0" smtClean="0">
                          <a:latin typeface="Arial"/>
                        </a:rPr>
                        <a:t>с/о </a:t>
                      </a:r>
                      <a:r>
                        <a:rPr lang="ru-RU" sz="900" b="0" i="0" u="none" strike="noStrike" dirty="0" err="1" smtClean="0">
                          <a:latin typeface="Arial"/>
                        </a:rPr>
                        <a:t>Карасайского</a:t>
                      </a:r>
                      <a:r>
                        <a:rPr lang="ru-RU" sz="900" b="0" i="0" u="none" strike="noStrike" dirty="0" smtClean="0">
                          <a:latin typeface="Arial"/>
                        </a:rPr>
                        <a:t> 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района 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784,2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ТОО "Элит Строй"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апрель 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2019 г.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июнь 2020 г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.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11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 smtClean="0">
                          <a:latin typeface="Arial"/>
                        </a:rPr>
                        <a:t>Разработка </a:t>
                      </a:r>
                      <a:r>
                        <a:rPr lang="ru-RU" sz="900" b="1" i="0" u="none" strike="noStrike" dirty="0">
                          <a:latin typeface="Arial"/>
                        </a:rPr>
                        <a:t>ПСД </a:t>
                      </a:r>
                      <a:r>
                        <a:rPr lang="ru-RU" sz="900" b="0" i="1" u="none" strike="noStrike" dirty="0" smtClean="0">
                          <a:latin typeface="Arial"/>
                        </a:rPr>
                        <a:t>(</a:t>
                      </a:r>
                      <a:r>
                        <a:rPr lang="ru-RU" sz="900" b="0" i="1" u="none" strike="noStrike" dirty="0" smtClean="0">
                          <a:latin typeface="+mn-lt"/>
                        </a:rPr>
                        <a:t>переходящие с 2018 г)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67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"/>
                        </a:rPr>
                        <a:t> </a:t>
                      </a:r>
                      <a:r>
                        <a:rPr lang="ru-RU" sz="700" b="0" i="0" u="none" strike="noStrike" dirty="0" smtClean="0">
                          <a:latin typeface="Arial"/>
                        </a:rPr>
                        <a:t>1</a:t>
                      </a:r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ФОК </a:t>
                      </a:r>
                      <a:r>
                        <a:rPr lang="ru-RU" sz="900" b="0" i="0" u="none" strike="noStrike" dirty="0" err="1" smtClean="0">
                          <a:latin typeface="Arial"/>
                        </a:rPr>
                        <a:t>Достык</a:t>
                      </a:r>
                      <a:r>
                        <a:rPr lang="ru-RU" sz="900" b="0" i="0" u="none" strike="noStrike" baseline="0" dirty="0" smtClean="0">
                          <a:latin typeface="Arial"/>
                        </a:rPr>
                        <a:t> </a:t>
                      </a:r>
                      <a:r>
                        <a:rPr lang="ru-RU" sz="900" b="0" i="0" u="none" strike="noStrike" baseline="0" dirty="0" err="1" smtClean="0">
                          <a:latin typeface="Arial"/>
                        </a:rPr>
                        <a:t>Алакольского</a:t>
                      </a:r>
                      <a:r>
                        <a:rPr lang="ru-RU" sz="900" b="0" i="0" u="none" strike="noStrike" baseline="0" dirty="0" smtClean="0">
                          <a:latin typeface="Arial"/>
                        </a:rPr>
                        <a:t> района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1 022,2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ТОО "Газ транс проект"</a:t>
                      </a:r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имеется заключение ГЭ, подана бюджетная заявка на выделение средств в 2020 году.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5729">
                <a:tc>
                  <a:txBody>
                    <a:bodyPr/>
                    <a:lstStyle/>
                    <a:p>
                      <a:pPr algn="ctr" fontAlgn="ctr"/>
                      <a:r>
                        <a:rPr lang="kk-KZ" sz="700" b="0" i="0" u="none" strike="noStrike" dirty="0" smtClean="0">
                          <a:latin typeface="Arial"/>
                        </a:rPr>
                        <a:t>4</a:t>
                      </a:r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Реконструкция центрального стадиона в </a:t>
                      </a:r>
                      <a:r>
                        <a:rPr lang="ru-RU" sz="900" b="0" i="0" u="none" strike="noStrike" dirty="0" err="1">
                          <a:latin typeface="Arial"/>
                        </a:rPr>
                        <a:t>г.Талдыкорган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ТОО "Нұр Құрылыс-80"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  Внесено изменение в задание на проектирование 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5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Arial"/>
                        </a:rPr>
                        <a:t>новые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80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ФОК 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в </a:t>
                      </a:r>
                      <a:r>
                        <a:rPr lang="ru-RU" sz="900" b="0" i="0" u="none" strike="noStrike" dirty="0" err="1">
                          <a:latin typeface="Arial"/>
                        </a:rPr>
                        <a:t>с.Шелек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 </a:t>
                      </a:r>
                      <a:r>
                        <a:rPr lang="ru-RU" sz="900" b="0" i="0" u="none" strike="noStrike" dirty="0" err="1">
                          <a:latin typeface="Arial"/>
                        </a:rPr>
                        <a:t>Енбекшиказахского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 района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5,0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 gridSpan="4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fontAlgn="ctr"/>
                      <a:r>
                        <a:rPr lang="ru-RU" sz="900" b="0" i="0" u="none" strike="noStrike" kern="120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Разрабатывается </a:t>
                      </a:r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ПСД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8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ФОК 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в </a:t>
                      </a:r>
                      <a:r>
                        <a:rPr lang="ru-RU" sz="900" b="0" i="0" u="none" strike="noStrike" dirty="0" err="1">
                          <a:latin typeface="Arial"/>
                        </a:rPr>
                        <a:t>с.Байсерке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 </a:t>
                      </a:r>
                      <a:r>
                        <a:rPr lang="ru-RU" sz="900" b="0" i="0" u="none" strike="noStrike" dirty="0" err="1">
                          <a:latin typeface="Arial"/>
                        </a:rPr>
                        <a:t>Илийского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 района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5,0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67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"/>
                        </a:rPr>
                        <a:t>3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Реконструкция</a:t>
                      </a:r>
                      <a:r>
                        <a:rPr lang="ru-RU" sz="900" b="0" i="0" u="none" strike="noStrike" baseline="0" dirty="0" smtClean="0">
                          <a:latin typeface="Arial"/>
                        </a:rPr>
                        <a:t> центрального стадиона в г. </a:t>
                      </a:r>
                      <a:r>
                        <a:rPr lang="ru-RU" sz="900" b="0" i="0" u="none" strike="noStrike" baseline="0" dirty="0" err="1" smtClean="0">
                          <a:latin typeface="Arial"/>
                        </a:rPr>
                        <a:t>Саркан</a:t>
                      </a:r>
                      <a:r>
                        <a:rPr lang="ru-RU" sz="900" b="0" i="0" u="none" strike="noStrike" baseline="0" dirty="0" smtClean="0">
                          <a:latin typeface="Arial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latin typeface="Arial"/>
                        </a:rPr>
                        <a:t>Сарканского</a:t>
                      </a:r>
                      <a:r>
                        <a:rPr lang="ru-RU" sz="900" b="0" i="0" u="none" strike="noStrike" dirty="0" smtClean="0">
                          <a:latin typeface="Arial"/>
                        </a:rPr>
                        <a:t> 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района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5,0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8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"/>
                        </a:rPr>
                        <a:t>4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Стадион 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в г.Текели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5,0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1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"/>
                        </a:rPr>
                        <a:t>5</a:t>
                      </a: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 Велотрек 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в </a:t>
                      </a:r>
                      <a:r>
                        <a:rPr lang="ru-RU" sz="900" b="0" i="0" u="none" strike="noStrike" dirty="0" err="1">
                          <a:latin typeface="Arial"/>
                        </a:rPr>
                        <a:t>г.Талдыкорган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5,0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latin typeface="Arial"/>
                      </a:endParaRPr>
                    </a:p>
                  </a:txBody>
                  <a:tcPr marL="2651" marR="2651" marT="2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" y="609600"/>
          <a:ext cx="8839199" cy="278966"/>
        </p:xfrm>
        <a:graphic>
          <a:graphicData uri="http://schemas.openxmlformats.org/drawingml/2006/table">
            <a:tbl>
              <a:tblPr/>
              <a:tblGrid>
                <a:gridCol w="228600"/>
                <a:gridCol w="3048000"/>
                <a:gridCol w="838200"/>
                <a:gridCol w="1752600"/>
                <a:gridCol w="1143000"/>
                <a:gridCol w="1828799"/>
              </a:tblGrid>
              <a:tr h="2525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latin typeface="Arial"/>
                        </a:rPr>
                        <a:t>№</a:t>
                      </a:r>
                    </a:p>
                  </a:txBody>
                  <a:tcPr marL="4646" marR="4646" marT="4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Arial"/>
                        </a:rPr>
                        <a:t>Наименование объекта</a:t>
                      </a:r>
                    </a:p>
                  </a:txBody>
                  <a:tcPr marL="4646" marR="4646" marT="4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Arial"/>
                        </a:rPr>
                        <a:t>Сметная стоимость</a:t>
                      </a:r>
                    </a:p>
                  </a:txBody>
                  <a:tcPr marL="4646" marR="4646" marT="4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Arial"/>
                        </a:rPr>
                        <a:t> Подрядная организация</a:t>
                      </a:r>
                    </a:p>
                  </a:txBody>
                  <a:tcPr marL="4646" marR="4646" marT="4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Arial"/>
                        </a:rPr>
                        <a:t>Начало строительства</a:t>
                      </a:r>
                    </a:p>
                  </a:txBody>
                  <a:tcPr marL="4646" marR="4646" marT="4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Arial"/>
                        </a:rPr>
                        <a:t>Завершение строительства</a:t>
                      </a:r>
                    </a:p>
                  </a:txBody>
                  <a:tcPr marL="4646" marR="4646" marT="4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10"/>
          <p:cNvSpPr txBox="1">
            <a:spLocks noChangeArrowheads="1"/>
          </p:cNvSpPr>
          <p:nvPr/>
        </p:nvSpPr>
        <p:spPr bwMode="auto">
          <a:xfrm>
            <a:off x="685800" y="533400"/>
            <a:ext cx="7924800" cy="369332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dirty="0">
                <a:ln>
                  <a:solidFill>
                    <a:srgbClr val="0000FF"/>
                  </a:solidFill>
                </a:ln>
                <a:solidFill>
                  <a:srgbClr val="352AC6"/>
                </a:solidFill>
              </a:rPr>
              <a:t>СТРОИТЕЛЬСТВО ОБЪЕКТОВ КОММУНАЛЬНОГО ХОЗЯЙСТВА</a:t>
            </a:r>
          </a:p>
        </p:txBody>
      </p:sp>
      <p:sp>
        <p:nvSpPr>
          <p:cNvPr id="13" name="Скругленный прямоугольник 1"/>
          <p:cNvSpPr>
            <a:spLocks noChangeArrowheads="1"/>
          </p:cNvSpPr>
          <p:nvPr/>
        </p:nvSpPr>
        <p:spPr bwMode="auto">
          <a:xfrm>
            <a:off x="2590800" y="1143000"/>
            <a:ext cx="4191000" cy="533400"/>
          </a:xfrm>
          <a:prstGeom prst="roundRect">
            <a:avLst>
              <a:gd name="adj" fmla="val 16667"/>
            </a:avLst>
          </a:prstGeom>
          <a:solidFill>
            <a:srgbClr val="D1D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dirty="0">
                <a:solidFill>
                  <a:srgbClr val="2F2FFF"/>
                </a:solidFill>
              </a:rPr>
              <a:t>8</a:t>
            </a:r>
            <a:r>
              <a:rPr lang="ru-RU" altLang="ru-RU" dirty="0" smtClean="0">
                <a:solidFill>
                  <a:srgbClr val="2F2FFF"/>
                </a:solidFill>
              </a:rPr>
              <a:t> </a:t>
            </a:r>
            <a:r>
              <a:rPr lang="ru-RU" altLang="ru-RU" dirty="0">
                <a:solidFill>
                  <a:srgbClr val="2F2FFF"/>
                </a:solidFill>
              </a:rPr>
              <a:t>объектов</a:t>
            </a:r>
            <a:endParaRPr lang="ru-RU" altLang="ru-RU" i="1" dirty="0">
              <a:solidFill>
                <a:srgbClr val="2F2FFF"/>
              </a:solidFill>
            </a:endParaRPr>
          </a:p>
          <a:p>
            <a:pPr algn="ctr">
              <a:defRPr/>
            </a:pPr>
            <a:r>
              <a:rPr lang="kk-KZ" altLang="ru-RU" dirty="0" smtClean="0">
                <a:solidFill>
                  <a:srgbClr val="2F2FFF"/>
                </a:solidFill>
              </a:rPr>
              <a:t>1 млрд.тенге</a:t>
            </a:r>
            <a:endParaRPr lang="ru-RU" altLang="ru-RU" dirty="0">
              <a:solidFill>
                <a:srgbClr val="2F2FFF"/>
              </a:solidFill>
            </a:endParaRPr>
          </a:p>
        </p:txBody>
      </p:sp>
      <p:sp>
        <p:nvSpPr>
          <p:cNvPr id="2057" name="Прямоугольник 30"/>
          <p:cNvSpPr>
            <a:spLocks noChangeArrowheads="1"/>
          </p:cNvSpPr>
          <p:nvPr/>
        </p:nvSpPr>
        <p:spPr bwMode="auto">
          <a:xfrm flipH="1">
            <a:off x="1371600" y="1676400"/>
            <a:ext cx="6553200" cy="1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1550" dirty="0" smtClean="0"/>
              <a:t>Введенных </a:t>
            </a:r>
            <a:r>
              <a:rPr lang="ru-RU" altLang="ru-RU" sz="1550" dirty="0"/>
              <a:t>в эксплуатацию - </a:t>
            </a:r>
            <a:r>
              <a:rPr lang="ru-RU" altLang="ru-RU" sz="1550" dirty="0" smtClean="0"/>
              <a:t>2 объекта </a:t>
            </a:r>
            <a:endParaRPr lang="ru-RU" altLang="ru-RU" sz="1550" dirty="0"/>
          </a:p>
          <a:p>
            <a:pPr algn="ctr">
              <a:defRPr/>
            </a:pPr>
            <a:r>
              <a:rPr lang="ru-RU" altLang="ru-RU" sz="1550" b="0" i="1" dirty="0" smtClean="0">
                <a:solidFill>
                  <a:srgbClr val="FF0000"/>
                </a:solidFill>
              </a:rPr>
              <a:t>(1 </a:t>
            </a:r>
            <a:r>
              <a:rPr lang="ru-RU" altLang="ru-RU" sz="1550" b="0" i="1" dirty="0">
                <a:solidFill>
                  <a:srgbClr val="FF0000"/>
                </a:solidFill>
              </a:rPr>
              <a:t>– </a:t>
            </a:r>
            <a:r>
              <a:rPr lang="ru-RU" altLang="ru-RU" sz="1550" b="0" i="1" dirty="0" err="1" smtClean="0">
                <a:solidFill>
                  <a:srgbClr val="FF0000"/>
                </a:solidFill>
              </a:rPr>
              <a:t>адм.здание</a:t>
            </a:r>
            <a:r>
              <a:rPr lang="ru-RU" altLang="ru-RU" sz="1550" b="0" i="1" dirty="0" smtClean="0">
                <a:solidFill>
                  <a:srgbClr val="FF0000"/>
                </a:solidFill>
              </a:rPr>
              <a:t>, </a:t>
            </a:r>
            <a:r>
              <a:rPr lang="ru-RU" altLang="ru-RU" sz="1550" b="0" i="1" dirty="0">
                <a:solidFill>
                  <a:srgbClr val="FF0000"/>
                </a:solidFill>
              </a:rPr>
              <a:t>1 – </a:t>
            </a:r>
            <a:r>
              <a:rPr lang="ru-RU" altLang="ru-RU" sz="1550" b="0" i="1" dirty="0" err="1">
                <a:solidFill>
                  <a:srgbClr val="FF0000"/>
                </a:solidFill>
              </a:rPr>
              <a:t>акимат</a:t>
            </a:r>
            <a:r>
              <a:rPr lang="ru-RU" altLang="ru-RU" sz="1550" b="0" i="1" dirty="0" smtClean="0">
                <a:solidFill>
                  <a:srgbClr val="FF0000"/>
                </a:solidFill>
              </a:rPr>
              <a:t>)</a:t>
            </a:r>
          </a:p>
          <a:p>
            <a:pPr algn="ctr">
              <a:defRPr/>
            </a:pPr>
            <a:r>
              <a:rPr lang="ru-RU" altLang="ru-RU" sz="1550" dirty="0" smtClean="0"/>
              <a:t>Вводных - 2 объекта </a:t>
            </a:r>
          </a:p>
          <a:p>
            <a:pPr algn="ctr">
              <a:defRPr/>
            </a:pPr>
            <a:r>
              <a:rPr lang="ru-RU" altLang="ru-RU" sz="1550" b="0" i="1" dirty="0" smtClean="0">
                <a:solidFill>
                  <a:srgbClr val="FF0000"/>
                </a:solidFill>
              </a:rPr>
              <a:t>(3 – </a:t>
            </a:r>
            <a:r>
              <a:rPr lang="ru-RU" altLang="ru-RU" sz="1550" b="0" i="1" dirty="0" err="1" smtClean="0">
                <a:solidFill>
                  <a:srgbClr val="FF0000"/>
                </a:solidFill>
              </a:rPr>
              <a:t>адм.здания</a:t>
            </a:r>
            <a:r>
              <a:rPr lang="ru-RU" altLang="ru-RU" sz="1550" b="0" i="1" dirty="0" smtClean="0">
                <a:solidFill>
                  <a:srgbClr val="FF0000"/>
                </a:solidFill>
              </a:rPr>
              <a:t>)</a:t>
            </a:r>
            <a:endParaRPr lang="ru-RU" altLang="ru-RU" sz="1550" b="0" i="1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ru-RU" altLang="ru-RU" sz="1550" i="1" dirty="0"/>
              <a:t>переходящие – </a:t>
            </a:r>
            <a:r>
              <a:rPr lang="ru-RU" altLang="ru-RU" sz="1550" i="1" dirty="0" smtClean="0"/>
              <a:t>3 </a:t>
            </a:r>
            <a:r>
              <a:rPr lang="ru-RU" altLang="ru-RU" sz="1550" i="1" dirty="0"/>
              <a:t>объекта </a:t>
            </a:r>
          </a:p>
          <a:p>
            <a:pPr algn="ctr">
              <a:defRPr/>
            </a:pPr>
            <a:r>
              <a:rPr lang="ru-RU" altLang="ru-RU" sz="1550" b="0" i="1" dirty="0">
                <a:solidFill>
                  <a:srgbClr val="FF0000"/>
                </a:solidFill>
              </a:rPr>
              <a:t>(правительство для граждан, </a:t>
            </a:r>
            <a:r>
              <a:rPr lang="kk-KZ" altLang="ru-RU" sz="1550" b="0" i="1" dirty="0" smtClean="0">
                <a:solidFill>
                  <a:srgbClr val="FF0000"/>
                </a:solidFill>
              </a:rPr>
              <a:t>КНБ</a:t>
            </a:r>
            <a:r>
              <a:rPr lang="kk-KZ" altLang="ru-RU" sz="1550" b="0" i="1" dirty="0">
                <a:solidFill>
                  <a:srgbClr val="FF0000"/>
                </a:solidFill>
              </a:rPr>
              <a:t>, ЦОН)</a:t>
            </a:r>
            <a:endParaRPr lang="ru-RU" altLang="ru-RU" sz="1550" b="0" i="1" dirty="0">
              <a:solidFill>
                <a:srgbClr val="FF0000"/>
              </a:solidFill>
            </a:endParaRPr>
          </a:p>
        </p:txBody>
      </p:sp>
      <p:graphicFrame>
        <p:nvGraphicFramePr>
          <p:cNvPr id="12" name="Object 10"/>
          <p:cNvGraphicFramePr>
            <a:graphicFrameLocks noChangeAspect="1"/>
          </p:cNvGraphicFramePr>
          <p:nvPr/>
        </p:nvGraphicFramePr>
        <p:xfrm>
          <a:off x="838200" y="3200400"/>
          <a:ext cx="75184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10"/>
          <p:cNvSpPr txBox="1">
            <a:spLocks noChangeArrowheads="1"/>
          </p:cNvSpPr>
          <p:nvPr/>
        </p:nvSpPr>
        <p:spPr bwMode="auto">
          <a:xfrm>
            <a:off x="304800" y="304800"/>
            <a:ext cx="8458200" cy="369332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dirty="0">
                <a:ln>
                  <a:solidFill>
                    <a:srgbClr val="0000FF"/>
                  </a:solidFill>
                </a:ln>
                <a:solidFill>
                  <a:srgbClr val="352AC6"/>
                </a:solidFill>
              </a:rPr>
              <a:t>СТРОИТЕЛЬСТВО ОБЪЕКТОВ КОММУНАЛЬНОГО ХОЗЯЙСТВА 2019 год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8600" y="914400"/>
          <a:ext cx="8534400" cy="5333999"/>
        </p:xfrm>
        <a:graphic>
          <a:graphicData uri="http://schemas.openxmlformats.org/drawingml/2006/table">
            <a:tbl>
              <a:tblPr/>
              <a:tblGrid>
                <a:gridCol w="294785"/>
                <a:gridCol w="3439015"/>
                <a:gridCol w="609600"/>
                <a:gridCol w="1718417"/>
                <a:gridCol w="1355933"/>
                <a:gridCol w="1116650"/>
              </a:tblGrid>
              <a:tr h="3394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Arial"/>
                        </a:rPr>
                        <a:t>№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Arial"/>
                        </a:rPr>
                        <a:t>Наименование объекта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Arial"/>
                        </a:rPr>
                        <a:t>Сметная стоимость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Arial"/>
                        </a:rPr>
                        <a:t> Подрядная организация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Arial"/>
                        </a:rPr>
                        <a:t>Начало строительства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Arial"/>
                        </a:rPr>
                        <a:t>Завершение строительства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1502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Arial"/>
                        </a:rPr>
                        <a:t>1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Arial"/>
                        </a:rPr>
                        <a:t>3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Arial"/>
                        </a:rPr>
                        <a:t>4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Arial"/>
                        </a:rPr>
                        <a:t>5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Arial"/>
                        </a:rPr>
                        <a:t>6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71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3458" marR="3458" marT="3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Arial"/>
                        </a:rPr>
                        <a:t>Развитие коммунального хозяйства (трансферты) 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22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Arial"/>
                        </a:rPr>
                        <a:t>СМР Итого по </a:t>
                      </a:r>
                      <a:r>
                        <a:rPr lang="ru-RU" sz="900" b="1" i="0" u="none" strike="noStrike" dirty="0" smtClean="0">
                          <a:latin typeface="Arial"/>
                        </a:rPr>
                        <a:t>4-м </a:t>
                      </a:r>
                      <a:r>
                        <a:rPr lang="ru-RU" sz="900" b="1" i="0" u="none" strike="noStrike" dirty="0">
                          <a:latin typeface="Arial"/>
                        </a:rPr>
                        <a:t>объектам: 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latin typeface="Arial"/>
                        </a:rPr>
                        <a:t>288,3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9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Реконструкция помещения под административное здание в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с.Шамалган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Карасайского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района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101, 5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не определен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май 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2019 г.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введен в эксплуатацию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2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Реконструкция здания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акимата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Кендалинского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с/о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Талгарского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района 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86,8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не определен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май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2019 г.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 введен в эксплуатацию.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99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Arial"/>
                        </a:rPr>
                        <a:t>3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Строительство ЦОН в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с.Жансугуров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Аксуского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района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50,0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не определен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декабрь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г.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декабрь 2020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г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.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2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latin typeface="Arial"/>
                        </a:rPr>
                        <a:t>4</a:t>
                      </a:r>
                      <a:endParaRPr lang="ru-RU" sz="800" b="0" i="0" u="none" strike="noStrike" dirty="0">
                        <a:latin typeface="Arial"/>
                      </a:endParaRP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Строительство административного здания под государственный орган (КНБ) </a:t>
                      </a:r>
                      <a:r>
                        <a:rPr lang="ru-RU" sz="900" b="0" i="0" u="none" strike="noStrike" kern="1200" dirty="0" err="1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Алакольского</a:t>
                      </a:r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 района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50,0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ТОО «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Аск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ru-RU" sz="900" b="0" i="0" u="none" strike="noStrike" baseline="0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Ауыл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Курылыс»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Октябрь 2019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г.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апрель 2020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г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81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Развитие </a:t>
                      </a:r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коммунального хозяйства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9259"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latin typeface="Arial"/>
                      </a:endParaRP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СМР Итого по 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1-му объекту: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270,3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977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Строительство зданий "Правительство для граждан" в с.Нарынкол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Райымбекского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района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270,3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ТОО «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Керуен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 Сервис»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март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2019 года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февраль 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2020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года </a:t>
                      </a:r>
                      <a:r>
                        <a:rPr lang="kk-KZ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(200,0 млн.тенге)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2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по линии ГЧП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514,2 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39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latin typeface="Arial"/>
                        </a:rPr>
                        <a:t>1</a:t>
                      </a:r>
                      <a:r>
                        <a:rPr lang="ru-RU" sz="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Строительство и эксплуатация трех административных зданий в с.Нарынкол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Райымбекского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района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514,2 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Реализация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проекта </a:t>
                      </a:r>
                    </a:p>
                    <a:p>
                      <a:pPr algn="ctr" fontAlgn="ctr"/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п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о линии ГЧП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август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2019 года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декабрь 2019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года </a:t>
                      </a:r>
                      <a:r>
                        <a:rPr lang="kk-KZ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(514,2 млн.тенге)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10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Arial"/>
                        </a:rPr>
                        <a:t>Разработка ПСД переходящие с 2018 г.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latin typeface="Arial"/>
                        </a:rPr>
                        <a:t>77,7</a:t>
                      </a:r>
                      <a:endParaRPr lang="ru-RU" sz="900" b="1" i="0" u="none" strike="noStrike" dirty="0">
                        <a:latin typeface="Arial"/>
                      </a:endParaRP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57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Строительство здания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акимата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Карасуского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с/о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Жамбылского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района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10,4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ТОО "</a:t>
                      </a:r>
                      <a:r>
                        <a:rPr lang="ru-RU" sz="900" b="0" i="0" u="none" strike="noStrike" dirty="0" err="1">
                          <a:latin typeface="Arial"/>
                        </a:rPr>
                        <a:t>Жетысу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 </a:t>
                      </a:r>
                      <a:r>
                        <a:rPr lang="ru-RU" sz="900" b="0" i="0" u="none" strike="noStrike" dirty="0" err="1">
                          <a:latin typeface="Arial"/>
                        </a:rPr>
                        <a:t>гипрострой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"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декабрь </a:t>
                      </a:r>
                      <a:r>
                        <a:rPr lang="ru-RU" sz="900" b="0" i="0" u="none" strike="noStrike" dirty="0" smtClean="0">
                          <a:latin typeface="Arial"/>
                        </a:rPr>
                        <a:t>2018 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г.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Май  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2019 г.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60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Строительство сельского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акимата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в с.Нарынкол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Райымбекского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района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31,5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ТОО "</a:t>
                      </a:r>
                      <a:r>
                        <a:rPr lang="ru-RU" sz="900" b="0" i="0" u="none" strike="noStrike" dirty="0" err="1">
                          <a:latin typeface="Arial"/>
                        </a:rPr>
                        <a:t>МПК-Проект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"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декабрь 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2018 г.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ноябрь 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2019 г.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9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Arial"/>
                        </a:rPr>
                        <a:t>3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Строительство здания архива в с.Нарынкол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Райымбекского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района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16,9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ТОО "</a:t>
                      </a:r>
                      <a:r>
                        <a:rPr lang="en-US" sz="900" b="0" i="0" u="none" strike="noStrike" dirty="0">
                          <a:latin typeface="Arial"/>
                        </a:rPr>
                        <a:t>DES Holding"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 декабрь 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2018 г.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Декабрь 2019 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г.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58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latin typeface="Arial"/>
                        </a:rPr>
                        <a:t>4</a:t>
                      </a:r>
                      <a:endParaRPr lang="ru-RU" sz="800" b="0" i="0" u="none" strike="noStrike" dirty="0">
                        <a:latin typeface="Arial"/>
                      </a:endParaRP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Строительство здания </a:t>
                      </a:r>
                      <a:r>
                        <a:rPr lang="ru-RU" sz="900" b="0" i="0" u="none" strike="noStrike" kern="1200" dirty="0" err="1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акимата</a:t>
                      </a:r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Капалского</a:t>
                      </a:r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 с/о </a:t>
                      </a:r>
                      <a:r>
                        <a:rPr lang="ru-RU" sz="900" b="0" i="0" u="none" strike="noStrike" kern="1200" dirty="0" err="1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Аксуского</a:t>
                      </a:r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 района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3,9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ТОО "KZ Астана Курылыс XXI"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Февраль 2019 г.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Декабрь 2019 </a:t>
                      </a:r>
                      <a:r>
                        <a:rPr lang="ru-RU" sz="900" b="0" i="0" u="none" strike="noStrike" dirty="0">
                          <a:latin typeface="Arial"/>
                        </a:rPr>
                        <a:t>г.</a:t>
                      </a: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37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latin typeface="Arial"/>
                        </a:rPr>
                        <a:t>5</a:t>
                      </a:r>
                      <a:endParaRPr lang="ru-RU" sz="800" b="0" i="0" u="none" strike="noStrike" dirty="0">
                        <a:latin typeface="Arial"/>
                      </a:endParaRP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Строительство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административного здания в </a:t>
                      </a:r>
                      <a:r>
                        <a:rPr lang="ru-RU" sz="900" b="0" i="0" u="none" strike="noStrike" baseline="0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г.Талдыкорган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(обл.суд)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15,0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ТОО Проектный</a:t>
                      </a:r>
                      <a:r>
                        <a:rPr lang="ru-RU" sz="900" b="0" i="0" u="none" strike="noStrike" baseline="0" dirty="0" smtClean="0">
                          <a:latin typeface="Arial"/>
                        </a:rPr>
                        <a:t> институт </a:t>
                      </a:r>
                      <a:r>
                        <a:rPr lang="ru-RU" sz="900" b="0" i="0" u="none" strike="noStrike" dirty="0" smtClean="0">
                          <a:latin typeface="Arial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latin typeface="Arial"/>
                        </a:rPr>
                        <a:t>«Базис»</a:t>
                      </a:r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9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апрель 2019 г.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9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июнь 2020 г.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458" marR="3458" marT="3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10"/>
          <p:cNvSpPr txBox="1">
            <a:spLocks noChangeArrowheads="1"/>
          </p:cNvSpPr>
          <p:nvPr/>
        </p:nvSpPr>
        <p:spPr bwMode="auto">
          <a:xfrm>
            <a:off x="685800" y="438090"/>
            <a:ext cx="7924800" cy="40011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000" dirty="0">
                <a:ln>
                  <a:solidFill>
                    <a:srgbClr val="0000FF"/>
                  </a:solidFill>
                </a:ln>
                <a:solidFill>
                  <a:srgbClr val="352AC6"/>
                </a:solidFill>
              </a:rPr>
              <a:t>СТРОИТЕЛЬСТВО ОБЪЕКТОВ ОРГАНОВ ВНУТРЕННИХ ДЕЛ</a:t>
            </a:r>
          </a:p>
        </p:txBody>
      </p:sp>
      <p:sp>
        <p:nvSpPr>
          <p:cNvPr id="13" name="Скругленный прямоугольник 1"/>
          <p:cNvSpPr>
            <a:spLocks noChangeArrowheads="1"/>
          </p:cNvSpPr>
          <p:nvPr/>
        </p:nvSpPr>
        <p:spPr bwMode="auto">
          <a:xfrm>
            <a:off x="2667000" y="1143000"/>
            <a:ext cx="4114800" cy="685800"/>
          </a:xfrm>
          <a:prstGeom prst="roundRect">
            <a:avLst>
              <a:gd name="adj" fmla="val 16667"/>
            </a:avLst>
          </a:prstGeom>
          <a:solidFill>
            <a:srgbClr val="D1D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dirty="0" smtClean="0">
                <a:solidFill>
                  <a:srgbClr val="2F2FFF"/>
                </a:solidFill>
              </a:rPr>
              <a:t>16 </a:t>
            </a:r>
            <a:r>
              <a:rPr lang="ru-RU" altLang="ru-RU" dirty="0">
                <a:solidFill>
                  <a:srgbClr val="2F2FFF"/>
                </a:solidFill>
              </a:rPr>
              <a:t>объект</a:t>
            </a:r>
            <a:endParaRPr lang="ru-RU" altLang="ru-RU" i="1" dirty="0">
              <a:solidFill>
                <a:srgbClr val="2F2FFF"/>
              </a:solidFill>
            </a:endParaRPr>
          </a:p>
          <a:p>
            <a:pPr algn="ctr">
              <a:defRPr/>
            </a:pPr>
            <a:r>
              <a:rPr lang="kk-KZ" altLang="ru-RU" dirty="0" smtClean="0">
                <a:solidFill>
                  <a:srgbClr val="2F2FFF"/>
                </a:solidFill>
              </a:rPr>
              <a:t>656,3 </a:t>
            </a:r>
            <a:r>
              <a:rPr lang="kk-KZ" altLang="ru-RU" dirty="0">
                <a:solidFill>
                  <a:srgbClr val="2F2FFF"/>
                </a:solidFill>
              </a:rPr>
              <a:t>млн.тенге</a:t>
            </a:r>
            <a:endParaRPr lang="ru-RU" altLang="ru-RU" dirty="0">
              <a:solidFill>
                <a:srgbClr val="2F2FFF"/>
              </a:solidFill>
            </a:endParaRPr>
          </a:p>
        </p:txBody>
      </p:sp>
      <p:sp>
        <p:nvSpPr>
          <p:cNvPr id="3077" name="Прямоугольник 30"/>
          <p:cNvSpPr>
            <a:spLocks noChangeArrowheads="1"/>
          </p:cNvSpPr>
          <p:nvPr/>
        </p:nvSpPr>
        <p:spPr bwMode="auto">
          <a:xfrm flipH="1">
            <a:off x="1676400" y="1828800"/>
            <a:ext cx="6248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1600" dirty="0" smtClean="0"/>
              <a:t>Введенные </a:t>
            </a:r>
            <a:r>
              <a:rPr lang="ru-RU" altLang="ru-RU" sz="1600" dirty="0"/>
              <a:t>в эксплуатацию – </a:t>
            </a:r>
            <a:r>
              <a:rPr lang="ru-RU" altLang="ru-RU" sz="1600" dirty="0" smtClean="0"/>
              <a:t>1 объект</a:t>
            </a:r>
            <a:endParaRPr lang="ru-RU" altLang="ru-RU" sz="1600" dirty="0"/>
          </a:p>
          <a:p>
            <a:pPr algn="ctr"/>
            <a:r>
              <a:rPr lang="ru-RU" altLang="ru-RU" sz="1600" b="0" i="1" dirty="0" smtClean="0">
                <a:solidFill>
                  <a:srgbClr val="FF0000"/>
                </a:solidFill>
              </a:rPr>
              <a:t>(1 - Тир)</a:t>
            </a:r>
          </a:p>
          <a:p>
            <a:pPr algn="ctr"/>
            <a:r>
              <a:rPr lang="ru-RU" altLang="ru-RU" sz="1600" dirty="0" smtClean="0"/>
              <a:t>Вводные –12 объектов</a:t>
            </a:r>
          </a:p>
          <a:p>
            <a:pPr algn="ctr"/>
            <a:r>
              <a:rPr lang="ru-RU" altLang="ru-RU" sz="1600" b="0" i="1" dirty="0" smtClean="0">
                <a:solidFill>
                  <a:srgbClr val="FF0000"/>
                </a:solidFill>
              </a:rPr>
              <a:t>(11- УПП, 1 - ЦОУ)</a:t>
            </a:r>
            <a:endParaRPr lang="ru-RU" altLang="ru-RU" sz="1600" dirty="0" smtClean="0"/>
          </a:p>
          <a:p>
            <a:pPr algn="ctr"/>
            <a:r>
              <a:rPr lang="ru-RU" altLang="ru-RU" sz="1600" i="1" dirty="0" smtClean="0"/>
              <a:t>Переходящие - 3 объекта </a:t>
            </a:r>
          </a:p>
          <a:p>
            <a:pPr algn="ctr"/>
            <a:r>
              <a:rPr lang="ru-RU" altLang="ru-RU" sz="1600" b="0" i="1" dirty="0" smtClean="0">
                <a:solidFill>
                  <a:srgbClr val="FF0000"/>
                </a:solidFill>
              </a:rPr>
              <a:t>(1-спец.гос.орган</a:t>
            </a:r>
            <a:r>
              <a:rPr lang="ru-RU" altLang="ru-RU" sz="1600" b="0" i="1" dirty="0">
                <a:solidFill>
                  <a:srgbClr val="FF0000"/>
                </a:solidFill>
              </a:rPr>
              <a:t>, 1-призывной пункт, </a:t>
            </a:r>
            <a:r>
              <a:rPr lang="ru-RU" altLang="ru-RU" sz="1600" b="0" i="1" dirty="0" smtClean="0">
                <a:solidFill>
                  <a:srgbClr val="FF0000"/>
                </a:solidFill>
              </a:rPr>
              <a:t>1 </a:t>
            </a:r>
            <a:r>
              <a:rPr lang="ru-RU" altLang="ru-RU" sz="1600" b="0" i="1" dirty="0">
                <a:solidFill>
                  <a:srgbClr val="FF0000"/>
                </a:solidFill>
              </a:rPr>
              <a:t>- пристройка к </a:t>
            </a:r>
            <a:r>
              <a:rPr lang="ru-RU" altLang="ru-RU" sz="1600" b="0" i="1" dirty="0" smtClean="0">
                <a:solidFill>
                  <a:srgbClr val="FF0000"/>
                </a:solidFill>
              </a:rPr>
              <a:t>РОВД)</a:t>
            </a:r>
            <a:endParaRPr lang="ru-RU" altLang="ru-RU" sz="1000" b="0" i="1" dirty="0">
              <a:solidFill>
                <a:srgbClr val="FF0000"/>
              </a:solidFill>
            </a:endParaRPr>
          </a:p>
        </p:txBody>
      </p:sp>
      <p:graphicFrame>
        <p:nvGraphicFramePr>
          <p:cNvPr id="3074" name="Object 10"/>
          <p:cNvGraphicFramePr>
            <a:graphicFrameLocks noChangeAspect="1"/>
          </p:cNvGraphicFramePr>
          <p:nvPr/>
        </p:nvGraphicFramePr>
        <p:xfrm>
          <a:off x="684213" y="3355975"/>
          <a:ext cx="7497762" cy="2886075"/>
        </p:xfrm>
        <a:graphic>
          <a:graphicData uri="http://schemas.openxmlformats.org/presentationml/2006/ole">
            <p:oleObj spid="_x0000_s3074" name="Worksheet" r:id="rId3" imgW="8557163" imgH="3299400" progId="Excel.Sheet.8">
              <p:embed/>
            </p:oleObj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6934200" y="4724400"/>
            <a:ext cx="228600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1797" b="1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 sz="1797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10"/>
          <p:cNvSpPr txBox="1">
            <a:spLocks noChangeArrowheads="1"/>
          </p:cNvSpPr>
          <p:nvPr/>
        </p:nvSpPr>
        <p:spPr bwMode="auto">
          <a:xfrm>
            <a:off x="457200" y="381000"/>
            <a:ext cx="8305800" cy="40011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000" dirty="0">
                <a:ln>
                  <a:solidFill>
                    <a:srgbClr val="0000FF"/>
                  </a:solidFill>
                </a:ln>
                <a:solidFill>
                  <a:srgbClr val="352AC6"/>
                </a:solidFill>
              </a:rPr>
              <a:t>СТРОИТЕЛЬСТВО ОБЪЕКТОВ В РАЙЫМБЕКСКОМ РАЙОНЕ 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457200" y="914400"/>
            <a:ext cx="8305800" cy="338554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1600" dirty="0">
                <a:ln>
                  <a:solidFill>
                    <a:srgbClr val="0000FF"/>
                  </a:solidFill>
                </a:ln>
                <a:solidFill>
                  <a:srgbClr val="FF0000"/>
                </a:solidFill>
              </a:rPr>
              <a:t>УПРАВЛЕНИЕ СТРОИТЕЛЬСТВА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57200" y="1371600"/>
          <a:ext cx="8458200" cy="5158629"/>
        </p:xfrm>
        <a:graphic>
          <a:graphicData uri="http://schemas.openxmlformats.org/drawingml/2006/table">
            <a:tbl>
              <a:tblPr/>
              <a:tblGrid>
                <a:gridCol w="228600"/>
                <a:gridCol w="1711354"/>
                <a:gridCol w="1108046"/>
                <a:gridCol w="990600"/>
                <a:gridCol w="914400"/>
                <a:gridCol w="914400"/>
                <a:gridCol w="2590800"/>
              </a:tblGrid>
              <a:tr h="781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№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п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/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п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объекта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Предварительная стоимость строительства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проектной организации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подрядной организации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Срок завершения работ согласно договора на ПСД/СМР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Примечание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58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88370"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Итого: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4 559,7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897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Правительство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для граждан в с.Нарынкол 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kk-KZ" sz="9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270,329</a:t>
                      </a:r>
                      <a:r>
                        <a:rPr lang="kk-K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ТОО "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JeR Group"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ТОО «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Керуен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Севрис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19.02.2020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31.01.2019 года заключен договор 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на СМР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 Завершение СМР 15.11.2019 г.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21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Строительство 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ФОКа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с.Нарынкол 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kk-KZ" sz="9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1 110,025 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ТОО "Геодезия Сервис"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 ТОО «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Фуд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 МС»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29.05.2020г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31.01.2019 года заключен договор на СМР.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Ведутся СМР.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3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Пристройка к зданию РОВД </a:t>
                      </a:r>
                      <a:r>
                        <a:rPr lang="ru-RU" sz="900" b="0" i="0" u="none" strike="noStrike" kern="1200" dirty="0" err="1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Райымбекского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 района» (ИВС)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544,4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ТОО "ЭЛМ"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30.03.2019г.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22.10.2019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года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 объявлен конкурс на выполнение СМР. Итоги 11.11.2019 года                                                                  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81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Строительство здания для специального госоргана (Прокуратура) в с.Нарынкол 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150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ТОО "ЭЛМ"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12.04.2019г.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22.10.2019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года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 объявлен конкурс на выполнение СМР. Итоги 11.11.2019 года                                                                  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68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Строительство одного пожарного депо на 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2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выезда в с.Нарынкол 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855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ТОО "ЭЛМ"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0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12.08.2019г.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сдается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в экспертизу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68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Строительство призывного пункта в с.Нарынкол 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350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ТОО "ИкарСтрой"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0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13.08.2019г.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Договор от 13.11.18 г.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Получено отрицательное заключение, сдается повторно в ГЭ.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36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Строительство поликлиники на 250 посещении в смену в с.Нарынкол 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1 280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ТОО "ЭЛМ"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0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13.08.2019г.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Договор от 14.12.18 г.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Акимат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района завершает снос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аварийного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здания недостроенной поликлиники.                                             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Сдан в ГЭ – 05.10.2019.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выход</a:t>
                      </a:r>
                      <a:r>
                        <a:rPr lang="ru-RU" sz="900" b="0" i="0" u="none" strike="noStrike" baseline="0" smtClean="0">
                          <a:solidFill>
                            <a:srgbClr val="000000"/>
                          </a:solidFill>
                          <a:latin typeface="Arial"/>
                        </a:rPr>
                        <a:t> – 30.11.2019 г.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7886</TotalTime>
  <Words>1072</Words>
  <Application>Microsoft Office PowerPoint</Application>
  <PresentationFormat>Экран (4:3)</PresentationFormat>
  <Paragraphs>340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Worksheet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Даурен</dc:creator>
  <cp:lastModifiedBy>user</cp:lastModifiedBy>
  <cp:revision>1377</cp:revision>
  <cp:lastPrinted>2016-06-13T08:50:55Z</cp:lastPrinted>
  <dcterms:created xsi:type="dcterms:W3CDTF">1601-01-01T00:00:00Z</dcterms:created>
  <dcterms:modified xsi:type="dcterms:W3CDTF">2019-11-04T05:20:18Z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