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9" r:id="rId1"/>
  </p:sldMasterIdLst>
  <p:notesMasterIdLst>
    <p:notesMasterId r:id="rId18"/>
  </p:notesMasterIdLst>
  <p:handoutMasterIdLst>
    <p:handoutMasterId r:id="rId19"/>
  </p:handoutMasterIdLst>
  <p:sldIdLst>
    <p:sldId id="353" r:id="rId2"/>
    <p:sldId id="305" r:id="rId3"/>
    <p:sldId id="355" r:id="rId4"/>
    <p:sldId id="354" r:id="rId5"/>
    <p:sldId id="369" r:id="rId6"/>
    <p:sldId id="349" r:id="rId7"/>
    <p:sldId id="367" r:id="rId8"/>
    <p:sldId id="370" r:id="rId9"/>
    <p:sldId id="371" r:id="rId10"/>
    <p:sldId id="372" r:id="rId11"/>
    <p:sldId id="373" r:id="rId12"/>
    <p:sldId id="365" r:id="rId13"/>
    <p:sldId id="374" r:id="rId14"/>
    <p:sldId id="375" r:id="rId15"/>
    <p:sldId id="376" r:id="rId16"/>
    <p:sldId id="366" r:id="rId17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1403"/>
    <a:srgbClr val="CC00FF"/>
    <a:srgbClr val="66CCFF"/>
    <a:srgbClr val="374C81"/>
    <a:srgbClr val="000099"/>
    <a:srgbClr val="FF3300"/>
    <a:srgbClr val="993300"/>
    <a:srgbClr val="003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39657" autoAdjust="0"/>
  </p:normalViewPr>
  <p:slideViewPr>
    <p:cSldViewPr snapToGrid="0">
      <p:cViewPr varScale="1">
        <p:scale>
          <a:sx n="75" d="100"/>
          <a:sy n="75" d="100"/>
        </p:scale>
        <p:origin x="-96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ШЫҒЫСТАР</c:v>
                </c:pt>
                <c:pt idx="1">
                  <c:v>ТҮСІМДЕР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599010.80000000005</c:v>
                </c:pt>
                <c:pt idx="1">
                  <c:v>584967.1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19880913513859644"/>
          <c:y val="0.90842661905328015"/>
          <c:w val="0.21657098791877302"/>
          <c:h val="9.1573458244388034E-2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8207680321849E-2"/>
          <c:y val="0.20062268300082842"/>
          <c:w val="0.93553238505486458"/>
          <c:h val="0.49108697258141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жылғы 1 қаңтарға жоспар</c:v>
                </c:pt>
                <c:pt idx="1">
                  <c:v>2023 жылғы 1 қаңтарға атқарылу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187106.3</c:v>
                </c:pt>
                <c:pt idx="1">
                  <c:v>184287.2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868416"/>
        <c:axId val="181869952"/>
      </c:barChart>
      <c:catAx>
        <c:axId val="18186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1869952"/>
        <c:crosses val="autoZero"/>
        <c:auto val="1"/>
        <c:lblAlgn val="ctr"/>
        <c:lblOffset val="100"/>
        <c:noMultiLvlLbl val="0"/>
      </c:catAx>
      <c:valAx>
        <c:axId val="18186995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81868416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Book Antiqua" pitchFamily="18" charset="0"/>
              </a:defRPr>
            </a:pP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Атқарылу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динамикасы</a:t>
            </a:r>
            <a:endParaRPr lang="ru-RU" dirty="0">
              <a:solidFill>
                <a:schemeClr val="bg1"/>
              </a:solidFill>
              <a:latin typeface="Book Antiqua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329550150842684E-2"/>
          <c:y val="0.21721669172819644"/>
          <c:w val="0.93340899698314661"/>
          <c:h val="0.64559555211264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8933.5</c:v>
                </c:pt>
                <c:pt idx="1">
                  <c:v>13815.6</c:v>
                </c:pt>
                <c:pt idx="2">
                  <c:v>13466.6</c:v>
                </c:pt>
                <c:pt idx="3">
                  <c:v>18495.3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284352"/>
        <c:axId val="181792768"/>
      </c:barChart>
      <c:catAx>
        <c:axId val="17328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Book Antiqua" pitchFamily="18" charset="0"/>
              </a:defRPr>
            </a:pPr>
            <a:endParaRPr lang="ru-RU"/>
          </a:p>
        </c:txPr>
        <c:crossAx val="181792768"/>
        <c:crosses val="autoZero"/>
        <c:auto val="1"/>
        <c:lblAlgn val="ctr"/>
        <c:lblOffset val="100"/>
        <c:noMultiLvlLbl val="0"/>
      </c:catAx>
      <c:valAx>
        <c:axId val="181792768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one"/>
        <c:crossAx val="173284352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txPr>
    <a:bodyPr/>
    <a:lstStyle/>
    <a:p>
      <a:pPr>
        <a:defRPr sz="1341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6469737480578615"/>
          <c:w val="0.81600411583717958"/>
          <c:h val="0.50591669482412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жылғы 1 қаңтарға жоспар</c:v>
                </c:pt>
                <c:pt idx="1">
                  <c:v>2023 жылғы 1 қаңтарға атқарылу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30646</c:v>
                </c:pt>
                <c:pt idx="1">
                  <c:v>29681.8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906048"/>
        <c:axId val="181913088"/>
      </c:barChart>
      <c:catAx>
        <c:axId val="181906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81913088"/>
        <c:crosses val="autoZero"/>
        <c:auto val="1"/>
        <c:lblAlgn val="ctr"/>
        <c:lblOffset val="100"/>
        <c:noMultiLvlLbl val="0"/>
      </c:catAx>
      <c:valAx>
        <c:axId val="18191308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81906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Book Antiqua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279960121867538E-2"/>
          <c:y val="0.13114776532548181"/>
          <c:w val="0.93605968373114867"/>
          <c:h val="0.72534199955983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305795.90000000002</c:v>
                </c:pt>
                <c:pt idx="1">
                  <c:v>506801.7</c:v>
                </c:pt>
                <c:pt idx="2">
                  <c:v>446375</c:v>
                </c:pt>
                <c:pt idx="3">
                  <c:v>599010.80000000005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89152"/>
        <c:axId val="172035072"/>
      </c:barChart>
      <c:catAx>
        <c:axId val="17148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2035072"/>
        <c:crosses val="autoZero"/>
        <c:auto val="1"/>
        <c:lblAlgn val="ctr"/>
        <c:lblOffset val="100"/>
        <c:noMultiLvlLbl val="0"/>
      </c:catAx>
      <c:valAx>
        <c:axId val="172035072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one"/>
        <c:crossAx val="171489152"/>
        <c:crosses val="autoZero"/>
        <c:crossBetween val="between"/>
      </c:valAx>
      <c:spPr>
        <a:noFill/>
        <a:ln w="19218">
          <a:noFill/>
        </a:ln>
      </c:spPr>
    </c:plotArea>
    <c:plotVisOnly val="1"/>
    <c:dispBlanksAs val="gap"/>
    <c:showDLblsOverMax val="0"/>
  </c:chart>
  <c:txPr>
    <a:bodyPr/>
    <a:lstStyle/>
    <a:p>
      <a:pPr>
        <a:defRPr sz="1362">
          <a:solidFill>
            <a:schemeClr val="bg1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355431316684267E-2"/>
          <c:y val="5.0804567687991964E-2"/>
          <c:w val="0.6121997845756596"/>
          <c:h val="0.862806680682526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ЖТС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668915038153514E-3"/>
                  <c:y val="6.2920558366065665E-3"/>
                </c:manualLayout>
              </c:layout>
              <c:tx>
                <c:rich>
                  <a:bodyPr/>
                  <a:lstStyle/>
                  <a:p>
                    <a:pPr>
                      <a:defRPr sz="1338" b="0" i="0" u="none" strike="noStrike" baseline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115 240,9</a:t>
                    </a:r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691003590415415E-2"/>
                  <c:y val="9.4379964840308229E-3"/>
                </c:manualLayout>
              </c:layout>
              <c:tx>
                <c:rich>
                  <a:bodyPr/>
                  <a:lstStyle/>
                  <a:p>
                    <a:pPr>
                      <a:defRPr sz="1338" b="0" i="0" u="none" strike="noStrike" baseline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118 261,4</a:t>
                    </a:r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944143435538057E-3"/>
                  <c:y val="-1.5927982674286929E-2"/>
                </c:manualLayout>
              </c:layout>
              <c:tx>
                <c:rich>
                  <a:bodyPr/>
                  <a:lstStyle/>
                  <a:p>
                    <a:pPr>
                      <a:defRPr sz="1338" b="0" i="0" u="none" strike="noStrike" baseline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122 404,0</a:t>
                    </a:r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94824595901438E-2"/>
                  <c:y val="-2.3278459731820068E-2"/>
                </c:manualLayout>
              </c:layout>
              <c:tx>
                <c:rich>
                  <a:bodyPr/>
                  <a:lstStyle/>
                  <a:p>
                    <a:pPr>
                      <a:defRPr sz="1338" b="0" i="0" u="none" strike="noStrike" baseline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148 824,0</a:t>
                    </a:r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339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118261.4</c:v>
                </c:pt>
                <c:pt idx="1">
                  <c:v>122404</c:v>
                </c:pt>
                <c:pt idx="2">
                  <c:v>148824.1</c:v>
                </c:pt>
                <c:pt idx="3">
                  <c:v>193983.2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Әлеум.салық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780059472443781E-2"/>
                  <c:y val="6.089063771973104E-3"/>
                </c:manualLayout>
              </c:layout>
              <c:tx>
                <c:rich>
                  <a:bodyPr/>
                  <a:lstStyle/>
                  <a:p>
                    <a:pPr>
                      <a:defRPr sz="1338" b="0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84 888,3</a:t>
                    </a:r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046466029690958E-2"/>
                  <c:y val="4.2217985899818899E-2"/>
                </c:manualLayout>
              </c:layout>
              <c:tx>
                <c:rich>
                  <a:bodyPr/>
                  <a:lstStyle/>
                  <a:p>
                    <a:pPr>
                      <a:defRPr sz="1338" b="0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88 220,4</a:t>
                    </a:r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53943939723902E-2"/>
                  <c:y val="1.1577354812674803E-3"/>
                </c:manualLayout>
              </c:layout>
              <c:tx>
                <c:rich>
                  <a:bodyPr/>
                  <a:lstStyle/>
                  <a:p>
                    <a:pPr>
                      <a:defRPr sz="1338" b="0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89 521,3</a:t>
                    </a:r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48668377466121E-2"/>
                  <c:y val="-2.9676462415574464E-2"/>
                </c:manualLayout>
              </c:layout>
              <c:tx>
                <c:rich>
                  <a:bodyPr/>
                  <a:lstStyle/>
                  <a:p>
                    <a:pPr>
                      <a:defRPr sz="1338" b="0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105 632,4</a:t>
                    </a:r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339">
                    <a:solidFill>
                      <a:srgbClr val="F11403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88220.4</c:v>
                </c:pt>
                <c:pt idx="1">
                  <c:v>89521.3</c:v>
                </c:pt>
                <c:pt idx="2">
                  <c:v>105632.4</c:v>
                </c:pt>
                <c:pt idx="3">
                  <c:v>130486.39999999999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мүлік салығы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725079999207824E-2"/>
                  <c:y val="3.8832050335050401E-3"/>
                </c:manualLayout>
              </c:layout>
              <c:tx>
                <c:rich>
                  <a:bodyPr/>
                  <a:lstStyle/>
                  <a:p>
                    <a:r>
                      <a:rPr lang="ru-RU" sz="986" b="0" dirty="0" smtClean="0">
                        <a:solidFill>
                          <a:srgbClr val="CC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27 334,0</a:t>
                    </a:r>
                    <a:endParaRPr lang="en-US" dirty="0">
                      <a:solidFill>
                        <a:srgbClr val="CC00FF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717375743051914E-2"/>
                  <c:y val="1.31487542605644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C00FF"/>
                        </a:solidFill>
                      </a:rPr>
                      <a:t>30 920,4</a:t>
                    </a:r>
                    <a:endParaRPr lang="en-US" dirty="0">
                      <a:solidFill>
                        <a:srgbClr val="CC00FF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338927855003115E-2"/>
                  <c:y val="-4.56548876579428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C00FF"/>
                        </a:solidFill>
                      </a:rPr>
                      <a:t>28 265,8</a:t>
                    </a:r>
                    <a:endParaRPr lang="en-US" dirty="0">
                      <a:solidFill>
                        <a:srgbClr val="CC00FF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423915165473157E-2"/>
                  <c:y val="1.6925837905163912E-2"/>
                </c:manualLayout>
              </c:layout>
              <c:tx>
                <c:rich>
                  <a:bodyPr/>
                  <a:lstStyle/>
                  <a:p>
                    <a:r>
                      <a:rPr lang="ru-RU" sz="987" dirty="0" smtClean="0"/>
                      <a:t>31 035,4</a:t>
                    </a:r>
                  </a:p>
                  <a:p>
                    <a:endParaRPr lang="en-US" sz="10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86" b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30920.400000000001</c:v>
                </c:pt>
                <c:pt idx="1">
                  <c:v>28265.8</c:v>
                </c:pt>
                <c:pt idx="2">
                  <c:v>31035.4</c:v>
                </c:pt>
                <c:pt idx="3">
                  <c:v>34615.1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Табиғи және басқа ресурстарды пайдаланғаны үшін түсімдер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3.8547197410600809E-2"/>
                  <c:y val="1.2215828563688923E-2"/>
                </c:manualLayout>
              </c:layout>
              <c:tx>
                <c:rich>
                  <a:bodyPr/>
                  <a:lstStyle/>
                  <a:p>
                    <a:r>
                      <a:rPr lang="ru-RU" sz="1038" dirty="0" smtClean="0">
                        <a:solidFill>
                          <a:srgbClr val="FFFF00"/>
                        </a:solidFill>
                      </a:rPr>
                      <a:t>2 942,2</a:t>
                    </a:r>
                    <a:endParaRPr lang="en-US" sz="1050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915651698684441E-2"/>
                  <c:y val="2.4547404807773662E-3"/>
                </c:manualLayout>
              </c:layout>
              <c:tx>
                <c:rich>
                  <a:bodyPr/>
                  <a:lstStyle/>
                  <a:p>
                    <a:r>
                      <a:rPr lang="ru-RU" sz="1045" dirty="0" smtClean="0"/>
                      <a:t>3</a:t>
                    </a:r>
                    <a:r>
                      <a:rPr lang="ru-RU" sz="1045" baseline="0" dirty="0" smtClean="0"/>
                      <a:t> 207,6</a:t>
                    </a:r>
                    <a:endParaRPr lang="en-US" sz="105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396558407202333E-2"/>
                  <c:y val="7.1422487401576597E-4"/>
                </c:manualLayout>
              </c:layout>
              <c:tx>
                <c:rich>
                  <a:bodyPr/>
                  <a:lstStyle/>
                  <a:p>
                    <a:r>
                      <a:rPr lang="ru-RU" sz="1044" dirty="0" smtClean="0"/>
                      <a:t>3 694,8</a:t>
                    </a:r>
                    <a:endParaRPr lang="en-US" sz="105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276510082305599E-2"/>
                  <c:y val="3.3442200845899622E-4"/>
                </c:manualLayout>
              </c:layout>
              <c:tx>
                <c:rich>
                  <a:bodyPr/>
                  <a:lstStyle/>
                  <a:p>
                    <a:r>
                      <a:rPr lang="ru-RU" sz="1045" dirty="0" smtClean="0"/>
                      <a:t>8 268,7</a:t>
                    </a:r>
                    <a:endParaRPr lang="en-US" sz="105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986" b="0" i="0" u="none" strike="noStrike" kern="1200" baseline="0" dirty="0" smtClean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3207.6</c:v>
                </c:pt>
                <c:pt idx="1">
                  <c:v>3694.8</c:v>
                </c:pt>
                <c:pt idx="2">
                  <c:v>8268.7000000000007</c:v>
                </c:pt>
                <c:pt idx="3">
                  <c:v>4507.3999999999996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Кәсіпкерлік және кәсіптік қызметті жүргізгені үшін алымдар</c:v>
                </c:pt>
              </c:strCache>
            </c:strRef>
          </c:tx>
          <c:spPr>
            <a:solidFill>
              <a:srgbClr val="F11403"/>
            </a:solidFill>
          </c:spPr>
          <c:invertIfNegative val="0"/>
          <c:dLbls>
            <c:dLbl>
              <c:idx val="0"/>
              <c:layout>
                <c:manualLayout>
                  <c:x val="6.4040561225212039E-2"/>
                  <c:y val="-1.0057096099899318E-2"/>
                </c:manualLayout>
              </c:layout>
              <c:tx>
                <c:rich>
                  <a:bodyPr/>
                  <a:lstStyle/>
                  <a:p>
                    <a:r>
                      <a:rPr lang="ru-RU" sz="1023" dirty="0" smtClean="0">
                        <a:solidFill>
                          <a:srgbClr val="F11403"/>
                        </a:solidFill>
                      </a:rPr>
                      <a:t>1 917,8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150896472112739E-2"/>
                  <c:y val="-1.8743690315445843E-2"/>
                </c:manualLayout>
              </c:layout>
              <c:tx>
                <c:rich>
                  <a:bodyPr/>
                  <a:lstStyle/>
                  <a:p>
                    <a:r>
                      <a:rPr lang="ru-RU" sz="1048" dirty="0" smtClean="0">
                        <a:solidFill>
                          <a:srgbClr val="F11403"/>
                        </a:solidFill>
                      </a:rPr>
                      <a:t>2 337,7</a:t>
                    </a:r>
                    <a:endParaRPr lang="en-US" sz="1050" dirty="0">
                      <a:solidFill>
                        <a:srgbClr val="F11403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672165934342833E-2"/>
                  <c:y val="-9.3432203093997048E-3"/>
                </c:manualLayout>
              </c:layout>
              <c:tx>
                <c:rich>
                  <a:bodyPr/>
                  <a:lstStyle/>
                  <a:p>
                    <a:r>
                      <a:rPr lang="ru-RU" sz="1043" dirty="0" smtClean="0">
                        <a:solidFill>
                          <a:srgbClr val="F11403"/>
                        </a:solidFill>
                      </a:rPr>
                      <a:t>2 238,4</a:t>
                    </a:r>
                    <a:endParaRPr lang="en-US" sz="1050" dirty="0">
                      <a:solidFill>
                        <a:srgbClr val="F11403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385620230817122E-2"/>
                  <c:y val="-1.3100580735337743E-2"/>
                </c:manualLayout>
              </c:layout>
              <c:tx>
                <c:rich>
                  <a:bodyPr/>
                  <a:lstStyle/>
                  <a:p>
                    <a:r>
                      <a:rPr lang="ru-RU" sz="1041" dirty="0" smtClean="0">
                        <a:solidFill>
                          <a:srgbClr val="F11403"/>
                        </a:solidFill>
                      </a:rPr>
                      <a:t>2 671,3</a:t>
                    </a:r>
                    <a:endParaRPr lang="en-US" sz="1050" dirty="0">
                      <a:solidFill>
                        <a:srgbClr val="F11403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86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2337.6999999999998</c:v>
                </c:pt>
                <c:pt idx="1">
                  <c:v>2238.4</c:v>
                </c:pt>
                <c:pt idx="2">
                  <c:v>2671.3</c:v>
                </c:pt>
                <c:pt idx="3">
                  <c:v>3227.1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Мемл. баж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3.0183368652759855E-2"/>
                  <c:y val="-3.10336991263141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5</a:t>
                    </a:r>
                    <a:r>
                      <a:rPr lang="ru-RU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 568,9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308659719726933E-2"/>
                  <c:y val="-2.66001639296194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5 474,9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244340639597247E-2"/>
                  <c:y val="-1.10834016373414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2 786,6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244340639597247E-2"/>
                  <c:y val="-8.866721309873072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3 428,8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86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Лист1!$G$2:$G$5</c:f>
              <c:numCache>
                <c:formatCode>#,##0.0</c:formatCode>
                <c:ptCount val="4"/>
                <c:pt idx="0">
                  <c:v>5474.9</c:v>
                </c:pt>
                <c:pt idx="1">
                  <c:v>2786.6</c:v>
                </c:pt>
                <c:pt idx="2">
                  <c:v>3428.8</c:v>
                </c:pt>
                <c:pt idx="3">
                  <c:v>4475.2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Корпоратив. Салық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Лист1!$H$2:$H$5</c:f>
              <c:numCache>
                <c:formatCode>#,##0.0</c:formatCode>
                <c:ptCount val="4"/>
                <c:pt idx="2">
                  <c:v>149403.29999999999</c:v>
                </c:pt>
                <c:pt idx="3">
                  <c:v>174626.8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216128"/>
        <c:axId val="161527296"/>
        <c:axId val="0"/>
      </c:bar3DChart>
      <c:catAx>
        <c:axId val="15521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1527296"/>
        <c:crosses val="autoZero"/>
        <c:auto val="1"/>
        <c:lblAlgn val="ctr"/>
        <c:lblOffset val="100"/>
        <c:noMultiLvlLbl val="0"/>
      </c:catAx>
      <c:valAx>
        <c:axId val="1615272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55216128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egendEntry>
        <c:idx val="2"/>
        <c:txPr>
          <a:bodyPr/>
          <a:lstStyle/>
          <a:p>
            <a:pPr>
              <a:defRPr sz="1139" b="1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39" b="1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39" b="1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39" b="1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39" b="1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0771959000814555"/>
          <c:y val="0.13648503239420653"/>
          <c:w val="0.29228040999185445"/>
          <c:h val="0.78723223550544552"/>
        </c:manualLayout>
      </c:layout>
      <c:overlay val="0"/>
      <c:txPr>
        <a:bodyPr/>
        <a:lstStyle/>
        <a:p>
          <a:pPr>
            <a:defRPr sz="1139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39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4.8453266924815386E-2"/>
                  <c:y val="6.3828353375260979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1 233,0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0.17398014462086206"/>
                  <c:y val="-0.13446158667608499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10 727,3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791460939411824"/>
                  <c:y val="8.2150400714974578E-2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4 218,1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26063423973282E-2"/>
                  <c:y val="7.24677942609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мүлікті жалға беруден кірістер</c:v>
                </c:pt>
                <c:pt idx="1">
                  <c:v>айыппұлдар,  өсімпұлдар, санкциялар,   өндіріп алулар</c:v>
                </c:pt>
                <c:pt idx="2">
                  <c:v>өзге де салықтық емес түсімдер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753.6</c:v>
                </c:pt>
                <c:pt idx="1">
                  <c:v>6270</c:v>
                </c:pt>
                <c:pt idx="2">
                  <c:v>3179.4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0">
          <a:noFill/>
        </a:ln>
      </c:spPr>
    </c:plotArea>
    <c:legend>
      <c:legendPos val="r"/>
      <c:legendEntry>
        <c:idx val="0"/>
        <c:txPr>
          <a:bodyPr/>
          <a:lstStyle/>
          <a:p>
            <a:pPr rtl="0">
              <a:defRPr sz="1460" baseline="0">
                <a:solidFill>
                  <a:schemeClr val="tx2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aseline="0">
                <a:solidFill>
                  <a:schemeClr val="tx2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aseline="0">
                <a:solidFill>
                  <a:schemeClr val="tx2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0392366859078628"/>
          <c:y val="0.18450634673399871"/>
          <c:w val="0.36864072647853319"/>
          <c:h val="0.60414181713147763"/>
        </c:manualLayout>
      </c:layout>
      <c:overlay val="0"/>
      <c:txPr>
        <a:bodyPr/>
        <a:lstStyle/>
        <a:p>
          <a:pPr rtl="0">
            <a:defRPr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48514363210456E-2"/>
          <c:y val="0.23462214873350917"/>
          <c:w val="0.9237765370322174"/>
          <c:h val="0.59440894472057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6622</c:v>
                </c:pt>
                <c:pt idx="1">
                  <c:v>8252</c:v>
                </c:pt>
                <c:pt idx="2" formatCode="#,##0.0">
                  <c:v>10350.299999999999</c:v>
                </c:pt>
                <c:pt idx="3">
                  <c:v>14283.5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725184"/>
        <c:axId val="171726720"/>
      </c:barChart>
      <c:catAx>
        <c:axId val="17172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171726720"/>
        <c:crosses val="autoZero"/>
        <c:auto val="1"/>
        <c:lblAlgn val="ctr"/>
        <c:lblOffset val="100"/>
        <c:noMultiLvlLbl val="0"/>
      </c:catAx>
      <c:valAx>
        <c:axId val="171726720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one"/>
        <c:crossAx val="171725184"/>
        <c:crosses val="autoZero"/>
        <c:crossBetween val="between"/>
      </c:valAx>
      <c:spPr>
        <a:noFill/>
        <a:ln w="25419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58206031684534E-2"/>
          <c:y val="0.13384419944228604"/>
          <c:w val="0.92344173515991745"/>
          <c:h val="0.68005000658535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9050.1</c:v>
                </c:pt>
                <c:pt idx="1">
                  <c:v>6291.1</c:v>
                </c:pt>
                <c:pt idx="2">
                  <c:v>12979.9</c:v>
                </c:pt>
                <c:pt idx="3">
                  <c:v>23027.7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764352"/>
        <c:axId val="171766144"/>
      </c:barChart>
      <c:catAx>
        <c:axId val="17176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766144"/>
        <c:crosses val="autoZero"/>
        <c:auto val="1"/>
        <c:lblAlgn val="ctr"/>
        <c:lblOffset val="100"/>
        <c:noMultiLvlLbl val="0"/>
      </c:catAx>
      <c:valAx>
        <c:axId val="17176614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71764352"/>
        <c:crosses val="autoZero"/>
        <c:crossBetween val="between"/>
      </c:valAx>
      <c:spPr>
        <a:noFill/>
        <a:ln w="25367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Book Antiqua" pitchFamily="18" charset="0"/>
              </a:defRPr>
            </a:pP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Атқарылу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динамикасы</a:t>
            </a:r>
            <a:endParaRPr lang="ru-RU" dirty="0">
              <a:solidFill>
                <a:schemeClr val="bg1"/>
              </a:solidFill>
              <a:latin typeface="Book Antiqua" pitchFamily="18" charset="0"/>
            </a:endParaRPr>
          </a:p>
        </c:rich>
      </c:tx>
      <c:layout>
        <c:manualLayout>
          <c:xMode val="edge"/>
          <c:yMode val="edge"/>
          <c:x val="0.27907281797627626"/>
          <c:y val="3.438476906804559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106856</c:v>
                </c:pt>
                <c:pt idx="1">
                  <c:v>134303.1</c:v>
                </c:pt>
                <c:pt idx="2">
                  <c:v>134917.4</c:v>
                </c:pt>
                <c:pt idx="3">
                  <c:v>184287.2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588416"/>
        <c:axId val="172672128"/>
      </c:barChart>
      <c:catAx>
        <c:axId val="17258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Book Antiqua" pitchFamily="18" charset="0"/>
              </a:defRPr>
            </a:pPr>
            <a:endParaRPr lang="ru-RU"/>
          </a:p>
        </c:txPr>
        <c:crossAx val="172672128"/>
        <c:crosses val="autoZero"/>
        <c:auto val="1"/>
        <c:lblAlgn val="ctr"/>
        <c:lblOffset val="100"/>
        <c:noMultiLvlLbl val="0"/>
      </c:catAx>
      <c:valAx>
        <c:axId val="17267212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72588416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txPr>
    <a:bodyPr/>
    <a:lstStyle/>
    <a:p>
      <a:pPr>
        <a:defRPr sz="1222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8207680321849E-2"/>
          <c:y val="0.20062268300082842"/>
          <c:w val="0.93553238505486458"/>
          <c:h val="0.49108697258141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жылғы 1 қаңтарға жоспар</c:v>
                </c:pt>
                <c:pt idx="1">
                  <c:v>2023 жылғы 1 қаңтарға атқарылу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187106.3</c:v>
                </c:pt>
                <c:pt idx="1">
                  <c:v>184287.2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901696"/>
        <c:axId val="171903232"/>
      </c:barChart>
      <c:catAx>
        <c:axId val="17190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1903232"/>
        <c:crosses val="autoZero"/>
        <c:auto val="1"/>
        <c:lblAlgn val="ctr"/>
        <c:lblOffset val="100"/>
        <c:noMultiLvlLbl val="0"/>
      </c:catAx>
      <c:valAx>
        <c:axId val="17190323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71901696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Book Antiqua" pitchFamily="18" charset="0"/>
              </a:defRPr>
            </a:pPr>
            <a:r>
              <a:rPr lang="ru-RU" sz="1134" dirty="0" err="1" smtClean="0">
                <a:solidFill>
                  <a:schemeClr val="bg1"/>
                </a:solidFill>
                <a:latin typeface="Book Antiqua" pitchFamily="18" charset="0"/>
              </a:rPr>
              <a:t>Атқарылу</a:t>
            </a:r>
            <a:r>
              <a:rPr lang="ru-RU" sz="1134" baseline="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1134" baseline="0" dirty="0" err="1" smtClean="0">
                <a:solidFill>
                  <a:schemeClr val="bg1"/>
                </a:solidFill>
                <a:latin typeface="Book Antiqua" pitchFamily="18" charset="0"/>
              </a:rPr>
              <a:t>динамикасы</a:t>
            </a:r>
            <a:endParaRPr lang="ru-RU" sz="2000" dirty="0">
              <a:solidFill>
                <a:schemeClr val="bg1"/>
              </a:solidFill>
              <a:latin typeface="Book Antiqua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26086956521739E-2"/>
          <c:y val="0.16464775647855182"/>
          <c:w val="0.92347826086956519"/>
          <c:h val="0.60298965278139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126955.6</c:v>
                </c:pt>
                <c:pt idx="1">
                  <c:v>237035.6</c:v>
                </c:pt>
                <c:pt idx="2">
                  <c:v>218820.8</c:v>
                </c:pt>
                <c:pt idx="3">
                  <c:v>283682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921472"/>
        <c:axId val="172405504"/>
      </c:barChart>
      <c:catAx>
        <c:axId val="16292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Book Antiqua" pitchFamily="18" charset="0"/>
              </a:defRPr>
            </a:pPr>
            <a:endParaRPr lang="ru-RU"/>
          </a:p>
        </c:txPr>
        <c:crossAx val="172405504"/>
        <c:crosses val="autoZero"/>
        <c:auto val="1"/>
        <c:lblAlgn val="ctr"/>
        <c:lblOffset val="100"/>
        <c:noMultiLvlLbl val="0"/>
      </c:catAx>
      <c:valAx>
        <c:axId val="172405504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one"/>
        <c:crossAx val="162921472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020"/>
      </a:pPr>
      <a:endParaRPr lang="ru-RU"/>
    </a:p>
  </c:txPr>
  <c:externalData r:id="rId1">
    <c:autoUpdate val="0"/>
  </c:externalData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CE105-0AF3-481C-9D0C-09E010405373}" type="doc">
      <dgm:prSet loTypeId="urn:microsoft.com/office/officeart/2005/8/layout/process4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890685-345E-4AF9-B410-885830EDFC48}">
      <dgm:prSet phldrT="[Текст]" custT="1"/>
      <dgm:spPr/>
      <dgm:t>
        <a:bodyPr/>
        <a:lstStyle/>
        <a:p>
          <a:r>
            <a:rPr lang="ru-RU" sz="2600" b="1" dirty="0" smtClean="0">
              <a:latin typeface="Book Antiqua" panose="02040602050305030304" pitchFamily="18" charset="0"/>
            </a:rPr>
            <a:t>ТҮСІМДЕР</a:t>
          </a:r>
          <a:endParaRPr lang="ru-RU" sz="2600" b="1" dirty="0">
            <a:latin typeface="Book Antiqua" panose="02040602050305030304" pitchFamily="18" charset="0"/>
          </a:endParaRPr>
        </a:p>
      </dgm:t>
    </dgm:pt>
    <dgm:pt modelId="{B62D0F14-77D3-44EE-961D-D13966703BE1}" type="parTrans" cxnId="{DB62A1F7-2C33-4B6D-8FAF-28FC1F0CC0B5}">
      <dgm:prSet/>
      <dgm:spPr/>
      <dgm:t>
        <a:bodyPr/>
        <a:lstStyle/>
        <a:p>
          <a:endParaRPr lang="ru-RU" sz="2600" b="1">
            <a:latin typeface="Book Antiqua" panose="02040602050305030304" pitchFamily="18" charset="0"/>
          </a:endParaRPr>
        </a:p>
      </dgm:t>
    </dgm:pt>
    <dgm:pt modelId="{46E03A5E-7B1A-4C17-96D7-4EAA2288BAE4}" type="sibTrans" cxnId="{DB62A1F7-2C33-4B6D-8FAF-28FC1F0CC0B5}">
      <dgm:prSet/>
      <dgm:spPr/>
      <dgm:t>
        <a:bodyPr/>
        <a:lstStyle/>
        <a:p>
          <a:endParaRPr lang="ru-RU" sz="2600" b="1">
            <a:latin typeface="Book Antiqua" panose="02040602050305030304" pitchFamily="18" charset="0"/>
          </a:endParaRPr>
        </a:p>
      </dgm:t>
    </dgm:pt>
    <dgm:pt modelId="{C9A35EED-A01A-4145-B4A0-A2DC9E6CFC30}">
      <dgm:prSet phldrT="[Текст]" custT="1"/>
      <dgm:spPr/>
      <dgm:t>
        <a:bodyPr/>
        <a:lstStyle/>
        <a:p>
          <a:r>
            <a:rPr lang="ru-RU" sz="2600" b="1" dirty="0" smtClean="0">
              <a:solidFill>
                <a:schemeClr val="tx2"/>
              </a:solidFill>
              <a:latin typeface="Book Antiqua" panose="02040602050305030304" pitchFamily="18" charset="0"/>
            </a:rPr>
            <a:t>937 646,7 млн. </a:t>
          </a:r>
          <a:r>
            <a:rPr lang="kk-KZ" sz="2600" b="1" noProof="0" dirty="0" smtClean="0">
              <a:solidFill>
                <a:schemeClr val="tx2"/>
              </a:solidFill>
              <a:latin typeface="Book Antiqua" panose="02040602050305030304" pitchFamily="18" charset="0"/>
            </a:rPr>
            <a:t>теңге</a:t>
          </a:r>
          <a:endParaRPr lang="kk-KZ" sz="2600" b="1" noProof="0" dirty="0">
            <a:solidFill>
              <a:schemeClr val="tx2"/>
            </a:solidFill>
            <a:latin typeface="Book Antiqua" panose="02040602050305030304" pitchFamily="18" charset="0"/>
          </a:endParaRPr>
        </a:p>
      </dgm:t>
    </dgm:pt>
    <dgm:pt modelId="{8C36587E-0DCF-443E-B484-7952F6414A05}" type="parTrans" cxnId="{42360AB7-B079-4DBC-8AD7-974147613825}">
      <dgm:prSet/>
      <dgm:spPr/>
      <dgm:t>
        <a:bodyPr/>
        <a:lstStyle/>
        <a:p>
          <a:endParaRPr lang="ru-RU" sz="2600" b="1">
            <a:latin typeface="Book Antiqua" panose="02040602050305030304" pitchFamily="18" charset="0"/>
          </a:endParaRPr>
        </a:p>
      </dgm:t>
    </dgm:pt>
    <dgm:pt modelId="{2F7E0803-079C-4479-8B09-8D7FEC07602D}" type="sibTrans" cxnId="{42360AB7-B079-4DBC-8AD7-974147613825}">
      <dgm:prSet/>
      <dgm:spPr/>
      <dgm:t>
        <a:bodyPr/>
        <a:lstStyle/>
        <a:p>
          <a:endParaRPr lang="ru-RU" sz="2600" b="1">
            <a:latin typeface="Book Antiqua" panose="02040602050305030304" pitchFamily="18" charset="0"/>
          </a:endParaRPr>
        </a:p>
      </dgm:t>
    </dgm:pt>
    <dgm:pt modelId="{821540ED-A0EC-41B4-860C-7D080CFE3128}">
      <dgm:prSet phldrT="[Текст]" custT="1"/>
      <dgm:spPr/>
      <dgm:t>
        <a:bodyPr/>
        <a:lstStyle/>
        <a:p>
          <a:r>
            <a:rPr lang="ru-RU" sz="2600" b="1" dirty="0" smtClean="0">
              <a:latin typeface="Book Antiqua" panose="02040602050305030304" pitchFamily="18" charset="0"/>
            </a:rPr>
            <a:t>ШЫҒЫНДАР</a:t>
          </a:r>
          <a:endParaRPr lang="ru-RU" sz="2600" b="1" dirty="0">
            <a:latin typeface="Book Antiqua" panose="02040602050305030304" pitchFamily="18" charset="0"/>
          </a:endParaRPr>
        </a:p>
      </dgm:t>
    </dgm:pt>
    <dgm:pt modelId="{1CB26B0D-1C82-4EF0-BD3D-90C8856D7183}" type="parTrans" cxnId="{80ECD7C6-D1D6-42BF-BD40-140F579FEAE7}">
      <dgm:prSet/>
      <dgm:spPr/>
      <dgm:t>
        <a:bodyPr/>
        <a:lstStyle/>
        <a:p>
          <a:endParaRPr lang="ru-RU" sz="2600" b="1">
            <a:latin typeface="Book Antiqua" panose="02040602050305030304" pitchFamily="18" charset="0"/>
          </a:endParaRPr>
        </a:p>
      </dgm:t>
    </dgm:pt>
    <dgm:pt modelId="{4A478537-BD4E-4564-A69C-72D844741ECA}" type="sibTrans" cxnId="{80ECD7C6-D1D6-42BF-BD40-140F579FEAE7}">
      <dgm:prSet/>
      <dgm:spPr/>
      <dgm:t>
        <a:bodyPr/>
        <a:lstStyle/>
        <a:p>
          <a:endParaRPr lang="ru-RU" sz="2600" b="1">
            <a:latin typeface="Book Antiqua" panose="02040602050305030304" pitchFamily="18" charset="0"/>
          </a:endParaRPr>
        </a:p>
      </dgm:t>
    </dgm:pt>
    <dgm:pt modelId="{1DA794FD-EEAA-48DF-BC55-40D8177B2C4F}">
      <dgm:prSet phldrT="[Текст]" custT="1"/>
      <dgm:spPr/>
      <dgm:t>
        <a:bodyPr/>
        <a:lstStyle/>
        <a:p>
          <a:r>
            <a:rPr lang="ru-RU" sz="2600" b="1" dirty="0" smtClean="0">
              <a:solidFill>
                <a:schemeClr val="tx2"/>
              </a:solidFill>
              <a:latin typeface="Book Antiqua" panose="02040602050305030304" pitchFamily="18" charset="0"/>
            </a:rPr>
            <a:t> 954 309,2 млн. </a:t>
          </a:r>
          <a:r>
            <a:rPr lang="kk-KZ" sz="2600" b="1" noProof="0" dirty="0" smtClean="0">
              <a:solidFill>
                <a:schemeClr val="tx2"/>
              </a:solidFill>
              <a:latin typeface="Book Antiqua" panose="02040602050305030304" pitchFamily="18" charset="0"/>
            </a:rPr>
            <a:t>теңге</a:t>
          </a:r>
          <a:endParaRPr lang="kk-KZ" sz="2600" b="1" noProof="0" dirty="0">
            <a:solidFill>
              <a:schemeClr val="tx2"/>
            </a:solidFill>
            <a:latin typeface="Book Antiqua" panose="02040602050305030304" pitchFamily="18" charset="0"/>
          </a:endParaRPr>
        </a:p>
      </dgm:t>
    </dgm:pt>
    <dgm:pt modelId="{850F5863-2E49-4678-B071-12C2DEE4D371}" type="parTrans" cxnId="{0DC7CEBC-4CC7-4130-8C87-A5856EDAF3ED}">
      <dgm:prSet/>
      <dgm:spPr/>
      <dgm:t>
        <a:bodyPr/>
        <a:lstStyle/>
        <a:p>
          <a:endParaRPr lang="ru-RU" sz="2600" b="1">
            <a:latin typeface="Book Antiqua" panose="02040602050305030304" pitchFamily="18" charset="0"/>
          </a:endParaRPr>
        </a:p>
      </dgm:t>
    </dgm:pt>
    <dgm:pt modelId="{71CA0463-59DB-40E6-BE35-66E6D8EB1F47}" type="sibTrans" cxnId="{0DC7CEBC-4CC7-4130-8C87-A5856EDAF3ED}">
      <dgm:prSet/>
      <dgm:spPr/>
      <dgm:t>
        <a:bodyPr/>
        <a:lstStyle/>
        <a:p>
          <a:endParaRPr lang="ru-RU" sz="2600" b="1">
            <a:latin typeface="Book Antiqua" panose="02040602050305030304" pitchFamily="18" charset="0"/>
          </a:endParaRPr>
        </a:p>
      </dgm:t>
    </dgm:pt>
    <dgm:pt modelId="{C126817F-06E5-4F8D-BA52-83264906024B}" type="pres">
      <dgm:prSet presAssocID="{EF8CE105-0AF3-481C-9D0C-09E0104053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88EB48-23AE-4EBC-AA3E-D96CF4CAD267}" type="pres">
      <dgm:prSet presAssocID="{821540ED-A0EC-41B4-860C-7D080CFE3128}" presName="boxAndChildren" presStyleCnt="0"/>
      <dgm:spPr/>
    </dgm:pt>
    <dgm:pt modelId="{B0A360DD-E6F6-4B1B-B0A3-E164D39BAC29}" type="pres">
      <dgm:prSet presAssocID="{821540ED-A0EC-41B4-860C-7D080CFE3128}" presName="parentTextBox" presStyleLbl="node1" presStyleIdx="0" presStyleCnt="2"/>
      <dgm:spPr/>
      <dgm:t>
        <a:bodyPr/>
        <a:lstStyle/>
        <a:p>
          <a:endParaRPr lang="ru-RU"/>
        </a:p>
      </dgm:t>
    </dgm:pt>
    <dgm:pt modelId="{3BF15E10-32E9-4472-84C8-AB9F7BEEBD78}" type="pres">
      <dgm:prSet presAssocID="{821540ED-A0EC-41B4-860C-7D080CFE3128}" presName="entireBox" presStyleLbl="node1" presStyleIdx="0" presStyleCnt="2"/>
      <dgm:spPr/>
      <dgm:t>
        <a:bodyPr/>
        <a:lstStyle/>
        <a:p>
          <a:endParaRPr lang="ru-RU"/>
        </a:p>
      </dgm:t>
    </dgm:pt>
    <dgm:pt modelId="{B8DD99B7-49CD-42C1-9099-A79A3DFD2AE6}" type="pres">
      <dgm:prSet presAssocID="{821540ED-A0EC-41B4-860C-7D080CFE3128}" presName="descendantBox" presStyleCnt="0"/>
      <dgm:spPr/>
    </dgm:pt>
    <dgm:pt modelId="{B9F21FFE-AE10-491D-91A2-7A2D2891553C}" type="pres">
      <dgm:prSet presAssocID="{1DA794FD-EEAA-48DF-BC55-40D8177B2C4F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E04C6-AEF4-48C6-A33A-85515A46653A}" type="pres">
      <dgm:prSet presAssocID="{46E03A5E-7B1A-4C17-96D7-4EAA2288BAE4}" presName="sp" presStyleCnt="0"/>
      <dgm:spPr/>
      <dgm:t>
        <a:bodyPr/>
        <a:lstStyle/>
        <a:p>
          <a:endParaRPr lang="ru-RU"/>
        </a:p>
      </dgm:t>
    </dgm:pt>
    <dgm:pt modelId="{F652B41D-72FA-4C13-897C-3A157DF2D895}" type="pres">
      <dgm:prSet presAssocID="{24890685-345E-4AF9-B410-885830EDFC48}" presName="arrowAndChildren" presStyleCnt="0"/>
      <dgm:spPr/>
      <dgm:t>
        <a:bodyPr/>
        <a:lstStyle/>
        <a:p>
          <a:endParaRPr lang="ru-RU"/>
        </a:p>
      </dgm:t>
    </dgm:pt>
    <dgm:pt modelId="{312EC6B3-71BC-48F5-852B-B70CC92BCCC8}" type="pres">
      <dgm:prSet presAssocID="{24890685-345E-4AF9-B410-885830EDFC48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86E37AC6-3884-4D71-A037-51571F1168FD}" type="pres">
      <dgm:prSet presAssocID="{24890685-345E-4AF9-B410-885830EDFC48}" presName="arrow" presStyleLbl="node1" presStyleIdx="1" presStyleCnt="2" custScaleX="100000" custLinFactNeighborX="-3587" custLinFactNeighborY="-4616"/>
      <dgm:spPr/>
      <dgm:t>
        <a:bodyPr/>
        <a:lstStyle/>
        <a:p>
          <a:endParaRPr lang="ru-RU"/>
        </a:p>
      </dgm:t>
    </dgm:pt>
    <dgm:pt modelId="{EBA07776-8284-4C7C-93A0-8F3C07EA1022}" type="pres">
      <dgm:prSet presAssocID="{24890685-345E-4AF9-B410-885830EDFC48}" presName="descendantArrow" presStyleCnt="0"/>
      <dgm:spPr/>
      <dgm:t>
        <a:bodyPr/>
        <a:lstStyle/>
        <a:p>
          <a:endParaRPr lang="ru-RU"/>
        </a:p>
      </dgm:t>
    </dgm:pt>
    <dgm:pt modelId="{CD2342E6-C525-4AA9-91FB-A63B8405EC5B}" type="pres">
      <dgm:prSet presAssocID="{C9A35EED-A01A-4145-B4A0-A2DC9E6CFC30}" presName="childTextArrow" presStyleLbl="fgAccFollowNode1" presStyleIdx="1" presStyleCnt="2" custLinFactNeighborX="347" custLinFactNeighborY="7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340ED9-2904-4779-84CD-2B61A3E9A4D6}" type="presOf" srcId="{24890685-345E-4AF9-B410-885830EDFC48}" destId="{86E37AC6-3884-4D71-A037-51571F1168FD}" srcOrd="1" destOrd="0" presId="urn:microsoft.com/office/officeart/2005/8/layout/process4"/>
    <dgm:cxn modelId="{668F06B5-6C4B-4D0F-B007-765F0C2249D9}" type="presOf" srcId="{1DA794FD-EEAA-48DF-BC55-40D8177B2C4F}" destId="{B9F21FFE-AE10-491D-91A2-7A2D2891553C}" srcOrd="0" destOrd="0" presId="urn:microsoft.com/office/officeart/2005/8/layout/process4"/>
    <dgm:cxn modelId="{56E386E7-7811-4049-AF94-D9309E83EEB5}" type="presOf" srcId="{821540ED-A0EC-41B4-860C-7D080CFE3128}" destId="{3BF15E10-32E9-4472-84C8-AB9F7BEEBD78}" srcOrd="1" destOrd="0" presId="urn:microsoft.com/office/officeart/2005/8/layout/process4"/>
    <dgm:cxn modelId="{14CA67B5-0967-4D93-BB09-E6C6F31569AF}" type="presOf" srcId="{EF8CE105-0AF3-481C-9D0C-09E010405373}" destId="{C126817F-06E5-4F8D-BA52-83264906024B}" srcOrd="0" destOrd="0" presId="urn:microsoft.com/office/officeart/2005/8/layout/process4"/>
    <dgm:cxn modelId="{2DB394DC-56D5-466F-AFA2-FF00A0AD8352}" type="presOf" srcId="{821540ED-A0EC-41B4-860C-7D080CFE3128}" destId="{B0A360DD-E6F6-4B1B-B0A3-E164D39BAC29}" srcOrd="0" destOrd="0" presId="urn:microsoft.com/office/officeart/2005/8/layout/process4"/>
    <dgm:cxn modelId="{42360AB7-B079-4DBC-8AD7-974147613825}" srcId="{24890685-345E-4AF9-B410-885830EDFC48}" destId="{C9A35EED-A01A-4145-B4A0-A2DC9E6CFC30}" srcOrd="0" destOrd="0" parTransId="{8C36587E-0DCF-443E-B484-7952F6414A05}" sibTransId="{2F7E0803-079C-4479-8B09-8D7FEC07602D}"/>
    <dgm:cxn modelId="{DB62A1F7-2C33-4B6D-8FAF-28FC1F0CC0B5}" srcId="{EF8CE105-0AF3-481C-9D0C-09E010405373}" destId="{24890685-345E-4AF9-B410-885830EDFC48}" srcOrd="0" destOrd="0" parTransId="{B62D0F14-77D3-44EE-961D-D13966703BE1}" sibTransId="{46E03A5E-7B1A-4C17-96D7-4EAA2288BAE4}"/>
    <dgm:cxn modelId="{80ECD7C6-D1D6-42BF-BD40-140F579FEAE7}" srcId="{EF8CE105-0AF3-481C-9D0C-09E010405373}" destId="{821540ED-A0EC-41B4-860C-7D080CFE3128}" srcOrd="1" destOrd="0" parTransId="{1CB26B0D-1C82-4EF0-BD3D-90C8856D7183}" sibTransId="{4A478537-BD4E-4564-A69C-72D844741ECA}"/>
    <dgm:cxn modelId="{58D7FEAC-D430-4446-87C8-D502F6811B41}" type="presOf" srcId="{C9A35EED-A01A-4145-B4A0-A2DC9E6CFC30}" destId="{CD2342E6-C525-4AA9-91FB-A63B8405EC5B}" srcOrd="0" destOrd="0" presId="urn:microsoft.com/office/officeart/2005/8/layout/process4"/>
    <dgm:cxn modelId="{0DC7CEBC-4CC7-4130-8C87-A5856EDAF3ED}" srcId="{821540ED-A0EC-41B4-860C-7D080CFE3128}" destId="{1DA794FD-EEAA-48DF-BC55-40D8177B2C4F}" srcOrd="0" destOrd="0" parTransId="{850F5863-2E49-4678-B071-12C2DEE4D371}" sibTransId="{71CA0463-59DB-40E6-BE35-66E6D8EB1F47}"/>
    <dgm:cxn modelId="{B14F29C0-4954-4C0F-9E4B-F5A5ED7F86FC}" type="presOf" srcId="{24890685-345E-4AF9-B410-885830EDFC48}" destId="{312EC6B3-71BC-48F5-852B-B70CC92BCCC8}" srcOrd="0" destOrd="0" presId="urn:microsoft.com/office/officeart/2005/8/layout/process4"/>
    <dgm:cxn modelId="{A8274A0B-B468-483F-A71F-D11666BE35C3}" type="presParOf" srcId="{C126817F-06E5-4F8D-BA52-83264906024B}" destId="{F688EB48-23AE-4EBC-AA3E-D96CF4CAD267}" srcOrd="0" destOrd="0" presId="urn:microsoft.com/office/officeart/2005/8/layout/process4"/>
    <dgm:cxn modelId="{8E11F7E8-C858-430D-B4B7-1AE3B38E3848}" type="presParOf" srcId="{F688EB48-23AE-4EBC-AA3E-D96CF4CAD267}" destId="{B0A360DD-E6F6-4B1B-B0A3-E164D39BAC29}" srcOrd="0" destOrd="0" presId="urn:microsoft.com/office/officeart/2005/8/layout/process4"/>
    <dgm:cxn modelId="{4C25C15F-8B3D-40A1-895C-9786109926B5}" type="presParOf" srcId="{F688EB48-23AE-4EBC-AA3E-D96CF4CAD267}" destId="{3BF15E10-32E9-4472-84C8-AB9F7BEEBD78}" srcOrd="1" destOrd="0" presId="urn:microsoft.com/office/officeart/2005/8/layout/process4"/>
    <dgm:cxn modelId="{46F3D32E-31B2-4D57-8BBD-E7024878D89D}" type="presParOf" srcId="{F688EB48-23AE-4EBC-AA3E-D96CF4CAD267}" destId="{B8DD99B7-49CD-42C1-9099-A79A3DFD2AE6}" srcOrd="2" destOrd="0" presId="urn:microsoft.com/office/officeart/2005/8/layout/process4"/>
    <dgm:cxn modelId="{80053377-7CC1-4F27-A852-F1382B2E3C45}" type="presParOf" srcId="{B8DD99B7-49CD-42C1-9099-A79A3DFD2AE6}" destId="{B9F21FFE-AE10-491D-91A2-7A2D2891553C}" srcOrd="0" destOrd="0" presId="urn:microsoft.com/office/officeart/2005/8/layout/process4"/>
    <dgm:cxn modelId="{E0849CDC-D043-47E3-B48A-DB38EF99FF92}" type="presParOf" srcId="{C126817F-06E5-4F8D-BA52-83264906024B}" destId="{2BEE04C6-AEF4-48C6-A33A-85515A46653A}" srcOrd="1" destOrd="0" presId="urn:microsoft.com/office/officeart/2005/8/layout/process4"/>
    <dgm:cxn modelId="{B989BC2C-76A6-4DB2-BE1D-25E14F696418}" type="presParOf" srcId="{C126817F-06E5-4F8D-BA52-83264906024B}" destId="{F652B41D-72FA-4C13-897C-3A157DF2D895}" srcOrd="2" destOrd="0" presId="urn:microsoft.com/office/officeart/2005/8/layout/process4"/>
    <dgm:cxn modelId="{8E659A68-15F8-4129-A3B9-5BD6B440D5A1}" type="presParOf" srcId="{F652B41D-72FA-4C13-897C-3A157DF2D895}" destId="{312EC6B3-71BC-48F5-852B-B70CC92BCCC8}" srcOrd="0" destOrd="0" presId="urn:microsoft.com/office/officeart/2005/8/layout/process4"/>
    <dgm:cxn modelId="{D82EA2D1-1853-4F11-8413-61A1E909CB0F}" type="presParOf" srcId="{F652B41D-72FA-4C13-897C-3A157DF2D895}" destId="{86E37AC6-3884-4D71-A037-51571F1168FD}" srcOrd="1" destOrd="0" presId="urn:microsoft.com/office/officeart/2005/8/layout/process4"/>
    <dgm:cxn modelId="{90B472CF-FF94-405B-BE8F-D4065277CBEE}" type="presParOf" srcId="{F652B41D-72FA-4C13-897C-3A157DF2D895}" destId="{EBA07776-8284-4C7C-93A0-8F3C07EA1022}" srcOrd="2" destOrd="0" presId="urn:microsoft.com/office/officeart/2005/8/layout/process4"/>
    <dgm:cxn modelId="{7C3B5FA5-97A5-48F7-BA44-3EAFEB8A736C}" type="presParOf" srcId="{EBA07776-8284-4C7C-93A0-8F3C07EA1022}" destId="{CD2342E6-C525-4AA9-91FB-A63B8405EC5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32585D-B4B5-462B-8229-7FF6AA466C8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5F3190-4D13-4749-BEF0-88CB5C57A11B}" type="pres">
      <dgm:prSet presAssocID="{7D32585D-B4B5-462B-8229-7FF6AA466C8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47D8340-0012-4749-A677-6E5480D6792D}" type="presOf" srcId="{7D32585D-B4B5-462B-8229-7FF6AA466C88}" destId="{F45F3190-4D13-4749-BEF0-88CB5C57A11B}" srcOrd="0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32585D-B4B5-462B-8229-7FF6AA466C8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5F3190-4D13-4749-BEF0-88CB5C57A11B}" type="pres">
      <dgm:prSet presAssocID="{7D32585D-B4B5-462B-8229-7FF6AA466C8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8B9D358-BDD8-4FD7-ABB7-B887A20DD9EF}" type="presOf" srcId="{7D32585D-B4B5-462B-8229-7FF6AA466C88}" destId="{F45F3190-4D13-4749-BEF0-88CB5C57A11B}" srcOrd="0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32585D-B4B5-462B-8229-7FF6AA466C8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5F3190-4D13-4749-BEF0-88CB5C57A11B}" type="pres">
      <dgm:prSet presAssocID="{7D32585D-B4B5-462B-8229-7FF6AA466C8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81C65-F9B5-4546-856F-DBE1347A3FFC}" type="presOf" srcId="{7D32585D-B4B5-462B-8229-7FF6AA466C88}" destId="{F45F3190-4D13-4749-BEF0-88CB5C57A11B}" srcOrd="0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708732-B242-4548-923B-8B2EB9141322}" type="doc">
      <dgm:prSet loTypeId="urn:microsoft.com/office/officeart/2005/8/layout/hList2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06BB34-91E4-4B8A-93A6-511D8553639E}">
      <dgm:prSet phldrT="[Текст]"/>
      <dgm:spPr/>
      <dgm:t>
        <a:bodyPr/>
        <a:lstStyle/>
        <a:p>
          <a:endParaRPr lang="ru-RU" dirty="0"/>
        </a:p>
      </dgm:t>
    </dgm:pt>
    <dgm:pt modelId="{44AFBE00-6547-4BB7-937F-08927CBAF900}" type="parTrans" cxnId="{97CE6EDC-7D13-4FE7-B2E0-750FA9056D1E}">
      <dgm:prSet/>
      <dgm:spPr/>
      <dgm:t>
        <a:bodyPr/>
        <a:lstStyle/>
        <a:p>
          <a:endParaRPr lang="ru-RU"/>
        </a:p>
      </dgm:t>
    </dgm:pt>
    <dgm:pt modelId="{DC2DE076-894F-406A-BB79-49674ED110F3}" type="sibTrans" cxnId="{97CE6EDC-7D13-4FE7-B2E0-750FA9056D1E}">
      <dgm:prSet/>
      <dgm:spPr/>
      <dgm:t>
        <a:bodyPr/>
        <a:lstStyle/>
        <a:p>
          <a:endParaRPr lang="ru-RU"/>
        </a:p>
      </dgm:t>
    </dgm:pt>
    <dgm:pt modelId="{014D0C98-3719-4722-BCCF-2A31DF51E278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864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5 222,4 млн. </a:t>
          </a:r>
          <a:r>
            <a:rPr lang="kk-KZ" sz="900" noProof="0" dirty="0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br>
            <a:rPr lang="kk-KZ" sz="900" noProof="0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kk-KZ" sz="900" noProof="0" dirty="0" smtClean="0">
              <a:solidFill>
                <a:schemeClr val="bg1"/>
              </a:solidFill>
              <a:latin typeface="Book Antiqua" panose="02040602050305030304" pitchFamily="18" charset="0"/>
            </a:rPr>
            <a:t>әлеуметтік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kk-KZ" sz="900" dirty="0" smtClean="0">
              <a:solidFill>
                <a:schemeClr val="bg1"/>
              </a:solidFill>
              <a:latin typeface="Book Antiqua" panose="02040602050305030304" pitchFamily="18" charset="0"/>
            </a:rPr>
            <a:t>қамтамасыз ету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20627073-4326-4DF1-813E-5A1828040627}" type="parTrans" cxnId="{A3913BEF-1A61-4C4E-81C3-A7AFB77C6ECF}">
      <dgm:prSet/>
      <dgm:spPr/>
      <dgm:t>
        <a:bodyPr/>
        <a:lstStyle/>
        <a:p>
          <a:endParaRPr lang="ru-RU"/>
        </a:p>
      </dgm:t>
    </dgm:pt>
    <dgm:pt modelId="{9DF9BF92-66EE-438E-AA4F-4CE149225AB6}" type="sibTrans" cxnId="{A3913BEF-1A61-4C4E-81C3-A7AFB77C6ECF}">
      <dgm:prSet/>
      <dgm:spPr/>
      <dgm:t>
        <a:bodyPr/>
        <a:lstStyle/>
        <a:p>
          <a:endParaRPr lang="ru-RU"/>
        </a:p>
      </dgm:t>
    </dgm:pt>
    <dgm:pt modelId="{0EBF8BA3-5EBD-4720-99C0-61741455C4BB}">
      <dgm:prSet phldrT="[Текст]"/>
      <dgm:spPr/>
      <dgm:t>
        <a:bodyPr/>
        <a:lstStyle/>
        <a:p>
          <a:endParaRPr lang="ru-RU" dirty="0"/>
        </a:p>
      </dgm:t>
    </dgm:pt>
    <dgm:pt modelId="{4DC2157D-DC2C-414B-A446-155E1B09CC73}" type="parTrans" cxnId="{E7CA19CA-B281-45FC-9625-A010023DEAA7}">
      <dgm:prSet/>
      <dgm:spPr/>
      <dgm:t>
        <a:bodyPr/>
        <a:lstStyle/>
        <a:p>
          <a:endParaRPr lang="ru-RU"/>
        </a:p>
      </dgm:t>
    </dgm:pt>
    <dgm:pt modelId="{F85B1FF6-5A62-4181-BB42-BF7F76C08663}" type="sibTrans" cxnId="{E7CA19CA-B281-45FC-9625-A010023DEAA7}">
      <dgm:prSet/>
      <dgm:spPr/>
      <dgm:t>
        <a:bodyPr/>
        <a:lstStyle/>
        <a:p>
          <a:endParaRPr lang="ru-RU"/>
        </a:p>
      </dgm:t>
    </dgm:pt>
    <dgm:pt modelId="{7C3752B6-6CAA-4E4A-BBDF-159F61E8C31F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4 860,3 млн. тенге </a:t>
          </a:r>
          <a:r>
            <a:rPr lang="kk-KZ" sz="900" noProof="0" dirty="0" smtClean="0">
              <a:solidFill>
                <a:schemeClr val="bg1"/>
              </a:solidFill>
              <a:latin typeface="Book Antiqua" panose="02040602050305030304" pitchFamily="18" charset="0"/>
            </a:rPr>
            <a:t>халықтың денсаулығын қорғау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3DAFF923-0D04-4A58-BA70-D3920701851B}" type="parTrans" cxnId="{60802C0F-5397-4706-AB89-6E366BB93A50}">
      <dgm:prSet/>
      <dgm:spPr/>
      <dgm:t>
        <a:bodyPr/>
        <a:lstStyle/>
        <a:p>
          <a:endParaRPr lang="ru-RU"/>
        </a:p>
      </dgm:t>
    </dgm:pt>
    <dgm:pt modelId="{8C3C864B-0177-42B3-A167-0C2C669E9C08}" type="sibTrans" cxnId="{60802C0F-5397-4706-AB89-6E366BB93A50}">
      <dgm:prSet/>
      <dgm:spPr/>
      <dgm:t>
        <a:bodyPr/>
        <a:lstStyle/>
        <a:p>
          <a:endParaRPr lang="ru-RU"/>
        </a:p>
      </dgm:t>
    </dgm:pt>
    <dgm:pt modelId="{94354A4D-A3A1-465A-A978-014A8CBE0140}">
      <dgm:prSet phldrT="[Текст]"/>
      <dgm:spPr/>
      <dgm:t>
        <a:bodyPr/>
        <a:lstStyle/>
        <a:p>
          <a:endParaRPr lang="ru-RU" dirty="0"/>
        </a:p>
      </dgm:t>
    </dgm:pt>
    <dgm:pt modelId="{D0166395-3BF0-434F-AADE-B60FB6D2C9D5}" type="parTrans" cxnId="{8180FCA1-AE4F-40A1-89BA-FDC8ED3957E8}">
      <dgm:prSet/>
      <dgm:spPr/>
      <dgm:t>
        <a:bodyPr/>
        <a:lstStyle/>
        <a:p>
          <a:endParaRPr lang="ru-RU"/>
        </a:p>
      </dgm:t>
    </dgm:pt>
    <dgm:pt modelId="{0628D7F8-2FF8-4BA8-AD6A-F332D12702F0}" type="sibTrans" cxnId="{8180FCA1-AE4F-40A1-89BA-FDC8ED3957E8}">
      <dgm:prSet/>
      <dgm:spPr/>
      <dgm:t>
        <a:bodyPr/>
        <a:lstStyle/>
        <a:p>
          <a:endParaRPr lang="ru-RU"/>
        </a:p>
      </dgm:t>
    </dgm:pt>
    <dgm:pt modelId="{A2D37F9C-0B9A-4179-88CD-636145ED53D1}">
      <dgm:prSet phldrT="[Текст]"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sz="1200" dirty="0">
            <a:latin typeface="Book Antiqua" panose="02040602050305030304" pitchFamily="18" charset="0"/>
          </a:endParaRPr>
        </a:p>
      </dgm:t>
    </dgm:pt>
    <dgm:pt modelId="{892702CB-8A09-40A6-B923-A3DEDA4D90EB}" type="parTrans" cxnId="{22A9D804-92A2-4055-A501-8485D57298F5}">
      <dgm:prSet/>
      <dgm:spPr/>
      <dgm:t>
        <a:bodyPr/>
        <a:lstStyle/>
        <a:p>
          <a:endParaRPr lang="ru-RU"/>
        </a:p>
      </dgm:t>
    </dgm:pt>
    <dgm:pt modelId="{FF9B0AC2-E336-4DF2-8B9B-7ACD83A85E53}" type="sibTrans" cxnId="{22A9D804-92A2-4055-A501-8485D57298F5}">
      <dgm:prSet/>
      <dgm:spPr/>
      <dgm:t>
        <a:bodyPr/>
        <a:lstStyle/>
        <a:p>
          <a:endParaRPr lang="ru-RU"/>
        </a:p>
      </dgm:t>
    </dgm:pt>
    <dgm:pt modelId="{DC1C0F8E-A279-4781-91A3-333711C993EC}">
      <dgm:prSet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13 340,6 млн.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мәдениет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64D8D819-61C3-456F-890B-6859360E1E88}" type="parTrans" cxnId="{3F20E60B-4B21-42F5-968D-5BDD034A89E4}">
      <dgm:prSet/>
      <dgm:spPr/>
      <dgm:t>
        <a:bodyPr/>
        <a:lstStyle/>
        <a:p>
          <a:endParaRPr lang="ru-RU"/>
        </a:p>
      </dgm:t>
    </dgm:pt>
    <dgm:pt modelId="{9D4D007B-16D4-404D-93FE-80E575F7F4F5}" type="sibTrans" cxnId="{3F20E60B-4B21-42F5-968D-5BDD034A89E4}">
      <dgm:prSet/>
      <dgm:spPr/>
      <dgm:t>
        <a:bodyPr/>
        <a:lstStyle/>
        <a:p>
          <a:endParaRPr lang="ru-RU"/>
        </a:p>
      </dgm:t>
    </dgm:pt>
    <dgm:pt modelId="{983F408E-987E-4436-8D98-A771968C9817}">
      <dgm:prSet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14 889,9 млн.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спорт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F4EFB13F-5B52-4C0F-B76E-F56A12D0FD5F}" type="parTrans" cxnId="{3AE97382-A6F0-4C5F-82CD-7AF75E60F592}">
      <dgm:prSet/>
      <dgm:spPr/>
      <dgm:t>
        <a:bodyPr/>
        <a:lstStyle/>
        <a:p>
          <a:endParaRPr lang="ru-RU"/>
        </a:p>
      </dgm:t>
    </dgm:pt>
    <dgm:pt modelId="{1407C97C-600B-4931-BE9A-2A1AAEA898FF}" type="sibTrans" cxnId="{3AE97382-A6F0-4C5F-82CD-7AF75E60F592}">
      <dgm:prSet/>
      <dgm:spPr/>
      <dgm:t>
        <a:bodyPr/>
        <a:lstStyle/>
        <a:p>
          <a:endParaRPr lang="ru-RU"/>
        </a:p>
      </dgm:t>
    </dgm:pt>
    <dgm:pt modelId="{DC25CBCF-BB27-41A1-BCBF-F8F57785B0CA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10 515,0 млн.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техникалық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және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кәсіптік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, орта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білімнен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кейінгі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білім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беру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8772CEAE-48D2-4E68-8697-5C8B76C6E74B}" type="parTrans" cxnId="{66A8032A-722A-4D5A-9B3B-2C2474093926}">
      <dgm:prSet/>
      <dgm:spPr/>
      <dgm:t>
        <a:bodyPr/>
        <a:lstStyle/>
        <a:p>
          <a:endParaRPr lang="ru-RU"/>
        </a:p>
      </dgm:t>
    </dgm:pt>
    <dgm:pt modelId="{0406DEB7-2BE9-4B0E-9856-6162EF031501}" type="sibTrans" cxnId="{66A8032A-722A-4D5A-9B3B-2C2474093926}">
      <dgm:prSet/>
      <dgm:spPr/>
      <dgm:t>
        <a:bodyPr/>
        <a:lstStyle/>
        <a:p>
          <a:endParaRPr lang="ru-RU"/>
        </a:p>
      </dgm:t>
    </dgm:pt>
    <dgm:pt modelId="{F7430F3A-E8D0-40FA-AAC0-5A224FDB04CA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B4C15D9C-0F17-4144-8F68-C016BC682664}" type="parTrans" cxnId="{CB421C9B-42DB-4735-AB03-098D1AD9F3E5}">
      <dgm:prSet/>
      <dgm:spPr/>
      <dgm:t>
        <a:bodyPr/>
        <a:lstStyle/>
        <a:p>
          <a:endParaRPr lang="ru-RU"/>
        </a:p>
      </dgm:t>
    </dgm:pt>
    <dgm:pt modelId="{2BBFB0C6-2A1F-4E7E-AFD7-AF245275BAA0}" type="sibTrans" cxnId="{CB421C9B-42DB-4735-AB03-098D1AD9F3E5}">
      <dgm:prSet/>
      <dgm:spPr/>
      <dgm:t>
        <a:bodyPr/>
        <a:lstStyle/>
        <a:p>
          <a:endParaRPr lang="ru-RU"/>
        </a:p>
      </dgm:t>
    </dgm:pt>
    <dgm:pt modelId="{0E085F26-CAAF-42DD-93F3-0CAF27803AB1}">
      <dgm:prSet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22D52ABA-7880-4874-8ED2-054A6F08CDE4}" type="parTrans" cxnId="{CEE2A2DB-BB67-48B2-ADD3-5BE9644FC79E}">
      <dgm:prSet/>
      <dgm:spPr/>
      <dgm:t>
        <a:bodyPr/>
        <a:lstStyle/>
        <a:p>
          <a:endParaRPr lang="ru-RU"/>
        </a:p>
      </dgm:t>
    </dgm:pt>
    <dgm:pt modelId="{DA37E145-F33B-4E40-9946-D3E090C13CEC}" type="sibTrans" cxnId="{CEE2A2DB-BB67-48B2-ADD3-5BE9644FC79E}">
      <dgm:prSet/>
      <dgm:spPr/>
      <dgm:t>
        <a:bodyPr/>
        <a:lstStyle/>
        <a:p>
          <a:endParaRPr lang="ru-RU"/>
        </a:p>
      </dgm:t>
    </dgm:pt>
    <dgm:pt modelId="{99C82BF9-D58C-4356-A650-37633EBCC1C3}">
      <dgm:prSet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5 613,5 млн.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мәдениет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, спорт, туризм мен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ақпараттвқ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кеңістікті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ұйымдастыру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бойынша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өзге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де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қызметтер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5F2F482C-8F2B-4CD4-AACB-03B188322DC7}" type="parTrans" cxnId="{DA985BF9-8E55-4EB4-A6B3-750DCB2AEFA3}">
      <dgm:prSet/>
      <dgm:spPr/>
      <dgm:t>
        <a:bodyPr/>
        <a:lstStyle/>
        <a:p>
          <a:endParaRPr lang="ru-RU"/>
        </a:p>
      </dgm:t>
    </dgm:pt>
    <dgm:pt modelId="{5444770A-31A1-4F80-8F3B-AFC432F83F31}" type="sibTrans" cxnId="{DA985BF9-8E55-4EB4-A6B3-750DCB2AEFA3}">
      <dgm:prSet/>
      <dgm:spPr/>
      <dgm:t>
        <a:bodyPr/>
        <a:lstStyle/>
        <a:p>
          <a:endParaRPr lang="ru-RU"/>
        </a:p>
      </dgm:t>
    </dgm:pt>
    <dgm:pt modelId="{535522EC-DB01-4D2C-8558-92CF1F86CFC8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864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4 681,4 млн. </a:t>
          </a:r>
          <a:r>
            <a:rPr lang="kk-KZ" sz="900" noProof="0" dirty="0" smtClean="0">
              <a:solidFill>
                <a:schemeClr val="bg1"/>
              </a:solidFill>
              <a:latin typeface="Book Antiqua" panose="02040602050305030304" pitchFamily="18" charset="0"/>
            </a:rPr>
            <a:t>теңге теңге әлеуметтік көмек пен әлеуметтік қамтамасыз ету аумағындағы басқа да қызметтер</a:t>
          </a:r>
          <a:endParaRPr lang="kk-KZ" sz="900" noProof="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DB75C054-ED66-49AF-9FAE-5538E871E98D}" type="parTrans" cxnId="{627DA73C-8F8B-40F8-8223-DDFE399CD679}">
      <dgm:prSet/>
      <dgm:spPr/>
      <dgm:t>
        <a:bodyPr/>
        <a:lstStyle/>
        <a:p>
          <a:endParaRPr lang="ru-RU"/>
        </a:p>
      </dgm:t>
    </dgm:pt>
    <dgm:pt modelId="{BCEEBA70-8D9A-4937-9FF7-50B3D4FC894B}" type="sibTrans" cxnId="{627DA73C-8F8B-40F8-8223-DDFE399CD679}">
      <dgm:prSet/>
      <dgm:spPr/>
      <dgm:t>
        <a:bodyPr/>
        <a:lstStyle/>
        <a:p>
          <a:endParaRPr lang="ru-RU"/>
        </a:p>
      </dgm:t>
    </dgm:pt>
    <dgm:pt modelId="{E4C57779-C1E9-48F9-81B4-F3D8FD07B21A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DB29534C-E64C-4397-BC2B-F3A71E343A86}" type="parTrans" cxnId="{AF592CC1-DCF3-4480-B1C5-825CE7B5F87D}">
      <dgm:prSet/>
      <dgm:spPr/>
      <dgm:t>
        <a:bodyPr/>
        <a:lstStyle/>
        <a:p>
          <a:endParaRPr lang="ru-RU"/>
        </a:p>
      </dgm:t>
    </dgm:pt>
    <dgm:pt modelId="{BBF62FCA-80D1-4901-85E7-7FC669D8EADC}" type="sibTrans" cxnId="{AF592CC1-DCF3-4480-B1C5-825CE7B5F87D}">
      <dgm:prSet/>
      <dgm:spPr/>
      <dgm:t>
        <a:bodyPr/>
        <a:lstStyle/>
        <a:p>
          <a:endParaRPr lang="ru-RU"/>
        </a:p>
      </dgm:t>
    </dgm:pt>
    <dgm:pt modelId="{EEB6259C-3354-495D-962C-15EC7C96ED71}">
      <dgm:prSet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2 894,0 млн .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ақпараттық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кеңістік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C2212BCE-DBFB-4197-93C3-62F92CFCC842}" type="sibTrans" cxnId="{BCF90BC1-84F6-4C4F-8D94-4D5B6DC434A8}">
      <dgm:prSet/>
      <dgm:spPr/>
      <dgm:t>
        <a:bodyPr/>
        <a:lstStyle/>
        <a:p>
          <a:endParaRPr lang="ru-RU"/>
        </a:p>
      </dgm:t>
    </dgm:pt>
    <dgm:pt modelId="{5F4D73F9-5A8F-4B43-9ACE-146D474066D0}" type="parTrans" cxnId="{BCF90BC1-84F6-4C4F-8D94-4D5B6DC434A8}">
      <dgm:prSet/>
      <dgm:spPr/>
      <dgm:t>
        <a:bodyPr/>
        <a:lstStyle/>
        <a:p>
          <a:endParaRPr lang="ru-RU"/>
        </a:p>
      </dgm:t>
    </dgm:pt>
    <dgm:pt modelId="{64924DB0-7A50-4CE6-B1AA-086C05BE600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14 942,6 </a:t>
          </a:r>
          <a:r>
            <a:rPr lang="kk-KZ" sz="900" noProof="0" dirty="0" smtClean="0">
              <a:solidFill>
                <a:schemeClr val="bg1"/>
              </a:solidFill>
              <a:latin typeface="Book Antiqua" panose="02040602050305030304" pitchFamily="18" charset="0"/>
            </a:rPr>
            <a:t>млн.тенге денсаулық сақтау саласындағы басқа қызметтер</a:t>
          </a:r>
          <a:endParaRPr lang="kk-KZ" sz="900" noProof="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7E49FED3-7788-4677-9278-694A46B1E0B2}" type="parTrans" cxnId="{FCF0B400-61EB-4E04-A51D-CAB12834DD19}">
      <dgm:prSet/>
      <dgm:spPr/>
      <dgm:t>
        <a:bodyPr/>
        <a:lstStyle/>
        <a:p>
          <a:endParaRPr lang="ru-RU"/>
        </a:p>
      </dgm:t>
    </dgm:pt>
    <dgm:pt modelId="{A2A354A2-20E4-44A5-8FB8-3DA7EC2C0D6F}" type="sibTrans" cxnId="{FCF0B400-61EB-4E04-A51D-CAB12834DD19}">
      <dgm:prSet/>
      <dgm:spPr/>
      <dgm:t>
        <a:bodyPr/>
        <a:lstStyle/>
        <a:p>
          <a:endParaRPr lang="ru-RU"/>
        </a:p>
      </dgm:t>
    </dgm:pt>
    <dgm:pt modelId="{A0F32738-4E67-464C-82D3-4A808053BB46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kk-KZ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9 982,7 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млн.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kk-KZ" sz="900" dirty="0" smtClean="0">
              <a:solidFill>
                <a:schemeClr val="bg1"/>
              </a:solidFill>
              <a:latin typeface="Book Antiqua" panose="02040602050305030304" pitchFamily="18" charset="0"/>
            </a:rPr>
            <a:t>білім беру аумағындағы басқа да қызметтер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ABF7A129-5E28-4EBC-8770-E51D1C3E3CE4}" type="parTrans" cxnId="{3D19B13C-0F28-4CFD-B176-8826EA2596CD}">
      <dgm:prSet/>
      <dgm:spPr/>
      <dgm:t>
        <a:bodyPr/>
        <a:lstStyle/>
        <a:p>
          <a:endParaRPr lang="ru-RU"/>
        </a:p>
      </dgm:t>
    </dgm:pt>
    <dgm:pt modelId="{EA0AD697-0381-4675-81EE-0FD8D65D2FC6}" type="sibTrans" cxnId="{3D19B13C-0F28-4CFD-B176-8826EA2596CD}">
      <dgm:prSet/>
      <dgm:spPr/>
      <dgm:t>
        <a:bodyPr/>
        <a:lstStyle/>
        <a:p>
          <a:endParaRPr lang="ru-RU"/>
        </a:p>
      </dgm:t>
    </dgm:pt>
    <dgm:pt modelId="{ABCD2650-A599-4CE6-8B50-863D23044C1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132 347,8 млн.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/>
          </a:r>
          <a:b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бастауыш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,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негізгі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орта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және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жалпы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орта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білім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беру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17C0F2CE-A19D-4ABA-9D57-21B9CECD6A57}" type="sibTrans" cxnId="{ACADC0C7-62D0-4B8A-A9C4-28B0F823D847}">
      <dgm:prSet/>
      <dgm:spPr/>
      <dgm:t>
        <a:bodyPr/>
        <a:lstStyle/>
        <a:p>
          <a:endParaRPr lang="ru-RU"/>
        </a:p>
      </dgm:t>
    </dgm:pt>
    <dgm:pt modelId="{8655EC04-4506-4C5E-8E30-4B7D1B9B0076}" type="parTrans" cxnId="{ACADC0C7-62D0-4B8A-A9C4-28B0F823D847}">
      <dgm:prSet/>
      <dgm:spPr/>
      <dgm:t>
        <a:bodyPr/>
        <a:lstStyle/>
        <a:p>
          <a:endParaRPr lang="ru-RU"/>
        </a:p>
      </dgm:t>
    </dgm:pt>
    <dgm:pt modelId="{8472EC71-90D9-4539-9F97-59069BBBA2F7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2 558,6 млн.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мамандарды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қайта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даярлау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мен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квалификациясын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жоғарылату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EA1357D8-BF38-44BC-A069-4DD82FE18B88}" type="parTrans" cxnId="{E0ABA9DF-375D-444E-B294-63273D75EB20}">
      <dgm:prSet/>
      <dgm:spPr/>
      <dgm:t>
        <a:bodyPr/>
        <a:lstStyle/>
        <a:p>
          <a:endParaRPr lang="ru-RU"/>
        </a:p>
      </dgm:t>
    </dgm:pt>
    <dgm:pt modelId="{2D0EB61D-2CD8-40CF-AC25-D10038E61425}" type="sibTrans" cxnId="{E0ABA9DF-375D-444E-B294-63273D75EB20}">
      <dgm:prSet/>
      <dgm:spPr/>
      <dgm:t>
        <a:bodyPr/>
        <a:lstStyle/>
        <a:p>
          <a:endParaRPr lang="ru-RU"/>
        </a:p>
      </dgm:t>
    </dgm:pt>
    <dgm:pt modelId="{DF6211DD-FA7E-4F09-B2E7-F70B71F0996C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kk-KZ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208,5 млн.теңге медициналық көмектің басқа түрлері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2238701C-4908-41E5-9F38-86CD2551B634}" type="sibTrans" cxnId="{08BB4E47-F115-4550-A4D8-DD77E4C5E745}">
      <dgm:prSet/>
      <dgm:spPr/>
      <dgm:t>
        <a:bodyPr/>
        <a:lstStyle/>
        <a:p>
          <a:endParaRPr lang="ru-RU"/>
        </a:p>
      </dgm:t>
    </dgm:pt>
    <dgm:pt modelId="{5021F1F2-F30F-4E23-9FB0-F5F424EC4FC7}" type="parTrans" cxnId="{08BB4E47-F115-4550-A4D8-DD77E4C5E745}">
      <dgm:prSet/>
      <dgm:spPr/>
      <dgm:t>
        <a:bodyPr/>
        <a:lstStyle/>
        <a:p>
          <a:endParaRPr lang="ru-RU"/>
        </a:p>
      </dgm:t>
    </dgm:pt>
    <dgm:pt modelId="{291CA2D8-7DED-456F-9D35-EE9CF4D5E307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30 620,4 млн. тенге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мектепке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дей</a:t>
          </a:r>
          <a:r>
            <a:rPr lang="en-US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i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нг</a:t>
          </a:r>
          <a:r>
            <a:rPr lang="en-US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i</a:t>
          </a:r>
          <a:r>
            <a:rPr lang="en-US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тәрбие және оқыту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 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3E7BE7C4-5D11-4B9D-86AF-3AAC2FD91E82}" type="parTrans" cxnId="{419B0A29-DBE3-4054-928E-17135EAFF167}">
      <dgm:prSet/>
      <dgm:spPr/>
      <dgm:t>
        <a:bodyPr/>
        <a:lstStyle/>
        <a:p>
          <a:endParaRPr lang="ru-RU"/>
        </a:p>
      </dgm:t>
    </dgm:pt>
    <dgm:pt modelId="{F62AE88D-B5CC-4C38-B3F3-9135139AA04F}" type="sibTrans" cxnId="{419B0A29-DBE3-4054-928E-17135EAFF167}">
      <dgm:prSet/>
      <dgm:spPr/>
      <dgm:t>
        <a:bodyPr/>
        <a:lstStyle/>
        <a:p>
          <a:endParaRPr lang="ru-RU"/>
        </a:p>
      </dgm:t>
    </dgm:pt>
    <dgm:pt modelId="{D8DB2AC3-804B-452A-8869-323F66C24D44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864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kk-KZ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16 883,1 </a:t>
          </a:r>
          <a:r>
            <a:rPr lang="kk-KZ" sz="900" dirty="0" smtClean="0">
              <a:solidFill>
                <a:schemeClr val="bg1"/>
              </a:solidFill>
              <a:latin typeface="Book Antiqua" panose="02040602050305030304" pitchFamily="18" charset="0"/>
            </a:rPr>
            <a:t>м</a:t>
          </a:r>
          <a:r>
            <a:rPr lang="kk-KZ" sz="900" noProof="0" dirty="0" smtClean="0">
              <a:solidFill>
                <a:schemeClr val="bg1"/>
              </a:solidFill>
              <a:latin typeface="Book Antiqua" panose="02040602050305030304" pitchFamily="18" charset="0"/>
            </a:rPr>
            <a:t>лн. теңге әлеуметтік көмек</a:t>
          </a:r>
          <a:endParaRPr lang="kk-KZ" sz="900" noProof="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D73D41F0-4293-4B7B-83F4-D052E94FDC69}" type="parTrans" cxnId="{579A1B64-0DB0-41A9-8C67-784BEB911CA5}">
      <dgm:prSet/>
      <dgm:spPr/>
      <dgm:t>
        <a:bodyPr/>
        <a:lstStyle/>
        <a:p>
          <a:endParaRPr lang="ru-RU"/>
        </a:p>
      </dgm:t>
    </dgm:pt>
    <dgm:pt modelId="{FF436E0B-B5E9-40B6-A90A-86F777685F2D}" type="sibTrans" cxnId="{579A1B64-0DB0-41A9-8C67-784BEB911CA5}">
      <dgm:prSet/>
      <dgm:spPr/>
      <dgm:t>
        <a:bodyPr/>
        <a:lstStyle/>
        <a:p>
          <a:endParaRPr lang="ru-RU"/>
        </a:p>
      </dgm:t>
    </dgm:pt>
    <dgm:pt modelId="{963EC3FA-A025-4BF6-B35F-859B0FE1E800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kk-KZ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3 777,7 арнайы медициналық көмек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0899B533-794A-4316-BE0A-B7BBF4FEAE91}" type="parTrans" cxnId="{2C8D1F5D-2A61-4E93-A345-D79B383E1C2A}">
      <dgm:prSet/>
      <dgm:spPr/>
      <dgm:t>
        <a:bodyPr/>
        <a:lstStyle/>
        <a:p>
          <a:endParaRPr lang="ru-RU"/>
        </a:p>
      </dgm:t>
    </dgm:pt>
    <dgm:pt modelId="{C3326EBE-F099-4182-8786-811F1A32AE95}" type="sibTrans" cxnId="{2C8D1F5D-2A61-4E93-A345-D79B383E1C2A}">
      <dgm:prSet/>
      <dgm:spPr/>
      <dgm:t>
        <a:bodyPr/>
        <a:lstStyle/>
        <a:p>
          <a:endParaRPr lang="ru-RU"/>
        </a:p>
      </dgm:t>
    </dgm:pt>
    <dgm:pt modelId="{D4387D0C-07F0-42FE-B112-4FB9DC712FCA}" type="pres">
      <dgm:prSet presAssocID="{5F708732-B242-4548-923B-8B2EB914132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FDF6BE-10D7-4A75-99A6-50A6EF34598C}" type="pres">
      <dgm:prSet presAssocID="{1706BB34-91E4-4B8A-93A6-511D8553639E}" presName="compositeNode" presStyleCnt="0">
        <dgm:presLayoutVars>
          <dgm:bulletEnabled val="1"/>
        </dgm:presLayoutVars>
      </dgm:prSet>
      <dgm:spPr/>
    </dgm:pt>
    <dgm:pt modelId="{7A9733A1-BFA9-4652-807D-9E226CE54495}" type="pres">
      <dgm:prSet presAssocID="{1706BB34-91E4-4B8A-93A6-511D8553639E}" presName="image" presStyleLbl="fgImgPlace1" presStyleIdx="0" presStyleCnt="4" custScaleX="113316" custScaleY="103052" custLinFactNeighborX="28247" custLinFactNeighborY="1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98592B5-58D9-41D3-AFA2-1D779A82D771}" type="pres">
      <dgm:prSet presAssocID="{1706BB34-91E4-4B8A-93A6-511D8553639E}" presName="childNode" presStyleLbl="node1" presStyleIdx="0" presStyleCnt="4" custScaleX="86990" custScaleY="96215" custLinFactNeighborX="11675" custLinFactNeighborY="6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AA8AA-2C50-4AF1-9AD2-556B708A899E}" type="pres">
      <dgm:prSet presAssocID="{1706BB34-91E4-4B8A-93A6-511D8553639E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AC58B-2F79-4C3C-8E79-9632261D1B83}" type="pres">
      <dgm:prSet presAssocID="{DC2DE076-894F-406A-BB79-49674ED110F3}" presName="sibTrans" presStyleCnt="0"/>
      <dgm:spPr/>
    </dgm:pt>
    <dgm:pt modelId="{C709B9FC-8BBD-40D8-8919-DD5F58399962}" type="pres">
      <dgm:prSet presAssocID="{0EBF8BA3-5EBD-4720-99C0-61741455C4BB}" presName="compositeNode" presStyleCnt="0">
        <dgm:presLayoutVars>
          <dgm:bulletEnabled val="1"/>
        </dgm:presLayoutVars>
      </dgm:prSet>
      <dgm:spPr/>
    </dgm:pt>
    <dgm:pt modelId="{1A33D2F5-A1FF-4F85-AB6B-FE31A88FFE0A}" type="pres">
      <dgm:prSet presAssocID="{0EBF8BA3-5EBD-4720-99C0-61741455C4BB}" presName="image" presStyleLbl="fgImgPlace1" presStyleIdx="1" presStyleCnt="4" custScaleX="119610" custScaleY="110908" custLinFactNeighborX="-16747" custLinFactNeighborY="-11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03ABFF-0116-4666-BF23-49F76690801C}" type="pres">
      <dgm:prSet presAssocID="{0EBF8BA3-5EBD-4720-99C0-61741455C4BB}" presName="childNode" presStyleLbl="node1" presStyleIdx="1" presStyleCnt="4" custScaleX="99093" custScaleY="96387" custLinFactNeighborX="8604" custLinFactNeighborY="6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488A3-F6D2-4294-B47B-83A7C22F89C2}" type="pres">
      <dgm:prSet presAssocID="{0EBF8BA3-5EBD-4720-99C0-61741455C4BB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4A954-CE48-4DA9-A491-32914B236530}" type="pres">
      <dgm:prSet presAssocID="{F85B1FF6-5A62-4181-BB42-BF7F76C08663}" presName="sibTrans" presStyleCnt="0"/>
      <dgm:spPr/>
    </dgm:pt>
    <dgm:pt modelId="{3CC69859-4554-49A1-B2BC-1DE7C34F6B00}" type="pres">
      <dgm:prSet presAssocID="{94354A4D-A3A1-465A-A978-014A8CBE0140}" presName="compositeNode" presStyleCnt="0">
        <dgm:presLayoutVars>
          <dgm:bulletEnabled val="1"/>
        </dgm:presLayoutVars>
      </dgm:prSet>
      <dgm:spPr/>
    </dgm:pt>
    <dgm:pt modelId="{E356D7A8-668D-425F-BF09-27258761FF9A}" type="pres">
      <dgm:prSet presAssocID="{94354A4D-A3A1-465A-A978-014A8CBE0140}" presName="image" presStyleLbl="fgImgPlace1" presStyleIdx="2" presStyleCnt="4" custScaleX="109061" custScaleY="112091" custLinFactNeighborX="-23342" custLinFactNeighborY="-12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E7FDDB7-8347-4B60-81D7-095A573736E9}" type="pres">
      <dgm:prSet presAssocID="{94354A4D-A3A1-465A-A978-014A8CBE0140}" presName="childNode" presStyleLbl="node1" presStyleIdx="2" presStyleCnt="4" custScaleX="116950" custScaleY="95663" custLinFactNeighborX="3408" custLinFactNeighborY="5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8E6BE-1B43-4DC0-906F-B3F9034A2225}" type="pres">
      <dgm:prSet presAssocID="{94354A4D-A3A1-465A-A978-014A8CBE0140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F3CCD-FB1D-49C6-AB8A-DD53EDA84014}" type="pres">
      <dgm:prSet presAssocID="{0628D7F8-2FF8-4BA8-AD6A-F332D12702F0}" presName="sibTrans" presStyleCnt="0"/>
      <dgm:spPr/>
    </dgm:pt>
    <dgm:pt modelId="{B179E18A-5B36-4B0D-909A-BAE2D408A13D}" type="pres">
      <dgm:prSet presAssocID="{A2D37F9C-0B9A-4179-88CD-636145ED53D1}" presName="compositeNode" presStyleCnt="0">
        <dgm:presLayoutVars>
          <dgm:bulletEnabled val="1"/>
        </dgm:presLayoutVars>
      </dgm:prSet>
      <dgm:spPr/>
    </dgm:pt>
    <dgm:pt modelId="{EC8D14BD-7370-43FC-BC39-7F488FB28362}" type="pres">
      <dgm:prSet presAssocID="{A2D37F9C-0B9A-4179-88CD-636145ED53D1}" presName="image" presStyleLbl="fgImgPlace1" presStyleIdx="3" presStyleCnt="4" custScaleX="110549" custScaleY="98278" custLinFactNeighborX="-41380" custLinFactNeighborY="1028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AB40932-9277-42F8-A665-1C30A81E46D7}" type="pres">
      <dgm:prSet presAssocID="{A2D37F9C-0B9A-4179-88CD-636145ED53D1}" presName="childNode" presStyleLbl="node1" presStyleIdx="3" presStyleCnt="4" custAng="0" custScaleX="100012" custScaleY="96541" custLinFactNeighborX="-10117" custLinFactNeighborY="7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38B8C-3F3A-4BF0-97D3-654AAD3F79C5}" type="pres">
      <dgm:prSet presAssocID="{A2D37F9C-0B9A-4179-88CD-636145ED53D1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B8E41-02B3-45DA-A488-C4BA53D25025}" type="presOf" srcId="{5F708732-B242-4548-923B-8B2EB9141322}" destId="{D4387D0C-07F0-42FE-B112-4FB9DC712FCA}" srcOrd="0" destOrd="0" presId="urn:microsoft.com/office/officeart/2005/8/layout/hList2#1"/>
    <dgm:cxn modelId="{ACADC0C7-62D0-4B8A-A9C4-28B0F823D847}" srcId="{94354A4D-A3A1-465A-A978-014A8CBE0140}" destId="{ABCD2650-A599-4CE6-8B50-863D23044C1D}" srcOrd="1" destOrd="0" parTransId="{8655EC04-4506-4C5E-8E30-4B7D1B9B0076}" sibTransId="{17C0F2CE-A19D-4ABA-9D57-21B9CECD6A57}"/>
    <dgm:cxn modelId="{B3FF10EF-F367-4DDD-9898-E3E669EAED2E}" type="presOf" srcId="{EEB6259C-3354-495D-962C-15EC7C96ED71}" destId="{FAB40932-9277-42F8-A665-1C30A81E46D7}" srcOrd="0" destOrd="3" presId="urn:microsoft.com/office/officeart/2005/8/layout/hList2#1"/>
    <dgm:cxn modelId="{DDB7F434-2140-4EC5-9923-239F02A84351}" type="presOf" srcId="{0EBF8BA3-5EBD-4720-99C0-61741455C4BB}" destId="{78E488A3-F6D2-4294-B47B-83A7C22F89C2}" srcOrd="0" destOrd="0" presId="urn:microsoft.com/office/officeart/2005/8/layout/hList2#1"/>
    <dgm:cxn modelId="{27D91379-0B65-4AAF-88BD-CFBAF6426773}" type="presOf" srcId="{DC1C0F8E-A279-4781-91A3-333711C993EC}" destId="{FAB40932-9277-42F8-A665-1C30A81E46D7}" srcOrd="0" destOrd="1" presId="urn:microsoft.com/office/officeart/2005/8/layout/hList2#1"/>
    <dgm:cxn modelId="{A58C1E2D-EC63-427F-9E74-9BB368284EBA}" type="presOf" srcId="{0E085F26-CAAF-42DD-93F3-0CAF27803AB1}" destId="{FAB40932-9277-42F8-A665-1C30A81E46D7}" srcOrd="0" destOrd="0" presId="urn:microsoft.com/office/officeart/2005/8/layout/hList2#1"/>
    <dgm:cxn modelId="{60802C0F-5397-4706-AB89-6E366BB93A50}" srcId="{0EBF8BA3-5EBD-4720-99C0-61741455C4BB}" destId="{7C3752B6-6CAA-4E4A-BBDF-159F61E8C31F}" srcOrd="0" destOrd="0" parTransId="{3DAFF923-0D04-4A58-BA70-D3920701851B}" sibTransId="{8C3C864B-0177-42B3-A167-0C2C669E9C08}"/>
    <dgm:cxn modelId="{93F421E5-ADEA-433D-B16C-E60B47EA68B3}" type="presOf" srcId="{963EC3FA-A025-4BF6-B35F-859B0FE1E800}" destId="{0D03ABFF-0116-4666-BF23-49F76690801C}" srcOrd="0" destOrd="1" presId="urn:microsoft.com/office/officeart/2005/8/layout/hList2#1"/>
    <dgm:cxn modelId="{5DA67D10-374C-4247-9F1E-0333E72D1330}" type="presOf" srcId="{7C3752B6-6CAA-4E4A-BBDF-159F61E8C31F}" destId="{0D03ABFF-0116-4666-BF23-49F76690801C}" srcOrd="0" destOrd="0" presId="urn:microsoft.com/office/officeart/2005/8/layout/hList2#1"/>
    <dgm:cxn modelId="{579A1B64-0DB0-41A9-8C67-784BEB911CA5}" srcId="{1706BB34-91E4-4B8A-93A6-511D8553639E}" destId="{D8DB2AC3-804B-452A-8869-323F66C24D44}" srcOrd="1" destOrd="0" parTransId="{D73D41F0-4293-4B7B-83F4-D052E94FDC69}" sibTransId="{FF436E0B-B5E9-40B6-A90A-86F777685F2D}"/>
    <dgm:cxn modelId="{627DA73C-8F8B-40F8-8223-DDFE399CD679}" srcId="{1706BB34-91E4-4B8A-93A6-511D8553639E}" destId="{535522EC-DB01-4D2C-8558-92CF1F86CFC8}" srcOrd="2" destOrd="0" parTransId="{DB75C054-ED66-49AF-9FAE-5538E871E98D}" sibTransId="{BCEEBA70-8D9A-4937-9FF7-50B3D4FC894B}"/>
    <dgm:cxn modelId="{66A8032A-722A-4D5A-9B3B-2C2474093926}" srcId="{94354A4D-A3A1-465A-A978-014A8CBE0140}" destId="{DC25CBCF-BB27-41A1-BCBF-F8F57785B0CA}" srcOrd="2" destOrd="0" parTransId="{8772CEAE-48D2-4E68-8697-5C8B76C6E74B}" sibTransId="{0406DEB7-2BE9-4B0E-9856-6162EF031501}"/>
    <dgm:cxn modelId="{CEE2A2DB-BB67-48B2-ADD3-5BE9644FC79E}" srcId="{A2D37F9C-0B9A-4179-88CD-636145ED53D1}" destId="{0E085F26-CAAF-42DD-93F3-0CAF27803AB1}" srcOrd="0" destOrd="0" parTransId="{22D52ABA-7880-4874-8ED2-054A6F08CDE4}" sibTransId="{DA37E145-F33B-4E40-9946-D3E090C13CEC}"/>
    <dgm:cxn modelId="{14DCCE1B-70BF-4CC3-871B-DB6C9952D0EB}" type="presOf" srcId="{DC25CBCF-BB27-41A1-BCBF-F8F57785B0CA}" destId="{FE7FDDB7-8347-4B60-81D7-095A573736E9}" srcOrd="0" destOrd="2" presId="urn:microsoft.com/office/officeart/2005/8/layout/hList2#1"/>
    <dgm:cxn modelId="{93791123-310E-440E-A951-C48BCC1AB7CD}" type="presOf" srcId="{1706BB34-91E4-4B8A-93A6-511D8553639E}" destId="{601AA8AA-2C50-4AF1-9AD2-556B708A899E}" srcOrd="0" destOrd="0" presId="urn:microsoft.com/office/officeart/2005/8/layout/hList2#1"/>
    <dgm:cxn modelId="{3D19B13C-0F28-4CFD-B176-8826EA2596CD}" srcId="{94354A4D-A3A1-465A-A978-014A8CBE0140}" destId="{A0F32738-4E67-464C-82D3-4A808053BB46}" srcOrd="5" destOrd="0" parTransId="{ABF7A129-5E28-4EBC-8770-E51D1C3E3CE4}" sibTransId="{EA0AD697-0381-4675-81EE-0FD8D65D2FC6}"/>
    <dgm:cxn modelId="{AF592CC1-DCF3-4480-B1C5-825CE7B5F87D}" srcId="{0EBF8BA3-5EBD-4720-99C0-61741455C4BB}" destId="{E4C57779-C1E9-48F9-81B4-F3D8FD07B21A}" srcOrd="4" destOrd="0" parTransId="{DB29534C-E64C-4397-BC2B-F3A71E343A86}" sibTransId="{BBF62FCA-80D1-4901-85E7-7FC669D8EADC}"/>
    <dgm:cxn modelId="{3D02ACBC-5C0B-46C0-9297-07EE911116A2}" type="presOf" srcId="{8472EC71-90D9-4539-9F97-59069BBBA2F7}" destId="{FE7FDDB7-8347-4B60-81D7-095A573736E9}" srcOrd="0" destOrd="4" presId="urn:microsoft.com/office/officeart/2005/8/layout/hList2#1"/>
    <dgm:cxn modelId="{F84216B3-D01E-45B1-8192-A1E652F9FEE5}" type="presOf" srcId="{64924DB0-7A50-4CE6-B1AA-086C05BE600D}" destId="{0D03ABFF-0116-4666-BF23-49F76690801C}" srcOrd="0" destOrd="3" presId="urn:microsoft.com/office/officeart/2005/8/layout/hList2#1"/>
    <dgm:cxn modelId="{419B0A29-DBE3-4054-928E-17135EAFF167}" srcId="{94354A4D-A3A1-465A-A978-014A8CBE0140}" destId="{291CA2D8-7DED-456F-9D35-EE9CF4D5E307}" srcOrd="3" destOrd="0" parTransId="{3E7BE7C4-5D11-4B9D-86AF-3AAC2FD91E82}" sibTransId="{F62AE88D-B5CC-4C38-B3F3-9135139AA04F}"/>
    <dgm:cxn modelId="{ECEE6EA3-90C3-4287-8AD1-66CC65BAEB66}" type="presOf" srcId="{D8DB2AC3-804B-452A-8869-323F66C24D44}" destId="{C98592B5-58D9-41D3-AFA2-1D779A82D771}" srcOrd="0" destOrd="1" presId="urn:microsoft.com/office/officeart/2005/8/layout/hList2#1"/>
    <dgm:cxn modelId="{BCF90BC1-84F6-4C4F-8D94-4D5B6DC434A8}" srcId="{A2D37F9C-0B9A-4179-88CD-636145ED53D1}" destId="{EEB6259C-3354-495D-962C-15EC7C96ED71}" srcOrd="3" destOrd="0" parTransId="{5F4D73F9-5A8F-4B43-9ACE-146D474066D0}" sibTransId="{C2212BCE-DBFB-4197-93C3-62F92CFCC842}"/>
    <dgm:cxn modelId="{97CE6EDC-7D13-4FE7-B2E0-750FA9056D1E}" srcId="{5F708732-B242-4548-923B-8B2EB9141322}" destId="{1706BB34-91E4-4B8A-93A6-511D8553639E}" srcOrd="0" destOrd="0" parTransId="{44AFBE00-6547-4BB7-937F-08927CBAF900}" sibTransId="{DC2DE076-894F-406A-BB79-49674ED110F3}"/>
    <dgm:cxn modelId="{3AE97382-A6F0-4C5F-82CD-7AF75E60F592}" srcId="{A2D37F9C-0B9A-4179-88CD-636145ED53D1}" destId="{983F408E-987E-4436-8D98-A771968C9817}" srcOrd="2" destOrd="0" parTransId="{F4EFB13F-5B52-4C0F-B76E-F56A12D0FD5F}" sibTransId="{1407C97C-600B-4931-BE9A-2A1AAEA898FF}"/>
    <dgm:cxn modelId="{08BB4E47-F115-4550-A4D8-DD77E4C5E745}" srcId="{0EBF8BA3-5EBD-4720-99C0-61741455C4BB}" destId="{DF6211DD-FA7E-4F09-B2E7-F70B71F0996C}" srcOrd="2" destOrd="0" parTransId="{5021F1F2-F30F-4E23-9FB0-F5F424EC4FC7}" sibTransId="{2238701C-4908-41E5-9F38-86CD2551B634}"/>
    <dgm:cxn modelId="{3A9CEA68-AA13-48FE-B36B-EA135812A9D3}" type="presOf" srcId="{F7430F3A-E8D0-40FA-AAC0-5A224FDB04CA}" destId="{FE7FDDB7-8347-4B60-81D7-095A573736E9}" srcOrd="0" destOrd="0" presId="urn:microsoft.com/office/officeart/2005/8/layout/hList2#1"/>
    <dgm:cxn modelId="{71A7BB33-C3BC-4576-B566-450AEC2BABB7}" type="presOf" srcId="{99C82BF9-D58C-4356-A650-37633EBCC1C3}" destId="{FAB40932-9277-42F8-A665-1C30A81E46D7}" srcOrd="0" destOrd="4" presId="urn:microsoft.com/office/officeart/2005/8/layout/hList2#1"/>
    <dgm:cxn modelId="{2DE6E1CD-3C93-41C0-9332-708CB0F49876}" type="presOf" srcId="{535522EC-DB01-4D2C-8558-92CF1F86CFC8}" destId="{C98592B5-58D9-41D3-AFA2-1D779A82D771}" srcOrd="0" destOrd="2" presId="urn:microsoft.com/office/officeart/2005/8/layout/hList2#1"/>
    <dgm:cxn modelId="{9D3237DD-29CB-4E20-826E-098AC797AA9D}" type="presOf" srcId="{A0F32738-4E67-464C-82D3-4A808053BB46}" destId="{FE7FDDB7-8347-4B60-81D7-095A573736E9}" srcOrd="0" destOrd="5" presId="urn:microsoft.com/office/officeart/2005/8/layout/hList2#1"/>
    <dgm:cxn modelId="{A7997EDA-DBF0-44C8-924B-DA8E6BFEF0FF}" type="presOf" srcId="{94354A4D-A3A1-465A-A978-014A8CBE0140}" destId="{8018E6BE-1B43-4DC0-906F-B3F9034A2225}" srcOrd="0" destOrd="0" presId="urn:microsoft.com/office/officeart/2005/8/layout/hList2#1"/>
    <dgm:cxn modelId="{DA985BF9-8E55-4EB4-A6B3-750DCB2AEFA3}" srcId="{A2D37F9C-0B9A-4179-88CD-636145ED53D1}" destId="{99C82BF9-D58C-4356-A650-37633EBCC1C3}" srcOrd="4" destOrd="0" parTransId="{5F2F482C-8F2B-4CD4-AACB-03B188322DC7}" sibTransId="{5444770A-31A1-4F80-8F3B-AFC432F83F31}"/>
    <dgm:cxn modelId="{E0ABA9DF-375D-444E-B294-63273D75EB20}" srcId="{94354A4D-A3A1-465A-A978-014A8CBE0140}" destId="{8472EC71-90D9-4539-9F97-59069BBBA2F7}" srcOrd="4" destOrd="0" parTransId="{EA1357D8-BF38-44BC-A069-4DD82FE18B88}" sibTransId="{2D0EB61D-2CD8-40CF-AC25-D10038E61425}"/>
    <dgm:cxn modelId="{2C8D1F5D-2A61-4E93-A345-D79B383E1C2A}" srcId="{0EBF8BA3-5EBD-4720-99C0-61741455C4BB}" destId="{963EC3FA-A025-4BF6-B35F-859B0FE1E800}" srcOrd="1" destOrd="0" parTransId="{0899B533-794A-4316-BE0A-B7BBF4FEAE91}" sibTransId="{C3326EBE-F099-4182-8786-811F1A32AE95}"/>
    <dgm:cxn modelId="{8180FCA1-AE4F-40A1-89BA-FDC8ED3957E8}" srcId="{5F708732-B242-4548-923B-8B2EB9141322}" destId="{94354A4D-A3A1-465A-A978-014A8CBE0140}" srcOrd="2" destOrd="0" parTransId="{D0166395-3BF0-434F-AADE-B60FB6D2C9D5}" sibTransId="{0628D7F8-2FF8-4BA8-AD6A-F332D12702F0}"/>
    <dgm:cxn modelId="{E760841A-0CE5-4878-9E31-C72B62883CEA}" type="presOf" srcId="{E4C57779-C1E9-48F9-81B4-F3D8FD07B21A}" destId="{0D03ABFF-0116-4666-BF23-49F76690801C}" srcOrd="0" destOrd="4" presId="urn:microsoft.com/office/officeart/2005/8/layout/hList2#1"/>
    <dgm:cxn modelId="{5591360C-265B-4A8D-82B8-492D07478097}" type="presOf" srcId="{983F408E-987E-4436-8D98-A771968C9817}" destId="{FAB40932-9277-42F8-A665-1C30A81E46D7}" srcOrd="0" destOrd="2" presId="urn:microsoft.com/office/officeart/2005/8/layout/hList2#1"/>
    <dgm:cxn modelId="{B21D2565-3DC6-40D9-97DB-7BA5714F0624}" type="presOf" srcId="{291CA2D8-7DED-456F-9D35-EE9CF4D5E307}" destId="{FE7FDDB7-8347-4B60-81D7-095A573736E9}" srcOrd="0" destOrd="3" presId="urn:microsoft.com/office/officeart/2005/8/layout/hList2#1"/>
    <dgm:cxn modelId="{AF9A503C-3A8F-4A6B-8F51-122647BADB07}" type="presOf" srcId="{A2D37F9C-0B9A-4179-88CD-636145ED53D1}" destId="{6F038B8C-3F3A-4BF0-97D3-654AAD3F79C5}" srcOrd="0" destOrd="0" presId="urn:microsoft.com/office/officeart/2005/8/layout/hList2#1"/>
    <dgm:cxn modelId="{33B61360-315A-44EA-885A-EF349FF7744A}" type="presOf" srcId="{DF6211DD-FA7E-4F09-B2E7-F70B71F0996C}" destId="{0D03ABFF-0116-4666-BF23-49F76690801C}" srcOrd="0" destOrd="2" presId="urn:microsoft.com/office/officeart/2005/8/layout/hList2#1"/>
    <dgm:cxn modelId="{9EA7F88E-0D2F-4E44-A7E9-70303EC096CC}" type="presOf" srcId="{ABCD2650-A599-4CE6-8B50-863D23044C1D}" destId="{FE7FDDB7-8347-4B60-81D7-095A573736E9}" srcOrd="0" destOrd="1" presId="urn:microsoft.com/office/officeart/2005/8/layout/hList2#1"/>
    <dgm:cxn modelId="{487A6EBA-1873-4B68-94D7-D6BE94A4D72C}" type="presOf" srcId="{014D0C98-3719-4722-BCCF-2A31DF51E278}" destId="{C98592B5-58D9-41D3-AFA2-1D779A82D771}" srcOrd="0" destOrd="0" presId="urn:microsoft.com/office/officeart/2005/8/layout/hList2#1"/>
    <dgm:cxn modelId="{3F20E60B-4B21-42F5-968D-5BDD034A89E4}" srcId="{A2D37F9C-0B9A-4179-88CD-636145ED53D1}" destId="{DC1C0F8E-A279-4781-91A3-333711C993EC}" srcOrd="1" destOrd="0" parTransId="{64D8D819-61C3-456F-890B-6859360E1E88}" sibTransId="{9D4D007B-16D4-404D-93FE-80E575F7F4F5}"/>
    <dgm:cxn modelId="{E7CA19CA-B281-45FC-9625-A010023DEAA7}" srcId="{5F708732-B242-4548-923B-8B2EB9141322}" destId="{0EBF8BA3-5EBD-4720-99C0-61741455C4BB}" srcOrd="1" destOrd="0" parTransId="{4DC2157D-DC2C-414B-A446-155E1B09CC73}" sibTransId="{F85B1FF6-5A62-4181-BB42-BF7F76C08663}"/>
    <dgm:cxn modelId="{A3913BEF-1A61-4C4E-81C3-A7AFB77C6ECF}" srcId="{1706BB34-91E4-4B8A-93A6-511D8553639E}" destId="{014D0C98-3719-4722-BCCF-2A31DF51E278}" srcOrd="0" destOrd="0" parTransId="{20627073-4326-4DF1-813E-5A1828040627}" sibTransId="{9DF9BF92-66EE-438E-AA4F-4CE149225AB6}"/>
    <dgm:cxn modelId="{FCF0B400-61EB-4E04-A51D-CAB12834DD19}" srcId="{0EBF8BA3-5EBD-4720-99C0-61741455C4BB}" destId="{64924DB0-7A50-4CE6-B1AA-086C05BE600D}" srcOrd="3" destOrd="0" parTransId="{7E49FED3-7788-4677-9278-694A46B1E0B2}" sibTransId="{A2A354A2-20E4-44A5-8FB8-3DA7EC2C0D6F}"/>
    <dgm:cxn modelId="{22A9D804-92A2-4055-A501-8485D57298F5}" srcId="{5F708732-B242-4548-923B-8B2EB9141322}" destId="{A2D37F9C-0B9A-4179-88CD-636145ED53D1}" srcOrd="3" destOrd="0" parTransId="{892702CB-8A09-40A6-B923-A3DEDA4D90EB}" sibTransId="{FF9B0AC2-E336-4DF2-8B9B-7ACD83A85E53}"/>
    <dgm:cxn modelId="{CB421C9B-42DB-4735-AB03-098D1AD9F3E5}" srcId="{94354A4D-A3A1-465A-A978-014A8CBE0140}" destId="{F7430F3A-E8D0-40FA-AAC0-5A224FDB04CA}" srcOrd="0" destOrd="0" parTransId="{B4C15D9C-0F17-4144-8F68-C016BC682664}" sibTransId="{2BBFB0C6-2A1F-4E7E-AFD7-AF245275BAA0}"/>
    <dgm:cxn modelId="{E287505C-2672-4F24-BC7D-FFFACE4430A7}" type="presParOf" srcId="{D4387D0C-07F0-42FE-B112-4FB9DC712FCA}" destId="{74FDF6BE-10D7-4A75-99A6-50A6EF34598C}" srcOrd="0" destOrd="0" presId="urn:microsoft.com/office/officeart/2005/8/layout/hList2#1"/>
    <dgm:cxn modelId="{9C67AACE-3EF5-4902-95B6-24C409A4B2B9}" type="presParOf" srcId="{74FDF6BE-10D7-4A75-99A6-50A6EF34598C}" destId="{7A9733A1-BFA9-4652-807D-9E226CE54495}" srcOrd="0" destOrd="0" presId="urn:microsoft.com/office/officeart/2005/8/layout/hList2#1"/>
    <dgm:cxn modelId="{4C51E54D-0F3B-4F88-8514-98D8929E26E0}" type="presParOf" srcId="{74FDF6BE-10D7-4A75-99A6-50A6EF34598C}" destId="{C98592B5-58D9-41D3-AFA2-1D779A82D771}" srcOrd="1" destOrd="0" presId="urn:microsoft.com/office/officeart/2005/8/layout/hList2#1"/>
    <dgm:cxn modelId="{CD1B64DA-0A6E-4C15-81B4-FEFFE52ED5E6}" type="presParOf" srcId="{74FDF6BE-10D7-4A75-99A6-50A6EF34598C}" destId="{601AA8AA-2C50-4AF1-9AD2-556B708A899E}" srcOrd="2" destOrd="0" presId="urn:microsoft.com/office/officeart/2005/8/layout/hList2#1"/>
    <dgm:cxn modelId="{3D3E2CE8-1FAD-4D80-B07D-4FE3849DFFC0}" type="presParOf" srcId="{D4387D0C-07F0-42FE-B112-4FB9DC712FCA}" destId="{2FFAC58B-2F79-4C3C-8E79-9632261D1B83}" srcOrd="1" destOrd="0" presId="urn:microsoft.com/office/officeart/2005/8/layout/hList2#1"/>
    <dgm:cxn modelId="{44DE5EBC-7071-4C56-8A79-5512EAF72EDE}" type="presParOf" srcId="{D4387D0C-07F0-42FE-B112-4FB9DC712FCA}" destId="{C709B9FC-8BBD-40D8-8919-DD5F58399962}" srcOrd="2" destOrd="0" presId="urn:microsoft.com/office/officeart/2005/8/layout/hList2#1"/>
    <dgm:cxn modelId="{248E7748-42A7-464C-9C1E-7CA2814846B1}" type="presParOf" srcId="{C709B9FC-8BBD-40D8-8919-DD5F58399962}" destId="{1A33D2F5-A1FF-4F85-AB6B-FE31A88FFE0A}" srcOrd="0" destOrd="0" presId="urn:microsoft.com/office/officeart/2005/8/layout/hList2#1"/>
    <dgm:cxn modelId="{86956827-6315-4BC3-8EDF-7F702677A3BD}" type="presParOf" srcId="{C709B9FC-8BBD-40D8-8919-DD5F58399962}" destId="{0D03ABFF-0116-4666-BF23-49F76690801C}" srcOrd="1" destOrd="0" presId="urn:microsoft.com/office/officeart/2005/8/layout/hList2#1"/>
    <dgm:cxn modelId="{6B764B8F-DC62-48C9-B04D-D0C9F37851BB}" type="presParOf" srcId="{C709B9FC-8BBD-40D8-8919-DD5F58399962}" destId="{78E488A3-F6D2-4294-B47B-83A7C22F89C2}" srcOrd="2" destOrd="0" presId="urn:microsoft.com/office/officeart/2005/8/layout/hList2#1"/>
    <dgm:cxn modelId="{AB92FD1C-50C1-4480-A9E1-D16BA7B3CCC3}" type="presParOf" srcId="{D4387D0C-07F0-42FE-B112-4FB9DC712FCA}" destId="{FC74A954-CE48-4DA9-A491-32914B236530}" srcOrd="3" destOrd="0" presId="urn:microsoft.com/office/officeart/2005/8/layout/hList2#1"/>
    <dgm:cxn modelId="{644D7E6E-A7F3-45DE-9C06-BA8FF8245F4A}" type="presParOf" srcId="{D4387D0C-07F0-42FE-B112-4FB9DC712FCA}" destId="{3CC69859-4554-49A1-B2BC-1DE7C34F6B00}" srcOrd="4" destOrd="0" presId="urn:microsoft.com/office/officeart/2005/8/layout/hList2#1"/>
    <dgm:cxn modelId="{45C301BC-271B-4579-A4BE-86B9EB951C7B}" type="presParOf" srcId="{3CC69859-4554-49A1-B2BC-1DE7C34F6B00}" destId="{E356D7A8-668D-425F-BF09-27258761FF9A}" srcOrd="0" destOrd="0" presId="urn:microsoft.com/office/officeart/2005/8/layout/hList2#1"/>
    <dgm:cxn modelId="{C6B4BB6A-EBB9-4EF7-8F57-7B6CFD0C4D5A}" type="presParOf" srcId="{3CC69859-4554-49A1-B2BC-1DE7C34F6B00}" destId="{FE7FDDB7-8347-4B60-81D7-095A573736E9}" srcOrd="1" destOrd="0" presId="urn:microsoft.com/office/officeart/2005/8/layout/hList2#1"/>
    <dgm:cxn modelId="{8B334788-3802-4EC9-B663-A5B08A86EB29}" type="presParOf" srcId="{3CC69859-4554-49A1-B2BC-1DE7C34F6B00}" destId="{8018E6BE-1B43-4DC0-906F-B3F9034A2225}" srcOrd="2" destOrd="0" presId="urn:microsoft.com/office/officeart/2005/8/layout/hList2#1"/>
    <dgm:cxn modelId="{CBDE5D30-2A86-45DB-9E17-3E0C1312A4E2}" type="presParOf" srcId="{D4387D0C-07F0-42FE-B112-4FB9DC712FCA}" destId="{659F3CCD-FB1D-49C6-AB8A-DD53EDA84014}" srcOrd="5" destOrd="0" presId="urn:microsoft.com/office/officeart/2005/8/layout/hList2#1"/>
    <dgm:cxn modelId="{06EB8C81-C26C-42E7-8327-AE47EE54FFA9}" type="presParOf" srcId="{D4387D0C-07F0-42FE-B112-4FB9DC712FCA}" destId="{B179E18A-5B36-4B0D-909A-BAE2D408A13D}" srcOrd="6" destOrd="0" presId="urn:microsoft.com/office/officeart/2005/8/layout/hList2#1"/>
    <dgm:cxn modelId="{CF8CD407-AC24-4DD6-B43D-5BA5D5A81EC2}" type="presParOf" srcId="{B179E18A-5B36-4B0D-909A-BAE2D408A13D}" destId="{EC8D14BD-7370-43FC-BC39-7F488FB28362}" srcOrd="0" destOrd="0" presId="urn:microsoft.com/office/officeart/2005/8/layout/hList2#1"/>
    <dgm:cxn modelId="{D70F19D1-E56F-4D8D-B707-CFB24E6CEF2D}" type="presParOf" srcId="{B179E18A-5B36-4B0D-909A-BAE2D408A13D}" destId="{FAB40932-9277-42F8-A665-1C30A81E46D7}" srcOrd="1" destOrd="0" presId="urn:microsoft.com/office/officeart/2005/8/layout/hList2#1"/>
    <dgm:cxn modelId="{30B99918-AC3F-41D6-84C4-43F7C9262E9E}" type="presParOf" srcId="{B179E18A-5B36-4B0D-909A-BAE2D408A13D}" destId="{6F038B8C-3F3A-4BF0-97D3-654AAD3F79C5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708732-B242-4548-923B-8B2EB9141322}" type="doc">
      <dgm:prSet loTypeId="urn:microsoft.com/office/officeart/2005/8/layout/hList2#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06BB34-91E4-4B8A-93A6-511D8553639E}">
      <dgm:prSet phldrT="[Текст]"/>
      <dgm:spPr/>
      <dgm:t>
        <a:bodyPr/>
        <a:lstStyle/>
        <a:p>
          <a:endParaRPr lang="ru-RU" dirty="0"/>
        </a:p>
      </dgm:t>
    </dgm:pt>
    <dgm:pt modelId="{44AFBE00-6547-4BB7-937F-08927CBAF900}" type="parTrans" cxnId="{97CE6EDC-7D13-4FE7-B2E0-750FA9056D1E}">
      <dgm:prSet/>
      <dgm:spPr/>
      <dgm:t>
        <a:bodyPr/>
        <a:lstStyle/>
        <a:p>
          <a:endParaRPr lang="ru-RU"/>
        </a:p>
      </dgm:t>
    </dgm:pt>
    <dgm:pt modelId="{DC2DE076-894F-406A-BB79-49674ED110F3}" type="sibTrans" cxnId="{97CE6EDC-7D13-4FE7-B2E0-750FA9056D1E}">
      <dgm:prSet/>
      <dgm:spPr/>
      <dgm:t>
        <a:bodyPr/>
        <a:lstStyle/>
        <a:p>
          <a:endParaRPr lang="ru-RU"/>
        </a:p>
      </dgm:t>
    </dgm:pt>
    <dgm:pt modelId="{014D0C98-3719-4722-BCCF-2A31DF51E278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20627073-4326-4DF1-813E-5A1828040627}" type="parTrans" cxnId="{A3913BEF-1A61-4C4E-81C3-A7AFB77C6ECF}">
      <dgm:prSet/>
      <dgm:spPr/>
      <dgm:t>
        <a:bodyPr/>
        <a:lstStyle/>
        <a:p>
          <a:endParaRPr lang="ru-RU"/>
        </a:p>
      </dgm:t>
    </dgm:pt>
    <dgm:pt modelId="{9DF9BF92-66EE-438E-AA4F-4CE149225AB6}" type="sibTrans" cxnId="{A3913BEF-1A61-4C4E-81C3-A7AFB77C6ECF}">
      <dgm:prSet/>
      <dgm:spPr/>
      <dgm:t>
        <a:bodyPr/>
        <a:lstStyle/>
        <a:p>
          <a:endParaRPr lang="ru-RU"/>
        </a:p>
      </dgm:t>
    </dgm:pt>
    <dgm:pt modelId="{0EBF8BA3-5EBD-4720-99C0-61741455C4BB}">
      <dgm:prSet phldrT="[Текст]"/>
      <dgm:spPr/>
      <dgm:t>
        <a:bodyPr/>
        <a:lstStyle/>
        <a:p>
          <a:endParaRPr lang="ru-RU" dirty="0"/>
        </a:p>
      </dgm:t>
    </dgm:pt>
    <dgm:pt modelId="{4DC2157D-DC2C-414B-A446-155E1B09CC73}" type="parTrans" cxnId="{E7CA19CA-B281-45FC-9625-A010023DEAA7}">
      <dgm:prSet/>
      <dgm:spPr/>
      <dgm:t>
        <a:bodyPr/>
        <a:lstStyle/>
        <a:p>
          <a:endParaRPr lang="ru-RU"/>
        </a:p>
      </dgm:t>
    </dgm:pt>
    <dgm:pt modelId="{F85B1FF6-5A62-4181-BB42-BF7F76C08663}" type="sibTrans" cxnId="{E7CA19CA-B281-45FC-9625-A010023DEAA7}">
      <dgm:prSet/>
      <dgm:spPr/>
      <dgm:t>
        <a:bodyPr/>
        <a:lstStyle/>
        <a:p>
          <a:endParaRPr lang="ru-RU"/>
        </a:p>
      </dgm:t>
    </dgm:pt>
    <dgm:pt modelId="{94354A4D-A3A1-465A-A978-014A8CBE0140}">
      <dgm:prSet phldrT="[Текст]"/>
      <dgm:spPr/>
      <dgm:t>
        <a:bodyPr/>
        <a:lstStyle/>
        <a:p>
          <a:endParaRPr lang="ru-RU" dirty="0"/>
        </a:p>
      </dgm:t>
    </dgm:pt>
    <dgm:pt modelId="{D0166395-3BF0-434F-AADE-B60FB6D2C9D5}" type="parTrans" cxnId="{8180FCA1-AE4F-40A1-89BA-FDC8ED3957E8}">
      <dgm:prSet/>
      <dgm:spPr/>
      <dgm:t>
        <a:bodyPr/>
        <a:lstStyle/>
        <a:p>
          <a:endParaRPr lang="ru-RU"/>
        </a:p>
      </dgm:t>
    </dgm:pt>
    <dgm:pt modelId="{0628D7F8-2FF8-4BA8-AD6A-F332D12702F0}" type="sibTrans" cxnId="{8180FCA1-AE4F-40A1-89BA-FDC8ED3957E8}">
      <dgm:prSet/>
      <dgm:spPr/>
      <dgm:t>
        <a:bodyPr/>
        <a:lstStyle/>
        <a:p>
          <a:endParaRPr lang="ru-RU"/>
        </a:p>
      </dgm:t>
    </dgm:pt>
    <dgm:pt modelId="{C1B68515-AA93-4A2E-B179-91B4622F68C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864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45 534,8 млн.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b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жылу-энергетикалық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жүйені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дамыту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EC9639AC-9F47-404F-B963-957E59D68C66}" type="parTrans" cxnId="{45051762-43B6-4F8A-92DE-F3668D257C37}">
      <dgm:prSet/>
      <dgm:spPr/>
      <dgm:t>
        <a:bodyPr/>
        <a:lstStyle/>
        <a:p>
          <a:endParaRPr lang="ru-RU"/>
        </a:p>
      </dgm:t>
    </dgm:pt>
    <dgm:pt modelId="{43A25F5D-0F16-4629-B508-15A0D37511D6}" type="sibTrans" cxnId="{45051762-43B6-4F8A-92DE-F3668D257C37}">
      <dgm:prSet/>
      <dgm:spPr/>
      <dgm:t>
        <a:bodyPr/>
        <a:lstStyle/>
        <a:p>
          <a:endParaRPr lang="ru-RU"/>
        </a:p>
      </dgm:t>
    </dgm:pt>
    <dgm:pt modelId="{A2D37F9C-0B9A-4179-88CD-636145ED53D1}">
      <dgm:prSet phldrT="[Текст]"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sz="1200" dirty="0">
            <a:latin typeface="Book Antiqua" panose="02040602050305030304" pitchFamily="18" charset="0"/>
          </a:endParaRPr>
        </a:p>
      </dgm:t>
    </dgm:pt>
    <dgm:pt modelId="{892702CB-8A09-40A6-B923-A3DEDA4D90EB}" type="parTrans" cxnId="{22A9D804-92A2-4055-A501-8485D57298F5}">
      <dgm:prSet/>
      <dgm:spPr/>
      <dgm:t>
        <a:bodyPr/>
        <a:lstStyle/>
        <a:p>
          <a:endParaRPr lang="ru-RU"/>
        </a:p>
      </dgm:t>
    </dgm:pt>
    <dgm:pt modelId="{FF9B0AC2-E336-4DF2-8B9B-7ACD83A85E53}" type="sibTrans" cxnId="{22A9D804-92A2-4055-A501-8485D57298F5}">
      <dgm:prSet/>
      <dgm:spPr/>
      <dgm:t>
        <a:bodyPr/>
        <a:lstStyle/>
        <a:p>
          <a:endParaRPr lang="ru-RU"/>
        </a:p>
      </dgm:t>
    </dgm:pt>
    <dgm:pt modelId="{DC1C0F8E-A279-4781-91A3-333711C993EC}">
      <dgm:prSet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kk-KZ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63 120,4 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млн.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тұрғын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үй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шаруашылығы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64D8D819-61C3-456F-890B-6859360E1E88}" type="parTrans" cxnId="{3F20E60B-4B21-42F5-968D-5BDD034A89E4}">
      <dgm:prSet/>
      <dgm:spPr/>
      <dgm:t>
        <a:bodyPr/>
        <a:lstStyle/>
        <a:p>
          <a:endParaRPr lang="ru-RU"/>
        </a:p>
      </dgm:t>
    </dgm:pt>
    <dgm:pt modelId="{9D4D007B-16D4-404D-93FE-80E575F7F4F5}" type="sibTrans" cxnId="{3F20E60B-4B21-42F5-968D-5BDD034A89E4}">
      <dgm:prSet/>
      <dgm:spPr/>
      <dgm:t>
        <a:bodyPr/>
        <a:lstStyle/>
        <a:p>
          <a:endParaRPr lang="ru-RU"/>
        </a:p>
      </dgm:t>
    </dgm:pt>
    <dgm:pt modelId="{6F83FAB7-6F4B-479A-9B2B-E85D6E85ADB3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864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834,2 млн.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ауыл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шаруашылығы</a:t>
          </a:r>
          <a:endParaRPr lang="ru-RU" sz="900" dirty="0">
            <a:latin typeface="Book Antiqua" panose="02040602050305030304" pitchFamily="18" charset="0"/>
          </a:endParaRPr>
        </a:p>
      </dgm:t>
    </dgm:pt>
    <dgm:pt modelId="{E7679D33-BB66-412F-A78A-8FE08CA24A31}" type="parTrans" cxnId="{E72F97B7-036E-40F9-B5C6-9703FF7EAD9E}">
      <dgm:prSet/>
      <dgm:spPr/>
      <dgm:t>
        <a:bodyPr/>
        <a:lstStyle/>
        <a:p>
          <a:endParaRPr lang="ru-RU"/>
        </a:p>
      </dgm:t>
    </dgm:pt>
    <dgm:pt modelId="{4159A6E3-C86F-4B3C-84D4-8E33BD53AFF2}" type="sibTrans" cxnId="{E72F97B7-036E-40F9-B5C6-9703FF7EAD9E}">
      <dgm:prSet/>
      <dgm:spPr/>
      <dgm:t>
        <a:bodyPr/>
        <a:lstStyle/>
        <a:p>
          <a:endParaRPr lang="ru-RU"/>
        </a:p>
      </dgm:t>
    </dgm:pt>
    <dgm:pt modelId="{EE15046A-03B2-45D8-BF38-77A9ECF8C33A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112 255,6 млн .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kk-KZ" sz="900" dirty="0" smtClean="0">
              <a:solidFill>
                <a:schemeClr val="bg1"/>
              </a:solidFill>
              <a:latin typeface="Book Antiqua" panose="02040602050305030304" pitchFamily="18" charset="0"/>
            </a:rPr>
            <a:t>автокөлік транспорты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97B01CBD-21C2-46E1-A0F4-F695E6E5C1B3}" type="parTrans" cxnId="{36F2A78C-481D-4A1F-B87A-41854AEF11E7}">
      <dgm:prSet/>
      <dgm:spPr/>
      <dgm:t>
        <a:bodyPr/>
        <a:lstStyle/>
        <a:p>
          <a:endParaRPr lang="ru-RU"/>
        </a:p>
      </dgm:t>
    </dgm:pt>
    <dgm:pt modelId="{5F7BE421-2311-4006-A322-B5E938F4EDDC}" type="sibTrans" cxnId="{36F2A78C-481D-4A1F-B87A-41854AEF11E7}">
      <dgm:prSet/>
      <dgm:spPr/>
      <dgm:t>
        <a:bodyPr/>
        <a:lstStyle/>
        <a:p>
          <a:endParaRPr lang="ru-RU"/>
        </a:p>
      </dgm:t>
    </dgm:pt>
    <dgm:pt modelId="{C223B474-DE86-4852-9826-957E2279A99A}">
      <dgm:prSet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78 000,7 млн.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коммуналдық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шаруашылық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779EBF26-76B2-48F8-99DC-100D3FA82CD2}" type="parTrans" cxnId="{0ECE8D84-CB8D-4983-8780-0B2257562E77}">
      <dgm:prSet/>
      <dgm:spPr/>
      <dgm:t>
        <a:bodyPr/>
        <a:lstStyle/>
        <a:p>
          <a:endParaRPr lang="ru-RU"/>
        </a:p>
      </dgm:t>
    </dgm:pt>
    <dgm:pt modelId="{4A7D17B6-A4DB-469C-AD3F-07B7C0544714}" type="sibTrans" cxnId="{0ECE8D84-CB8D-4983-8780-0B2257562E77}">
      <dgm:prSet/>
      <dgm:spPr/>
      <dgm:t>
        <a:bodyPr/>
        <a:lstStyle/>
        <a:p>
          <a:endParaRPr lang="ru-RU"/>
        </a:p>
      </dgm:t>
    </dgm:pt>
    <dgm:pt modelId="{48BDA72A-75DE-4AFF-91FB-805014401A8A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23 634,0 млн.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kk-KZ" sz="900" dirty="0" smtClean="0">
              <a:solidFill>
                <a:schemeClr val="bg1"/>
              </a:solidFill>
              <a:latin typeface="Book Antiqua" panose="02040602050305030304" pitchFamily="18" charset="0"/>
            </a:rPr>
            <a:t>көлік және коммуникациялар төңірегіндегі басқа да қызметтер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ABC67E3F-9BA9-42F9-9887-19291C0C2AAE}" type="parTrans" cxnId="{35B911F8-2FF5-4A24-9B23-14B4F3460A94}">
      <dgm:prSet/>
      <dgm:spPr/>
      <dgm:t>
        <a:bodyPr/>
        <a:lstStyle/>
        <a:p>
          <a:endParaRPr lang="ru-RU"/>
        </a:p>
      </dgm:t>
    </dgm:pt>
    <dgm:pt modelId="{BA3FB4B0-B6AB-4BD0-B2CF-564F58028CBE}" type="sibTrans" cxnId="{35B911F8-2FF5-4A24-9B23-14B4F3460A94}">
      <dgm:prSet/>
      <dgm:spPr/>
      <dgm:t>
        <a:bodyPr/>
        <a:lstStyle/>
        <a:p>
          <a:endParaRPr lang="ru-RU"/>
        </a:p>
      </dgm:t>
    </dgm:pt>
    <dgm:pt modelId="{84634C8F-F152-482E-81D5-ACFBD1BA379F}">
      <dgm:prSet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720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64 450,1 млн .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kk-KZ" sz="900" dirty="0" smtClean="0">
              <a:solidFill>
                <a:schemeClr val="bg1"/>
              </a:solidFill>
              <a:latin typeface="Book Antiqua" panose="02040602050305030304" pitchFamily="18" charset="0"/>
            </a:rPr>
            <a:t>елді мекендерді  көркейту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C8B3C98C-9BDC-4920-80A2-6110292F4D27}" type="parTrans" cxnId="{4CA95BD8-C24C-4BC7-A514-DDC1F1E5A1E5}">
      <dgm:prSet/>
      <dgm:spPr/>
      <dgm:t>
        <a:bodyPr/>
        <a:lstStyle/>
        <a:p>
          <a:endParaRPr lang="ru-RU"/>
        </a:p>
      </dgm:t>
    </dgm:pt>
    <dgm:pt modelId="{14EA832B-3E02-43D8-B1CE-897CC2A2BDAA}" type="sibTrans" cxnId="{4CA95BD8-C24C-4BC7-A514-DDC1F1E5A1E5}">
      <dgm:prSet/>
      <dgm:spPr/>
      <dgm:t>
        <a:bodyPr/>
        <a:lstStyle/>
        <a:p>
          <a:endParaRPr lang="ru-RU"/>
        </a:p>
      </dgm:t>
    </dgm:pt>
    <dgm:pt modelId="{F70DC351-B940-4954-A78E-15776576D3D3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864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latin typeface="Book Antiqua" panose="02040602050305030304" pitchFamily="18" charset="0"/>
            </a:rPr>
            <a:t>1 177,1 млн. тенге </a:t>
          </a:r>
          <a:r>
            <a:rPr lang="ru-RU" sz="900" dirty="0" err="1" smtClean="0">
              <a:latin typeface="Book Antiqua" panose="02040602050305030304" pitchFamily="18" charset="0"/>
            </a:rPr>
            <a:t>орман</a:t>
          </a:r>
          <a:r>
            <a:rPr lang="ru-RU" sz="900" dirty="0" smtClean="0">
              <a:latin typeface="Book Antiqua" panose="02040602050305030304" pitchFamily="18" charset="0"/>
            </a:rPr>
            <a:t> </a:t>
          </a:r>
          <a:r>
            <a:rPr lang="ru-RU" sz="900" dirty="0" err="1" smtClean="0">
              <a:latin typeface="Book Antiqua" panose="02040602050305030304" pitchFamily="18" charset="0"/>
            </a:rPr>
            <a:t>шаруашылығы</a:t>
          </a:r>
          <a:endParaRPr lang="ru-RU" sz="900" dirty="0">
            <a:latin typeface="Book Antiqua" panose="02040602050305030304" pitchFamily="18" charset="0"/>
          </a:endParaRPr>
        </a:p>
      </dgm:t>
    </dgm:pt>
    <dgm:pt modelId="{0A37DAC8-1842-416B-B4B2-2F328411AB49}" type="parTrans" cxnId="{A3EF3039-2503-4ECB-81B9-6C9D85EFD923}">
      <dgm:prSet/>
      <dgm:spPr/>
      <dgm:t>
        <a:bodyPr/>
        <a:lstStyle/>
        <a:p>
          <a:endParaRPr lang="ru-RU"/>
        </a:p>
      </dgm:t>
    </dgm:pt>
    <dgm:pt modelId="{7739ABE8-1756-477A-8582-4B2A65DF28EF}" type="sibTrans" cxnId="{A3EF3039-2503-4ECB-81B9-6C9D85EFD923}">
      <dgm:prSet/>
      <dgm:spPr/>
      <dgm:t>
        <a:bodyPr/>
        <a:lstStyle/>
        <a:p>
          <a:endParaRPr lang="ru-RU"/>
        </a:p>
      </dgm:t>
    </dgm:pt>
    <dgm:pt modelId="{D6301C1F-CD56-4103-9B6E-1D68F2832B5E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864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kk-KZ" sz="900" dirty="0" smtClean="0">
              <a:latin typeface="Book Antiqua" panose="02040602050305030304" pitchFamily="18" charset="0"/>
            </a:rPr>
            <a:t> 1 363,4 млн. тенге қ</a:t>
          </a:r>
          <a:r>
            <a:rPr lang="ru-RU" sz="900" dirty="0" err="1" smtClean="0">
              <a:latin typeface="Book Antiqua" panose="02040602050305030304" pitchFamily="18" charset="0"/>
            </a:rPr>
            <a:t>оршаған</a:t>
          </a:r>
          <a:r>
            <a:rPr lang="ru-RU" sz="900" dirty="0" smtClean="0">
              <a:latin typeface="Book Antiqua" panose="02040602050305030304" pitchFamily="18" charset="0"/>
            </a:rPr>
            <a:t> </a:t>
          </a:r>
          <a:r>
            <a:rPr lang="ru-RU" sz="900" dirty="0" err="1" smtClean="0">
              <a:latin typeface="Book Antiqua" panose="02040602050305030304" pitchFamily="18" charset="0"/>
            </a:rPr>
            <a:t>ортаны</a:t>
          </a:r>
          <a:r>
            <a:rPr lang="ru-RU" sz="900" dirty="0" smtClean="0">
              <a:latin typeface="Book Antiqua" panose="02040602050305030304" pitchFamily="18" charset="0"/>
            </a:rPr>
            <a:t> </a:t>
          </a:r>
          <a:r>
            <a:rPr lang="ru-RU" sz="900" dirty="0" err="1" smtClean="0">
              <a:latin typeface="Book Antiqua" panose="02040602050305030304" pitchFamily="18" charset="0"/>
            </a:rPr>
            <a:t>қорғау</a:t>
          </a:r>
          <a:r>
            <a:rPr lang="kk-KZ" sz="900" dirty="0" smtClean="0">
              <a:latin typeface="Book Antiqua" panose="02040602050305030304" pitchFamily="18" charset="0"/>
            </a:rPr>
            <a:t> </a:t>
          </a:r>
          <a:endParaRPr lang="ru-RU" sz="900" dirty="0">
            <a:latin typeface="Book Antiqua" panose="02040602050305030304" pitchFamily="18" charset="0"/>
          </a:endParaRPr>
        </a:p>
      </dgm:t>
    </dgm:pt>
    <dgm:pt modelId="{9A1D6132-1906-4662-A27D-9939A7391898}" type="parTrans" cxnId="{ED5CBF13-8D85-40C2-91BC-3A3EA64201C0}">
      <dgm:prSet/>
      <dgm:spPr/>
      <dgm:t>
        <a:bodyPr/>
        <a:lstStyle/>
        <a:p>
          <a:endParaRPr lang="ru-RU"/>
        </a:p>
      </dgm:t>
    </dgm:pt>
    <dgm:pt modelId="{24B9465F-4273-4DFD-ABFD-DEEFB500F25A}" type="sibTrans" cxnId="{ED5CBF13-8D85-40C2-91BC-3A3EA64201C0}">
      <dgm:prSet/>
      <dgm:spPr/>
      <dgm:t>
        <a:bodyPr/>
        <a:lstStyle/>
        <a:p>
          <a:endParaRPr lang="ru-RU"/>
        </a:p>
      </dgm:t>
    </dgm:pt>
    <dgm:pt modelId="{590F7206-300F-4721-A793-FE7093F6FE65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864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kk-KZ" sz="900" dirty="0" smtClean="0">
              <a:solidFill>
                <a:schemeClr val="bg1"/>
              </a:solidFill>
              <a:latin typeface="Book Antiqua" panose="02040602050305030304" pitchFamily="18" charset="0"/>
            </a:rPr>
            <a:t>18 184,1  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ОЭК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және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жер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қойнауын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пайдалану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саласындағы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өзге</a:t>
          </a:r>
          <a:r>
            <a:rPr lang="ru-RU" sz="900" dirty="0" smtClean="0">
              <a:solidFill>
                <a:schemeClr val="bg1"/>
              </a:solidFill>
              <a:latin typeface="Book Antiqua" panose="02040602050305030304" pitchFamily="18" charset="0"/>
            </a:rPr>
            <a:t> де </a:t>
          </a:r>
          <a:r>
            <a:rPr lang="ru-RU" sz="9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қызметтер</a:t>
          </a:r>
          <a:endParaRPr lang="ru-RU" sz="9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24096045-4D0A-4706-A444-0096E084D2D3}" type="parTrans" cxnId="{564D9848-CAFB-490F-AC8D-D0E735A5BE4C}">
      <dgm:prSet/>
      <dgm:spPr/>
      <dgm:t>
        <a:bodyPr/>
        <a:lstStyle/>
        <a:p>
          <a:endParaRPr lang="ru-RU"/>
        </a:p>
      </dgm:t>
    </dgm:pt>
    <dgm:pt modelId="{02500E7D-263D-43CF-88BF-32D60853D954}" type="sibTrans" cxnId="{564D9848-CAFB-490F-AC8D-D0E735A5BE4C}">
      <dgm:prSet/>
      <dgm:spPr/>
      <dgm:t>
        <a:bodyPr/>
        <a:lstStyle/>
        <a:p>
          <a:endParaRPr lang="ru-RU"/>
        </a:p>
      </dgm:t>
    </dgm:pt>
    <dgm:pt modelId="{D4387D0C-07F0-42FE-B112-4FB9DC712FCA}" type="pres">
      <dgm:prSet presAssocID="{5F708732-B242-4548-923B-8B2EB914132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FDF6BE-10D7-4A75-99A6-50A6EF34598C}" type="pres">
      <dgm:prSet presAssocID="{1706BB34-91E4-4B8A-93A6-511D8553639E}" presName="compositeNode" presStyleCnt="0">
        <dgm:presLayoutVars>
          <dgm:bulletEnabled val="1"/>
        </dgm:presLayoutVars>
      </dgm:prSet>
      <dgm:spPr/>
    </dgm:pt>
    <dgm:pt modelId="{7A9733A1-BFA9-4652-807D-9E226CE54495}" type="pres">
      <dgm:prSet presAssocID="{1706BB34-91E4-4B8A-93A6-511D8553639E}" presName="image" presStyleLbl="fgImgPlace1" presStyleIdx="0" presStyleCnt="4" custScaleX="162058" custScaleY="74655" custLinFactNeighborX="49226" custLinFactNeighborY="265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98592B5-58D9-41D3-AFA2-1D779A82D771}" type="pres">
      <dgm:prSet presAssocID="{1706BB34-91E4-4B8A-93A6-511D8553639E}" presName="childNode" presStyleLbl="node1" presStyleIdx="0" presStyleCnt="4" custScaleX="89770" custScaleY="37726" custLinFactNeighborX="-30916" custLinFactNeighborY="-26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AA8AA-2C50-4AF1-9AD2-556B708A899E}" type="pres">
      <dgm:prSet presAssocID="{1706BB34-91E4-4B8A-93A6-511D8553639E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AC58B-2F79-4C3C-8E79-9632261D1B83}" type="pres">
      <dgm:prSet presAssocID="{DC2DE076-894F-406A-BB79-49674ED110F3}" presName="sibTrans" presStyleCnt="0"/>
      <dgm:spPr/>
    </dgm:pt>
    <dgm:pt modelId="{C709B9FC-8BBD-40D8-8919-DD5F58399962}" type="pres">
      <dgm:prSet presAssocID="{0EBF8BA3-5EBD-4720-99C0-61741455C4BB}" presName="compositeNode" presStyleCnt="0">
        <dgm:presLayoutVars>
          <dgm:bulletEnabled val="1"/>
        </dgm:presLayoutVars>
      </dgm:prSet>
      <dgm:spPr/>
    </dgm:pt>
    <dgm:pt modelId="{1A33D2F5-A1FF-4F85-AB6B-FE31A88FFE0A}" type="pres">
      <dgm:prSet presAssocID="{0EBF8BA3-5EBD-4720-99C0-61741455C4BB}" presName="image" presStyleLbl="fgImgPlace1" presStyleIdx="1" presStyleCnt="4" custScaleX="166941" custScaleY="78246" custLinFactNeighborX="-84457" custLinFactNeighborY="3102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03ABFF-0116-4666-BF23-49F76690801C}" type="pres">
      <dgm:prSet presAssocID="{0EBF8BA3-5EBD-4720-99C0-61741455C4BB}" presName="childNode" presStyleLbl="node1" presStyleIdx="1" presStyleCnt="4" custScaleX="79938" custScaleY="38398" custLinFactNeighborX="-84669" custLinFactNeighborY="-26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488A3-F6D2-4294-B47B-83A7C22F89C2}" type="pres">
      <dgm:prSet presAssocID="{0EBF8BA3-5EBD-4720-99C0-61741455C4BB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4A954-CE48-4DA9-A491-32914B236530}" type="pres">
      <dgm:prSet presAssocID="{F85B1FF6-5A62-4181-BB42-BF7F76C08663}" presName="sibTrans" presStyleCnt="0"/>
      <dgm:spPr/>
    </dgm:pt>
    <dgm:pt modelId="{3CC69859-4554-49A1-B2BC-1DE7C34F6B00}" type="pres">
      <dgm:prSet presAssocID="{94354A4D-A3A1-465A-A978-014A8CBE0140}" presName="compositeNode" presStyleCnt="0">
        <dgm:presLayoutVars>
          <dgm:bulletEnabled val="1"/>
        </dgm:presLayoutVars>
      </dgm:prSet>
      <dgm:spPr/>
    </dgm:pt>
    <dgm:pt modelId="{E356D7A8-668D-425F-BF09-27258761FF9A}" type="pres">
      <dgm:prSet presAssocID="{94354A4D-A3A1-465A-A978-014A8CBE0140}" presName="image" presStyleLbl="fgImgPlace1" presStyleIdx="2" presStyleCnt="4" custScaleX="192225" custScaleY="82678" custLinFactX="-100000" custLinFactNeighborX="-137342" custLinFactNeighborY="2759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E7FDDB7-8347-4B60-81D7-095A573736E9}" type="pres">
      <dgm:prSet presAssocID="{94354A4D-A3A1-465A-A978-014A8CBE0140}" presName="childNode" presStyleLbl="node1" presStyleIdx="2" presStyleCnt="4" custAng="0" custScaleX="85442" custScaleY="38367" custLinFactX="-45838" custLinFactNeighborX="-100000" custLinFactNeighborY="-27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8E6BE-1B43-4DC0-906F-B3F9034A2225}" type="pres">
      <dgm:prSet presAssocID="{94354A4D-A3A1-465A-A978-014A8CBE0140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F3CCD-FB1D-49C6-AB8A-DD53EDA84014}" type="pres">
      <dgm:prSet presAssocID="{0628D7F8-2FF8-4BA8-AD6A-F332D12702F0}" presName="sibTrans" presStyleCnt="0"/>
      <dgm:spPr/>
    </dgm:pt>
    <dgm:pt modelId="{B179E18A-5B36-4B0D-909A-BAE2D408A13D}" type="pres">
      <dgm:prSet presAssocID="{A2D37F9C-0B9A-4179-88CD-636145ED53D1}" presName="compositeNode" presStyleCnt="0">
        <dgm:presLayoutVars>
          <dgm:bulletEnabled val="1"/>
        </dgm:presLayoutVars>
      </dgm:prSet>
      <dgm:spPr/>
    </dgm:pt>
    <dgm:pt modelId="{EC8D14BD-7370-43FC-BC39-7F488FB28362}" type="pres">
      <dgm:prSet presAssocID="{A2D37F9C-0B9A-4179-88CD-636145ED53D1}" presName="image" presStyleLbl="fgImgPlace1" presStyleIdx="3" presStyleCnt="4" custScaleX="162216" custScaleY="76606" custLinFactX="-184929" custLinFactNeighborX="-200000" custLinFactNeighborY="3165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AB40932-9277-42F8-A665-1C30A81E46D7}" type="pres">
      <dgm:prSet presAssocID="{A2D37F9C-0B9A-4179-88CD-636145ED53D1}" presName="childNode" presStyleLbl="node1" presStyleIdx="3" presStyleCnt="4" custScaleX="88974" custScaleY="37712" custLinFactX="-100000" custLinFactNeighborX="-104614" custLinFactNeighborY="-25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38B8C-3F3A-4BF0-97D3-654AAD3F79C5}" type="pres">
      <dgm:prSet presAssocID="{A2D37F9C-0B9A-4179-88CD-636145ED53D1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415D0-B91E-46F6-A3D5-98A8D9DE0A23}" type="presOf" srcId="{5F708732-B242-4548-923B-8B2EB9141322}" destId="{D4387D0C-07F0-42FE-B112-4FB9DC712FCA}" srcOrd="0" destOrd="0" presId="urn:microsoft.com/office/officeart/2005/8/layout/hList2#2"/>
    <dgm:cxn modelId="{A3EF3039-2503-4ECB-81B9-6C9D85EFD923}" srcId="{0EBF8BA3-5EBD-4720-99C0-61741455C4BB}" destId="{F70DC351-B940-4954-A78E-15776576D3D3}" srcOrd="1" destOrd="0" parTransId="{0A37DAC8-1842-416B-B4B2-2F328411AB49}" sibTransId="{7739ABE8-1756-477A-8582-4B2A65DF28EF}"/>
    <dgm:cxn modelId="{428ACF03-C854-4549-BEE9-BD98FB7C219D}" type="presOf" srcId="{48BDA72A-75DE-4AFF-91FB-805014401A8A}" destId="{C98592B5-58D9-41D3-AFA2-1D779A82D771}" srcOrd="0" destOrd="2" presId="urn:microsoft.com/office/officeart/2005/8/layout/hList2#2"/>
    <dgm:cxn modelId="{E3377BD3-7605-48DA-B8E8-375A8A21D30C}" type="presOf" srcId="{DC1C0F8E-A279-4781-91A3-333711C993EC}" destId="{FAB40932-9277-42F8-A665-1C30A81E46D7}" srcOrd="0" destOrd="0" presId="urn:microsoft.com/office/officeart/2005/8/layout/hList2#2"/>
    <dgm:cxn modelId="{14F4613B-7E72-44EE-B332-DBB0A91F07A9}" type="presOf" srcId="{6F83FAB7-6F4B-479A-9B2B-E85D6E85ADB3}" destId="{0D03ABFF-0116-4666-BF23-49F76690801C}" srcOrd="0" destOrd="0" presId="urn:microsoft.com/office/officeart/2005/8/layout/hList2#2"/>
    <dgm:cxn modelId="{E7CA19CA-B281-45FC-9625-A010023DEAA7}" srcId="{5F708732-B242-4548-923B-8B2EB9141322}" destId="{0EBF8BA3-5EBD-4720-99C0-61741455C4BB}" srcOrd="1" destOrd="0" parTransId="{4DC2157D-DC2C-414B-A446-155E1B09CC73}" sibTransId="{F85B1FF6-5A62-4181-BB42-BF7F76C08663}"/>
    <dgm:cxn modelId="{3F20E60B-4B21-42F5-968D-5BDD034A89E4}" srcId="{A2D37F9C-0B9A-4179-88CD-636145ED53D1}" destId="{DC1C0F8E-A279-4781-91A3-333711C993EC}" srcOrd="0" destOrd="0" parTransId="{64D8D819-61C3-456F-890B-6859360E1E88}" sibTransId="{9D4D007B-16D4-404D-93FE-80E575F7F4F5}"/>
    <dgm:cxn modelId="{B99431A2-3D44-4704-B5E6-1B2B334AF216}" type="presOf" srcId="{A2D37F9C-0B9A-4179-88CD-636145ED53D1}" destId="{6F038B8C-3F3A-4BF0-97D3-654AAD3F79C5}" srcOrd="0" destOrd="0" presId="urn:microsoft.com/office/officeart/2005/8/layout/hList2#2"/>
    <dgm:cxn modelId="{34D55563-F64E-4B74-BA69-06F1769B0349}" type="presOf" srcId="{F70DC351-B940-4954-A78E-15776576D3D3}" destId="{0D03ABFF-0116-4666-BF23-49F76690801C}" srcOrd="0" destOrd="1" presId="urn:microsoft.com/office/officeart/2005/8/layout/hList2#2"/>
    <dgm:cxn modelId="{AB053444-554D-4B16-9BD8-EED34229B931}" type="presOf" srcId="{014D0C98-3719-4722-BCCF-2A31DF51E278}" destId="{C98592B5-58D9-41D3-AFA2-1D779A82D771}" srcOrd="0" destOrd="0" presId="urn:microsoft.com/office/officeart/2005/8/layout/hList2#2"/>
    <dgm:cxn modelId="{4CA95BD8-C24C-4BC7-A514-DDC1F1E5A1E5}" srcId="{A2D37F9C-0B9A-4179-88CD-636145ED53D1}" destId="{84634C8F-F152-482E-81D5-ACFBD1BA379F}" srcOrd="2" destOrd="0" parTransId="{C8B3C98C-9BDC-4920-80A2-6110292F4D27}" sibTransId="{14EA832B-3E02-43D8-B1CE-897CC2A2BDAA}"/>
    <dgm:cxn modelId="{A3913BEF-1A61-4C4E-81C3-A7AFB77C6ECF}" srcId="{1706BB34-91E4-4B8A-93A6-511D8553639E}" destId="{014D0C98-3719-4722-BCCF-2A31DF51E278}" srcOrd="0" destOrd="0" parTransId="{20627073-4326-4DF1-813E-5A1828040627}" sibTransId="{9DF9BF92-66EE-438E-AA4F-4CE149225AB6}"/>
    <dgm:cxn modelId="{0ECE8D84-CB8D-4983-8780-0B2257562E77}" srcId="{A2D37F9C-0B9A-4179-88CD-636145ED53D1}" destId="{C223B474-DE86-4852-9826-957E2279A99A}" srcOrd="1" destOrd="0" parTransId="{779EBF26-76B2-48F8-99DC-100D3FA82CD2}" sibTransId="{4A7D17B6-A4DB-469C-AD3F-07B7C0544714}"/>
    <dgm:cxn modelId="{05824A48-262E-44D6-B04D-4B1CB75E2CB6}" type="presOf" srcId="{94354A4D-A3A1-465A-A978-014A8CBE0140}" destId="{8018E6BE-1B43-4DC0-906F-B3F9034A2225}" srcOrd="0" destOrd="0" presId="urn:microsoft.com/office/officeart/2005/8/layout/hList2#2"/>
    <dgm:cxn modelId="{ED5CBF13-8D85-40C2-91BC-3A3EA64201C0}" srcId="{0EBF8BA3-5EBD-4720-99C0-61741455C4BB}" destId="{D6301C1F-CD56-4103-9B6E-1D68F2832B5E}" srcOrd="2" destOrd="0" parTransId="{9A1D6132-1906-4662-A27D-9939A7391898}" sibTransId="{24B9465F-4273-4DFD-ABFD-DEEFB500F25A}"/>
    <dgm:cxn modelId="{36F2A78C-481D-4A1F-B87A-41854AEF11E7}" srcId="{1706BB34-91E4-4B8A-93A6-511D8553639E}" destId="{EE15046A-03B2-45D8-BF38-77A9ECF8C33A}" srcOrd="1" destOrd="0" parTransId="{97B01CBD-21C2-46E1-A0F4-F695E6E5C1B3}" sibTransId="{5F7BE421-2311-4006-A322-B5E938F4EDDC}"/>
    <dgm:cxn modelId="{58CF964C-BF93-4D44-A2D7-078430EA1D4F}" type="presOf" srcId="{D6301C1F-CD56-4103-9B6E-1D68F2832B5E}" destId="{0D03ABFF-0116-4666-BF23-49F76690801C}" srcOrd="0" destOrd="2" presId="urn:microsoft.com/office/officeart/2005/8/layout/hList2#2"/>
    <dgm:cxn modelId="{564D9848-CAFB-490F-AC8D-D0E735A5BE4C}" srcId="{94354A4D-A3A1-465A-A978-014A8CBE0140}" destId="{590F7206-300F-4721-A793-FE7093F6FE65}" srcOrd="1" destOrd="0" parTransId="{24096045-4D0A-4706-A444-0096E084D2D3}" sibTransId="{02500E7D-263D-43CF-88BF-32D60853D954}"/>
    <dgm:cxn modelId="{8180FCA1-AE4F-40A1-89BA-FDC8ED3957E8}" srcId="{5F708732-B242-4548-923B-8B2EB9141322}" destId="{94354A4D-A3A1-465A-A978-014A8CBE0140}" srcOrd="2" destOrd="0" parTransId="{D0166395-3BF0-434F-AADE-B60FB6D2C9D5}" sibTransId="{0628D7F8-2FF8-4BA8-AD6A-F332D12702F0}"/>
    <dgm:cxn modelId="{E72F97B7-036E-40F9-B5C6-9703FF7EAD9E}" srcId="{0EBF8BA3-5EBD-4720-99C0-61741455C4BB}" destId="{6F83FAB7-6F4B-479A-9B2B-E85D6E85ADB3}" srcOrd="0" destOrd="0" parTransId="{E7679D33-BB66-412F-A78A-8FE08CA24A31}" sibTransId="{4159A6E3-C86F-4B3C-84D4-8E33BD53AFF2}"/>
    <dgm:cxn modelId="{97CE6EDC-7D13-4FE7-B2E0-750FA9056D1E}" srcId="{5F708732-B242-4548-923B-8B2EB9141322}" destId="{1706BB34-91E4-4B8A-93A6-511D8553639E}" srcOrd="0" destOrd="0" parTransId="{44AFBE00-6547-4BB7-937F-08927CBAF900}" sibTransId="{DC2DE076-894F-406A-BB79-49674ED110F3}"/>
    <dgm:cxn modelId="{2411EFCE-2A12-43E4-94BC-A0D3C5340DF4}" type="presOf" srcId="{C223B474-DE86-4852-9826-957E2279A99A}" destId="{FAB40932-9277-42F8-A665-1C30A81E46D7}" srcOrd="0" destOrd="1" presId="urn:microsoft.com/office/officeart/2005/8/layout/hList2#2"/>
    <dgm:cxn modelId="{22A9D804-92A2-4055-A501-8485D57298F5}" srcId="{5F708732-B242-4548-923B-8B2EB9141322}" destId="{A2D37F9C-0B9A-4179-88CD-636145ED53D1}" srcOrd="3" destOrd="0" parTransId="{892702CB-8A09-40A6-B923-A3DEDA4D90EB}" sibTransId="{FF9B0AC2-E336-4DF2-8B9B-7ACD83A85E53}"/>
    <dgm:cxn modelId="{3AC3E2EE-F2FE-4ADD-B723-D5FE47BDC65C}" type="presOf" srcId="{84634C8F-F152-482E-81D5-ACFBD1BA379F}" destId="{FAB40932-9277-42F8-A665-1C30A81E46D7}" srcOrd="0" destOrd="2" presId="urn:microsoft.com/office/officeart/2005/8/layout/hList2#2"/>
    <dgm:cxn modelId="{455CC207-9D46-473F-8FFA-173CC49CBB5F}" type="presOf" srcId="{C1B68515-AA93-4A2E-B179-91B4622F68CD}" destId="{FE7FDDB7-8347-4B60-81D7-095A573736E9}" srcOrd="0" destOrd="0" presId="urn:microsoft.com/office/officeart/2005/8/layout/hList2#2"/>
    <dgm:cxn modelId="{16691609-315E-43DE-9F40-A872BE85832D}" type="presOf" srcId="{590F7206-300F-4721-A793-FE7093F6FE65}" destId="{FE7FDDB7-8347-4B60-81D7-095A573736E9}" srcOrd="0" destOrd="1" presId="urn:microsoft.com/office/officeart/2005/8/layout/hList2#2"/>
    <dgm:cxn modelId="{950F8E6C-E655-4DDE-BCF8-3849F06FD681}" type="presOf" srcId="{0EBF8BA3-5EBD-4720-99C0-61741455C4BB}" destId="{78E488A3-F6D2-4294-B47B-83A7C22F89C2}" srcOrd="0" destOrd="0" presId="urn:microsoft.com/office/officeart/2005/8/layout/hList2#2"/>
    <dgm:cxn modelId="{0A53604B-2B79-476D-ACF7-BAFBE3FB5027}" type="presOf" srcId="{EE15046A-03B2-45D8-BF38-77A9ECF8C33A}" destId="{C98592B5-58D9-41D3-AFA2-1D779A82D771}" srcOrd="0" destOrd="1" presId="urn:microsoft.com/office/officeart/2005/8/layout/hList2#2"/>
    <dgm:cxn modelId="{45051762-43B6-4F8A-92DE-F3668D257C37}" srcId="{94354A4D-A3A1-465A-A978-014A8CBE0140}" destId="{C1B68515-AA93-4A2E-B179-91B4622F68CD}" srcOrd="0" destOrd="0" parTransId="{EC9639AC-9F47-404F-B963-957E59D68C66}" sibTransId="{43A25F5D-0F16-4629-B508-15A0D37511D6}"/>
    <dgm:cxn modelId="{35B911F8-2FF5-4A24-9B23-14B4F3460A94}" srcId="{1706BB34-91E4-4B8A-93A6-511D8553639E}" destId="{48BDA72A-75DE-4AFF-91FB-805014401A8A}" srcOrd="2" destOrd="0" parTransId="{ABC67E3F-9BA9-42F9-9887-19291C0C2AAE}" sibTransId="{BA3FB4B0-B6AB-4BD0-B2CF-564F58028CBE}"/>
    <dgm:cxn modelId="{271E52DF-7EF2-4CF5-9F34-E36DAD846D19}" type="presOf" srcId="{1706BB34-91E4-4B8A-93A6-511D8553639E}" destId="{601AA8AA-2C50-4AF1-9AD2-556B708A899E}" srcOrd="0" destOrd="0" presId="urn:microsoft.com/office/officeart/2005/8/layout/hList2#2"/>
    <dgm:cxn modelId="{586A27FB-4869-4132-BA4A-A25E78400CD7}" type="presParOf" srcId="{D4387D0C-07F0-42FE-B112-4FB9DC712FCA}" destId="{74FDF6BE-10D7-4A75-99A6-50A6EF34598C}" srcOrd="0" destOrd="0" presId="urn:microsoft.com/office/officeart/2005/8/layout/hList2#2"/>
    <dgm:cxn modelId="{85C0471B-D892-4E35-881A-00AAD01DC171}" type="presParOf" srcId="{74FDF6BE-10D7-4A75-99A6-50A6EF34598C}" destId="{7A9733A1-BFA9-4652-807D-9E226CE54495}" srcOrd="0" destOrd="0" presId="urn:microsoft.com/office/officeart/2005/8/layout/hList2#2"/>
    <dgm:cxn modelId="{E6F37A0A-76DC-42DC-A6F6-2B8C60AA3C57}" type="presParOf" srcId="{74FDF6BE-10D7-4A75-99A6-50A6EF34598C}" destId="{C98592B5-58D9-41D3-AFA2-1D779A82D771}" srcOrd="1" destOrd="0" presId="urn:microsoft.com/office/officeart/2005/8/layout/hList2#2"/>
    <dgm:cxn modelId="{B8099FBA-EE8C-4069-8CAB-1CFC0E42D7DD}" type="presParOf" srcId="{74FDF6BE-10D7-4A75-99A6-50A6EF34598C}" destId="{601AA8AA-2C50-4AF1-9AD2-556B708A899E}" srcOrd="2" destOrd="0" presId="urn:microsoft.com/office/officeart/2005/8/layout/hList2#2"/>
    <dgm:cxn modelId="{FFFDD565-4E5A-4D89-BD67-057A74288DD5}" type="presParOf" srcId="{D4387D0C-07F0-42FE-B112-4FB9DC712FCA}" destId="{2FFAC58B-2F79-4C3C-8E79-9632261D1B83}" srcOrd="1" destOrd="0" presId="urn:microsoft.com/office/officeart/2005/8/layout/hList2#2"/>
    <dgm:cxn modelId="{8A080227-706A-454A-967E-0DEB318F9957}" type="presParOf" srcId="{D4387D0C-07F0-42FE-B112-4FB9DC712FCA}" destId="{C709B9FC-8BBD-40D8-8919-DD5F58399962}" srcOrd="2" destOrd="0" presId="urn:microsoft.com/office/officeart/2005/8/layout/hList2#2"/>
    <dgm:cxn modelId="{C4ECAF22-74CF-4A75-8EAC-24B6DF3CE975}" type="presParOf" srcId="{C709B9FC-8BBD-40D8-8919-DD5F58399962}" destId="{1A33D2F5-A1FF-4F85-AB6B-FE31A88FFE0A}" srcOrd="0" destOrd="0" presId="urn:microsoft.com/office/officeart/2005/8/layout/hList2#2"/>
    <dgm:cxn modelId="{7A0DC9CF-3AC8-495B-A263-9D482853E7AD}" type="presParOf" srcId="{C709B9FC-8BBD-40D8-8919-DD5F58399962}" destId="{0D03ABFF-0116-4666-BF23-49F76690801C}" srcOrd="1" destOrd="0" presId="urn:microsoft.com/office/officeart/2005/8/layout/hList2#2"/>
    <dgm:cxn modelId="{EB04D2B5-7CEE-4FC7-8CFA-4C942B5F4896}" type="presParOf" srcId="{C709B9FC-8BBD-40D8-8919-DD5F58399962}" destId="{78E488A3-F6D2-4294-B47B-83A7C22F89C2}" srcOrd="2" destOrd="0" presId="urn:microsoft.com/office/officeart/2005/8/layout/hList2#2"/>
    <dgm:cxn modelId="{61D54FC4-6B48-41CF-B310-8D2B23BE3952}" type="presParOf" srcId="{D4387D0C-07F0-42FE-B112-4FB9DC712FCA}" destId="{FC74A954-CE48-4DA9-A491-32914B236530}" srcOrd="3" destOrd="0" presId="urn:microsoft.com/office/officeart/2005/8/layout/hList2#2"/>
    <dgm:cxn modelId="{1C31D1CC-5638-47B4-BD05-C768D591F4FE}" type="presParOf" srcId="{D4387D0C-07F0-42FE-B112-4FB9DC712FCA}" destId="{3CC69859-4554-49A1-B2BC-1DE7C34F6B00}" srcOrd="4" destOrd="0" presId="urn:microsoft.com/office/officeart/2005/8/layout/hList2#2"/>
    <dgm:cxn modelId="{5190FC9F-F428-4618-9C1F-9F9E9858672E}" type="presParOf" srcId="{3CC69859-4554-49A1-B2BC-1DE7C34F6B00}" destId="{E356D7A8-668D-425F-BF09-27258761FF9A}" srcOrd="0" destOrd="0" presId="urn:microsoft.com/office/officeart/2005/8/layout/hList2#2"/>
    <dgm:cxn modelId="{87158B4E-CB9E-4A5D-B4D7-435C4B16807E}" type="presParOf" srcId="{3CC69859-4554-49A1-B2BC-1DE7C34F6B00}" destId="{FE7FDDB7-8347-4B60-81D7-095A573736E9}" srcOrd="1" destOrd="0" presId="urn:microsoft.com/office/officeart/2005/8/layout/hList2#2"/>
    <dgm:cxn modelId="{B0E6AEB1-3BAF-4E82-BFC5-7FF75ED97F53}" type="presParOf" srcId="{3CC69859-4554-49A1-B2BC-1DE7C34F6B00}" destId="{8018E6BE-1B43-4DC0-906F-B3F9034A2225}" srcOrd="2" destOrd="0" presId="urn:microsoft.com/office/officeart/2005/8/layout/hList2#2"/>
    <dgm:cxn modelId="{5762A111-5461-4177-98B6-B5ED6C208236}" type="presParOf" srcId="{D4387D0C-07F0-42FE-B112-4FB9DC712FCA}" destId="{659F3CCD-FB1D-49C6-AB8A-DD53EDA84014}" srcOrd="5" destOrd="0" presId="urn:microsoft.com/office/officeart/2005/8/layout/hList2#2"/>
    <dgm:cxn modelId="{267E55E1-9CB8-4D2C-A7B2-F396DDB5220C}" type="presParOf" srcId="{D4387D0C-07F0-42FE-B112-4FB9DC712FCA}" destId="{B179E18A-5B36-4B0D-909A-BAE2D408A13D}" srcOrd="6" destOrd="0" presId="urn:microsoft.com/office/officeart/2005/8/layout/hList2#2"/>
    <dgm:cxn modelId="{51582373-6F92-4318-B353-31B97FE2192E}" type="presParOf" srcId="{B179E18A-5B36-4B0D-909A-BAE2D408A13D}" destId="{EC8D14BD-7370-43FC-BC39-7F488FB28362}" srcOrd="0" destOrd="0" presId="urn:microsoft.com/office/officeart/2005/8/layout/hList2#2"/>
    <dgm:cxn modelId="{3E1D269F-3A59-427B-AC45-ABA06F395607}" type="presParOf" srcId="{B179E18A-5B36-4B0D-909A-BAE2D408A13D}" destId="{FAB40932-9277-42F8-A665-1C30A81E46D7}" srcOrd="1" destOrd="0" presId="urn:microsoft.com/office/officeart/2005/8/layout/hList2#2"/>
    <dgm:cxn modelId="{617EA360-F485-4E0D-A663-B0C3809CC160}" type="presParOf" srcId="{B179E18A-5B36-4B0D-909A-BAE2D408A13D}" destId="{6F038B8C-3F3A-4BF0-97D3-654AAD3F79C5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708732-B242-4548-923B-8B2EB9141322}" type="doc">
      <dgm:prSet loTypeId="urn:microsoft.com/office/officeart/2005/8/layout/hList2#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06BB34-91E4-4B8A-93A6-511D8553639E}">
      <dgm:prSet phldrT="[Текст]"/>
      <dgm:spPr/>
      <dgm:t>
        <a:bodyPr/>
        <a:lstStyle/>
        <a:p>
          <a:endParaRPr lang="ru-RU" dirty="0"/>
        </a:p>
      </dgm:t>
    </dgm:pt>
    <dgm:pt modelId="{44AFBE00-6547-4BB7-937F-08927CBAF900}" type="parTrans" cxnId="{97CE6EDC-7D13-4FE7-B2E0-750FA9056D1E}">
      <dgm:prSet/>
      <dgm:spPr/>
      <dgm:t>
        <a:bodyPr/>
        <a:lstStyle/>
        <a:p>
          <a:endParaRPr lang="ru-RU"/>
        </a:p>
      </dgm:t>
    </dgm:pt>
    <dgm:pt modelId="{DC2DE076-894F-406A-BB79-49674ED110F3}" type="sibTrans" cxnId="{97CE6EDC-7D13-4FE7-B2E0-750FA9056D1E}">
      <dgm:prSet/>
      <dgm:spPr/>
      <dgm:t>
        <a:bodyPr/>
        <a:lstStyle/>
        <a:p>
          <a:endParaRPr lang="ru-RU"/>
        </a:p>
      </dgm:t>
    </dgm:pt>
    <dgm:pt modelId="{014D0C98-3719-4722-BCCF-2A31DF51E278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864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  <a:latin typeface="Book Antiqua" panose="02040602050305030304" pitchFamily="18" charset="0"/>
            </a:rPr>
            <a:t> 449,5 млн. </a:t>
          </a:r>
          <a:r>
            <a:rPr lang="ru-RU" sz="10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10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10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Әскери</a:t>
          </a:r>
          <a:r>
            <a:rPr lang="ru-RU" sz="10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10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қажеттілік</a:t>
          </a:r>
          <a:endParaRPr lang="ru-RU" sz="1000" dirty="0">
            <a:latin typeface="Book Antiqua" panose="02040602050305030304" pitchFamily="18" charset="0"/>
          </a:endParaRPr>
        </a:p>
      </dgm:t>
    </dgm:pt>
    <dgm:pt modelId="{20627073-4326-4DF1-813E-5A1828040627}" type="parTrans" cxnId="{A3913BEF-1A61-4C4E-81C3-A7AFB77C6ECF}">
      <dgm:prSet/>
      <dgm:spPr/>
      <dgm:t>
        <a:bodyPr/>
        <a:lstStyle/>
        <a:p>
          <a:endParaRPr lang="ru-RU"/>
        </a:p>
      </dgm:t>
    </dgm:pt>
    <dgm:pt modelId="{9DF9BF92-66EE-438E-AA4F-4CE149225AB6}" type="sibTrans" cxnId="{A3913BEF-1A61-4C4E-81C3-A7AFB77C6ECF}">
      <dgm:prSet/>
      <dgm:spPr/>
      <dgm:t>
        <a:bodyPr/>
        <a:lstStyle/>
        <a:p>
          <a:endParaRPr lang="ru-RU"/>
        </a:p>
      </dgm:t>
    </dgm:pt>
    <dgm:pt modelId="{0EBF8BA3-5EBD-4720-99C0-61741455C4BB}">
      <dgm:prSet phldrT="[Текст]"/>
      <dgm:spPr/>
      <dgm:t>
        <a:bodyPr/>
        <a:lstStyle/>
        <a:p>
          <a:endParaRPr lang="ru-RU" dirty="0"/>
        </a:p>
      </dgm:t>
    </dgm:pt>
    <dgm:pt modelId="{4DC2157D-DC2C-414B-A446-155E1B09CC73}" type="parTrans" cxnId="{E7CA19CA-B281-45FC-9625-A010023DEAA7}">
      <dgm:prSet/>
      <dgm:spPr/>
      <dgm:t>
        <a:bodyPr/>
        <a:lstStyle/>
        <a:p>
          <a:endParaRPr lang="ru-RU"/>
        </a:p>
      </dgm:t>
    </dgm:pt>
    <dgm:pt modelId="{F85B1FF6-5A62-4181-BB42-BF7F76C08663}" type="sibTrans" cxnId="{E7CA19CA-B281-45FC-9625-A010023DEAA7}">
      <dgm:prSet/>
      <dgm:spPr/>
      <dgm:t>
        <a:bodyPr/>
        <a:lstStyle/>
        <a:p>
          <a:endParaRPr lang="ru-RU"/>
        </a:p>
      </dgm:t>
    </dgm:pt>
    <dgm:pt modelId="{7C3752B6-6CAA-4E4A-BBDF-159F61E8C31F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864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  <a:latin typeface="Book Antiqua" panose="02040602050305030304" pitchFamily="18" charset="0"/>
            </a:rPr>
            <a:t> 20 631,3 млн. </a:t>
          </a:r>
          <a:r>
            <a:rPr lang="ru-RU" sz="1000" dirty="0" err="1" smtClean="0">
              <a:latin typeface="Book Antiqua" panose="02040602050305030304" pitchFamily="18" charset="0"/>
            </a:rPr>
            <a:t>теңге</a:t>
          </a:r>
          <a:r>
            <a:rPr lang="ru-RU" sz="1000" dirty="0" smtClean="0">
              <a:solidFill>
                <a:schemeClr val="bg1"/>
              </a:solidFill>
              <a:latin typeface="Book Antiqua" panose="02040602050305030304" pitchFamily="18" charset="0"/>
            </a:rPr>
            <a:t/>
          </a:r>
          <a:br>
            <a:rPr lang="ru-RU" sz="1000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sz="10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құқық қорғау</a:t>
          </a:r>
          <a:r>
            <a:rPr lang="ru-RU" sz="10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10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қызметі</a:t>
          </a:r>
          <a:endParaRPr lang="ru-RU" sz="10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3DAFF923-0D04-4A58-BA70-D3920701851B}" type="parTrans" cxnId="{60802C0F-5397-4706-AB89-6E366BB93A50}">
      <dgm:prSet/>
      <dgm:spPr/>
      <dgm:t>
        <a:bodyPr/>
        <a:lstStyle/>
        <a:p>
          <a:endParaRPr lang="ru-RU"/>
        </a:p>
      </dgm:t>
    </dgm:pt>
    <dgm:pt modelId="{8C3C864B-0177-42B3-A167-0C2C669E9C08}" type="sibTrans" cxnId="{60802C0F-5397-4706-AB89-6E366BB93A50}">
      <dgm:prSet/>
      <dgm:spPr/>
      <dgm:t>
        <a:bodyPr/>
        <a:lstStyle/>
        <a:p>
          <a:endParaRPr lang="ru-RU"/>
        </a:p>
      </dgm:t>
    </dgm:pt>
    <dgm:pt modelId="{F6509EEE-B9E1-47C7-B585-B1934682F8A0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864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  <a:latin typeface="Book Antiqua" panose="02040602050305030304" pitchFamily="18" charset="0"/>
            </a:rPr>
            <a:t> 4 883,0 млн </a:t>
          </a:r>
          <a:r>
            <a:rPr lang="ru-RU" sz="1000" dirty="0" err="1" smtClean="0">
              <a:latin typeface="Book Antiqua" panose="02040602050305030304" pitchFamily="18" charset="0"/>
            </a:rPr>
            <a:t>теңге</a:t>
          </a:r>
          <a:r>
            <a:rPr lang="ru-RU" sz="1000" dirty="0" smtClean="0">
              <a:latin typeface="Book Antiqua" panose="02040602050305030304" pitchFamily="18" charset="0"/>
            </a:rPr>
            <a:t> қ</a:t>
          </a:r>
          <a:r>
            <a:rPr lang="kk-KZ" sz="1000" dirty="0" smtClean="0">
              <a:latin typeface="Book Antiqua" panose="02040602050305030304" pitchFamily="18" charset="0"/>
            </a:rPr>
            <a:t>оғамдық тәртіп пен қауіпсіздік саласындағы басқа қызметтер</a:t>
          </a:r>
          <a:endParaRPr lang="ru-RU" sz="1000" dirty="0">
            <a:latin typeface="Book Antiqua" panose="02040602050305030304" pitchFamily="18" charset="0"/>
          </a:endParaRPr>
        </a:p>
      </dgm:t>
    </dgm:pt>
    <dgm:pt modelId="{27E9EB81-2B07-4531-9D44-7238F8F3930C}" type="parTrans" cxnId="{C317DC35-F110-4962-83A4-9C765528ECE8}">
      <dgm:prSet/>
      <dgm:spPr/>
      <dgm:t>
        <a:bodyPr/>
        <a:lstStyle/>
        <a:p>
          <a:endParaRPr lang="ru-RU"/>
        </a:p>
      </dgm:t>
    </dgm:pt>
    <dgm:pt modelId="{11EEC225-466D-4CB5-BED0-CF8FF5369A88}" type="sibTrans" cxnId="{C317DC35-F110-4962-83A4-9C765528ECE8}">
      <dgm:prSet/>
      <dgm:spPr/>
      <dgm:t>
        <a:bodyPr/>
        <a:lstStyle/>
        <a:p>
          <a:endParaRPr lang="ru-RU"/>
        </a:p>
      </dgm:t>
    </dgm:pt>
    <dgm:pt modelId="{C81DB8B9-4601-40A2-80B4-172C7BD54B43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tIns="86400"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latin typeface="Book Antiqua" panose="02040602050305030304" pitchFamily="18" charset="0"/>
            </a:rPr>
            <a:t> 3 718,0 млн. </a:t>
          </a:r>
          <a:r>
            <a:rPr lang="ru-RU" sz="1000" dirty="0" err="1" smtClean="0">
              <a:latin typeface="Book Antiqua" panose="02040602050305030304" pitchFamily="18" charset="0"/>
            </a:rPr>
            <a:t>теңге</a:t>
          </a:r>
          <a:r>
            <a:rPr lang="ru-RU" sz="1000" dirty="0" smtClean="0">
              <a:latin typeface="Book Antiqua" panose="02040602050305030304" pitchFamily="18" charset="0"/>
            </a:rPr>
            <a:t> </a:t>
          </a:r>
          <a:r>
            <a:rPr lang="ru-RU" sz="1000" dirty="0" err="1" smtClean="0">
              <a:latin typeface="Book Antiqua" panose="02040602050305030304" pitchFamily="18" charset="0"/>
            </a:rPr>
            <a:t>Төтенше</a:t>
          </a:r>
          <a:r>
            <a:rPr lang="ru-RU" sz="1000" dirty="0" smtClean="0">
              <a:latin typeface="Book Antiqua" panose="02040602050305030304" pitchFamily="18" charset="0"/>
            </a:rPr>
            <a:t> </a:t>
          </a:r>
          <a:r>
            <a:rPr lang="ru-RU" sz="1000" dirty="0" err="1" smtClean="0">
              <a:latin typeface="Book Antiqua" panose="02040602050305030304" pitchFamily="18" charset="0"/>
            </a:rPr>
            <a:t>жағдайлар</a:t>
          </a:r>
          <a:r>
            <a:rPr lang="ru-RU" sz="1000" dirty="0" smtClean="0">
              <a:latin typeface="Book Antiqua" panose="02040602050305030304" pitchFamily="18" charset="0"/>
            </a:rPr>
            <a:t> </a:t>
          </a:r>
          <a:r>
            <a:rPr lang="ru-RU" sz="1000" dirty="0" err="1" smtClean="0">
              <a:latin typeface="Book Antiqua" panose="02040602050305030304" pitchFamily="18" charset="0"/>
            </a:rPr>
            <a:t>жөніндегі</a:t>
          </a:r>
          <a:r>
            <a:rPr lang="ru-RU" sz="1000" dirty="0" smtClean="0">
              <a:latin typeface="Book Antiqua" panose="02040602050305030304" pitchFamily="18" charset="0"/>
            </a:rPr>
            <a:t> </a:t>
          </a:r>
          <a:r>
            <a:rPr lang="ru-RU" sz="1000" dirty="0" err="1" smtClean="0">
              <a:latin typeface="Book Antiqua" panose="02040602050305030304" pitchFamily="18" charset="0"/>
            </a:rPr>
            <a:t>жұмыстарды</a:t>
          </a:r>
          <a:r>
            <a:rPr lang="ru-RU" sz="1000" dirty="0" smtClean="0">
              <a:latin typeface="Book Antiqua" panose="02040602050305030304" pitchFamily="18" charset="0"/>
            </a:rPr>
            <a:t> </a:t>
          </a:r>
          <a:r>
            <a:rPr lang="ru-RU" sz="1000" dirty="0" err="1" smtClean="0">
              <a:latin typeface="Book Antiqua" panose="02040602050305030304" pitchFamily="18" charset="0"/>
            </a:rPr>
            <a:t>ұйымдастыру</a:t>
          </a:r>
          <a:endParaRPr lang="ru-RU" sz="10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706EF16B-EBEB-4B80-B877-085631084372}" type="parTrans" cxnId="{15F913F6-F2C7-461E-9668-570CF77FB140}">
      <dgm:prSet/>
      <dgm:spPr/>
      <dgm:t>
        <a:bodyPr/>
        <a:lstStyle/>
        <a:p>
          <a:endParaRPr lang="ru-RU"/>
        </a:p>
      </dgm:t>
    </dgm:pt>
    <dgm:pt modelId="{BAEB4266-9893-4F3D-AE37-4CB2F67C529A}" type="sibTrans" cxnId="{15F913F6-F2C7-461E-9668-570CF77FB140}">
      <dgm:prSet/>
      <dgm:spPr/>
      <dgm:t>
        <a:bodyPr/>
        <a:lstStyle/>
        <a:p>
          <a:endParaRPr lang="ru-RU"/>
        </a:p>
      </dgm:t>
    </dgm:pt>
    <dgm:pt modelId="{D4387D0C-07F0-42FE-B112-4FB9DC712FCA}" type="pres">
      <dgm:prSet presAssocID="{5F708732-B242-4548-923B-8B2EB914132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FDF6BE-10D7-4A75-99A6-50A6EF34598C}" type="pres">
      <dgm:prSet presAssocID="{1706BB34-91E4-4B8A-93A6-511D8553639E}" presName="compositeNode" presStyleCnt="0">
        <dgm:presLayoutVars>
          <dgm:bulletEnabled val="1"/>
        </dgm:presLayoutVars>
      </dgm:prSet>
      <dgm:spPr/>
    </dgm:pt>
    <dgm:pt modelId="{7A9733A1-BFA9-4652-807D-9E226CE54495}" type="pres">
      <dgm:prSet presAssocID="{1706BB34-91E4-4B8A-93A6-511D8553639E}" presName="image" presStyleLbl="fgImgPlace1" presStyleIdx="0" presStyleCnt="2" custScaleX="212120" custScaleY="177763" custLinFactNeighborX="20585" custLinFactNeighborY="13532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98592B5-58D9-41D3-AFA2-1D779A82D771}" type="pres">
      <dgm:prSet presAssocID="{1706BB34-91E4-4B8A-93A6-511D8553639E}" presName="childNode" presStyleLbl="node1" presStyleIdx="0" presStyleCnt="2" custScaleX="56144" custScaleY="77883" custLinFactNeighborX="5260" custLinFactNeighborY="-18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AA8AA-2C50-4AF1-9AD2-556B708A899E}" type="pres">
      <dgm:prSet presAssocID="{1706BB34-91E4-4B8A-93A6-511D8553639E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AC58B-2F79-4C3C-8E79-9632261D1B83}" type="pres">
      <dgm:prSet presAssocID="{DC2DE076-894F-406A-BB79-49674ED110F3}" presName="sibTrans" presStyleCnt="0"/>
      <dgm:spPr/>
    </dgm:pt>
    <dgm:pt modelId="{C709B9FC-8BBD-40D8-8919-DD5F58399962}" type="pres">
      <dgm:prSet presAssocID="{0EBF8BA3-5EBD-4720-99C0-61741455C4BB}" presName="compositeNode" presStyleCnt="0">
        <dgm:presLayoutVars>
          <dgm:bulletEnabled val="1"/>
        </dgm:presLayoutVars>
      </dgm:prSet>
      <dgm:spPr/>
    </dgm:pt>
    <dgm:pt modelId="{1A33D2F5-A1FF-4F85-AB6B-FE31A88FFE0A}" type="pres">
      <dgm:prSet presAssocID="{0EBF8BA3-5EBD-4720-99C0-61741455C4BB}" presName="image" presStyleLbl="fgImgPlace1" presStyleIdx="1" presStyleCnt="2" custScaleX="218985" custScaleY="155863" custLinFactNeighborX="-53492" custLinFactNeighborY="1461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03ABFF-0116-4666-BF23-49F76690801C}" type="pres">
      <dgm:prSet presAssocID="{0EBF8BA3-5EBD-4720-99C0-61741455C4BB}" presName="childNode" presStyleLbl="node1" presStyleIdx="1" presStyleCnt="2" custScaleX="61059" custScaleY="63618" custLinFactNeighborX="-6869" custLinFactNeighborY="-5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488A3-F6D2-4294-B47B-83A7C22F89C2}" type="pres">
      <dgm:prSet presAssocID="{0EBF8BA3-5EBD-4720-99C0-61741455C4BB}" presName="parentNode" presStyleLbl="revTx" presStyleIdx="1" presStyleCnt="2" custLinFactNeighborY="-1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ABFE79-57B7-4F4C-A9D6-918C629383DF}" type="presOf" srcId="{C81DB8B9-4601-40A2-80B4-172C7BD54B43}" destId="{C98592B5-58D9-41D3-AFA2-1D779A82D771}" srcOrd="0" destOrd="1" presId="urn:microsoft.com/office/officeart/2005/8/layout/hList2#4"/>
    <dgm:cxn modelId="{B9D08A39-5D97-481F-B16C-ED7244B7890C}" type="presOf" srcId="{7C3752B6-6CAA-4E4A-BBDF-159F61E8C31F}" destId="{0D03ABFF-0116-4666-BF23-49F76690801C}" srcOrd="0" destOrd="0" presId="urn:microsoft.com/office/officeart/2005/8/layout/hList2#4"/>
    <dgm:cxn modelId="{E7CA19CA-B281-45FC-9625-A010023DEAA7}" srcId="{5F708732-B242-4548-923B-8B2EB9141322}" destId="{0EBF8BA3-5EBD-4720-99C0-61741455C4BB}" srcOrd="1" destOrd="0" parTransId="{4DC2157D-DC2C-414B-A446-155E1B09CC73}" sibTransId="{F85B1FF6-5A62-4181-BB42-BF7F76C08663}"/>
    <dgm:cxn modelId="{C317DC35-F110-4962-83A4-9C765528ECE8}" srcId="{0EBF8BA3-5EBD-4720-99C0-61741455C4BB}" destId="{F6509EEE-B9E1-47C7-B585-B1934682F8A0}" srcOrd="1" destOrd="0" parTransId="{27E9EB81-2B07-4531-9D44-7238F8F3930C}" sibTransId="{11EEC225-466D-4CB5-BED0-CF8FF5369A88}"/>
    <dgm:cxn modelId="{0A57D0EF-349C-4C65-87B0-0F72A5ED8033}" type="presOf" srcId="{5F708732-B242-4548-923B-8B2EB9141322}" destId="{D4387D0C-07F0-42FE-B112-4FB9DC712FCA}" srcOrd="0" destOrd="0" presId="urn:microsoft.com/office/officeart/2005/8/layout/hList2#4"/>
    <dgm:cxn modelId="{15F913F6-F2C7-461E-9668-570CF77FB140}" srcId="{1706BB34-91E4-4B8A-93A6-511D8553639E}" destId="{C81DB8B9-4601-40A2-80B4-172C7BD54B43}" srcOrd="1" destOrd="0" parTransId="{706EF16B-EBEB-4B80-B877-085631084372}" sibTransId="{BAEB4266-9893-4F3D-AE37-4CB2F67C529A}"/>
    <dgm:cxn modelId="{97CE6EDC-7D13-4FE7-B2E0-750FA9056D1E}" srcId="{5F708732-B242-4548-923B-8B2EB9141322}" destId="{1706BB34-91E4-4B8A-93A6-511D8553639E}" srcOrd="0" destOrd="0" parTransId="{44AFBE00-6547-4BB7-937F-08927CBAF900}" sibTransId="{DC2DE076-894F-406A-BB79-49674ED110F3}"/>
    <dgm:cxn modelId="{71CA6842-1FAC-42F7-B88A-B534D3E2A68B}" type="presOf" srcId="{0EBF8BA3-5EBD-4720-99C0-61741455C4BB}" destId="{78E488A3-F6D2-4294-B47B-83A7C22F89C2}" srcOrd="0" destOrd="0" presId="urn:microsoft.com/office/officeart/2005/8/layout/hList2#4"/>
    <dgm:cxn modelId="{60802C0F-5397-4706-AB89-6E366BB93A50}" srcId="{0EBF8BA3-5EBD-4720-99C0-61741455C4BB}" destId="{7C3752B6-6CAA-4E4A-BBDF-159F61E8C31F}" srcOrd="0" destOrd="0" parTransId="{3DAFF923-0D04-4A58-BA70-D3920701851B}" sibTransId="{8C3C864B-0177-42B3-A167-0C2C669E9C08}"/>
    <dgm:cxn modelId="{A3913BEF-1A61-4C4E-81C3-A7AFB77C6ECF}" srcId="{1706BB34-91E4-4B8A-93A6-511D8553639E}" destId="{014D0C98-3719-4722-BCCF-2A31DF51E278}" srcOrd="0" destOrd="0" parTransId="{20627073-4326-4DF1-813E-5A1828040627}" sibTransId="{9DF9BF92-66EE-438E-AA4F-4CE149225AB6}"/>
    <dgm:cxn modelId="{93D11AA0-8F39-4AE3-A207-B07BDDAC390A}" type="presOf" srcId="{1706BB34-91E4-4B8A-93A6-511D8553639E}" destId="{601AA8AA-2C50-4AF1-9AD2-556B708A899E}" srcOrd="0" destOrd="0" presId="urn:microsoft.com/office/officeart/2005/8/layout/hList2#4"/>
    <dgm:cxn modelId="{C83FEE11-BAA4-44D5-9214-E035D09A3C49}" type="presOf" srcId="{F6509EEE-B9E1-47C7-B585-B1934682F8A0}" destId="{0D03ABFF-0116-4666-BF23-49F76690801C}" srcOrd="0" destOrd="1" presId="urn:microsoft.com/office/officeart/2005/8/layout/hList2#4"/>
    <dgm:cxn modelId="{15146ADA-F919-4637-A46E-77130D5A9AF0}" type="presOf" srcId="{014D0C98-3719-4722-BCCF-2A31DF51E278}" destId="{C98592B5-58D9-41D3-AFA2-1D779A82D771}" srcOrd="0" destOrd="0" presId="urn:microsoft.com/office/officeart/2005/8/layout/hList2#4"/>
    <dgm:cxn modelId="{CF760135-7FC9-47C4-9C00-4DB474D6DF85}" type="presParOf" srcId="{D4387D0C-07F0-42FE-B112-4FB9DC712FCA}" destId="{74FDF6BE-10D7-4A75-99A6-50A6EF34598C}" srcOrd="0" destOrd="0" presId="urn:microsoft.com/office/officeart/2005/8/layout/hList2#4"/>
    <dgm:cxn modelId="{1C9BBA7D-3363-4BAD-BBE0-2613485BF441}" type="presParOf" srcId="{74FDF6BE-10D7-4A75-99A6-50A6EF34598C}" destId="{7A9733A1-BFA9-4652-807D-9E226CE54495}" srcOrd="0" destOrd="0" presId="urn:microsoft.com/office/officeart/2005/8/layout/hList2#4"/>
    <dgm:cxn modelId="{CCAEE820-6DF5-41A3-AE70-ABE3DDD83503}" type="presParOf" srcId="{74FDF6BE-10D7-4A75-99A6-50A6EF34598C}" destId="{C98592B5-58D9-41D3-AFA2-1D779A82D771}" srcOrd="1" destOrd="0" presId="urn:microsoft.com/office/officeart/2005/8/layout/hList2#4"/>
    <dgm:cxn modelId="{ACCBF3D7-3E7F-46E3-AC84-C66A384C386A}" type="presParOf" srcId="{74FDF6BE-10D7-4A75-99A6-50A6EF34598C}" destId="{601AA8AA-2C50-4AF1-9AD2-556B708A899E}" srcOrd="2" destOrd="0" presId="urn:microsoft.com/office/officeart/2005/8/layout/hList2#4"/>
    <dgm:cxn modelId="{42A51C0F-8337-45CF-9EBB-6652134B980F}" type="presParOf" srcId="{D4387D0C-07F0-42FE-B112-4FB9DC712FCA}" destId="{2FFAC58B-2F79-4C3C-8E79-9632261D1B83}" srcOrd="1" destOrd="0" presId="urn:microsoft.com/office/officeart/2005/8/layout/hList2#4"/>
    <dgm:cxn modelId="{52509BCE-2EA7-426C-B5E3-0C3D47ABF0C7}" type="presParOf" srcId="{D4387D0C-07F0-42FE-B112-4FB9DC712FCA}" destId="{C709B9FC-8BBD-40D8-8919-DD5F58399962}" srcOrd="2" destOrd="0" presId="urn:microsoft.com/office/officeart/2005/8/layout/hList2#4"/>
    <dgm:cxn modelId="{4AC94E0C-7EF0-44F2-A493-1ED37A2B9F46}" type="presParOf" srcId="{C709B9FC-8BBD-40D8-8919-DD5F58399962}" destId="{1A33D2F5-A1FF-4F85-AB6B-FE31A88FFE0A}" srcOrd="0" destOrd="0" presId="urn:microsoft.com/office/officeart/2005/8/layout/hList2#4"/>
    <dgm:cxn modelId="{9678DD94-5D8D-47D1-875F-2729EB8FFC5A}" type="presParOf" srcId="{C709B9FC-8BBD-40D8-8919-DD5F58399962}" destId="{0D03ABFF-0116-4666-BF23-49F76690801C}" srcOrd="1" destOrd="0" presId="urn:microsoft.com/office/officeart/2005/8/layout/hList2#4"/>
    <dgm:cxn modelId="{B541FD4E-0CA6-461D-A7EB-FCD72D253963}" type="presParOf" srcId="{C709B9FC-8BBD-40D8-8919-DD5F58399962}" destId="{78E488A3-F6D2-4294-B47B-83A7C22F89C2}" srcOrd="2" destOrd="0" presId="urn:microsoft.com/office/officeart/2005/8/layout/hList2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15E10-32E9-4472-84C8-AB9F7BEEBD78}">
      <dsp:nvSpPr>
        <dsp:cNvPr id="0" name=""/>
        <dsp:cNvSpPr/>
      </dsp:nvSpPr>
      <dsp:spPr>
        <a:xfrm>
          <a:off x="0" y="2505798"/>
          <a:ext cx="6993081" cy="16440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Book Antiqua" panose="02040602050305030304" pitchFamily="18" charset="0"/>
            </a:rPr>
            <a:t>ШЫҒЫНДАР</a:t>
          </a:r>
          <a:endParaRPr lang="ru-RU" sz="2600" b="1" kern="1200" dirty="0">
            <a:latin typeface="Book Antiqua" panose="02040602050305030304" pitchFamily="18" charset="0"/>
          </a:endParaRPr>
        </a:p>
      </dsp:txBody>
      <dsp:txXfrm>
        <a:off x="0" y="2505798"/>
        <a:ext cx="6993081" cy="887800"/>
      </dsp:txXfrm>
    </dsp:sp>
    <dsp:sp modelId="{B9F21FFE-AE10-491D-91A2-7A2D2891553C}">
      <dsp:nvSpPr>
        <dsp:cNvPr id="0" name=""/>
        <dsp:cNvSpPr/>
      </dsp:nvSpPr>
      <dsp:spPr>
        <a:xfrm>
          <a:off x="0" y="3360716"/>
          <a:ext cx="6993081" cy="75627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 954 309,2 млн. </a:t>
          </a:r>
          <a:r>
            <a:rPr lang="kk-KZ" sz="2600" b="1" kern="1200" noProof="0" dirty="0" smtClean="0">
              <a:solidFill>
                <a:schemeClr val="tx2"/>
              </a:solidFill>
              <a:latin typeface="Book Antiqua" panose="02040602050305030304" pitchFamily="18" charset="0"/>
            </a:rPr>
            <a:t>теңге</a:t>
          </a:r>
          <a:endParaRPr lang="kk-KZ" sz="2600" b="1" kern="1200" noProof="0" dirty="0">
            <a:solidFill>
              <a:schemeClr val="tx2"/>
            </a:solidFill>
            <a:latin typeface="Book Antiqua" panose="02040602050305030304" pitchFamily="18" charset="0"/>
          </a:endParaRPr>
        </a:p>
      </dsp:txBody>
      <dsp:txXfrm>
        <a:off x="0" y="3360716"/>
        <a:ext cx="6993081" cy="756274"/>
      </dsp:txXfrm>
    </dsp:sp>
    <dsp:sp modelId="{86E37AC6-3884-4D71-A037-51571F1168FD}">
      <dsp:nvSpPr>
        <dsp:cNvPr id="0" name=""/>
        <dsp:cNvSpPr/>
      </dsp:nvSpPr>
      <dsp:spPr>
        <a:xfrm rot="10800000">
          <a:off x="0" y="0"/>
          <a:ext cx="6993081" cy="2528587"/>
        </a:xfrm>
        <a:prstGeom prst="upArrowCallout">
          <a:avLst/>
        </a:prstGeom>
        <a:solidFill>
          <a:schemeClr val="accent4">
            <a:hueOff val="-1714265"/>
            <a:satOff val="14520"/>
            <a:lumOff val="-62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Book Antiqua" panose="02040602050305030304" pitchFamily="18" charset="0"/>
            </a:rPr>
            <a:t>ТҮСІМДЕР</a:t>
          </a:r>
          <a:endParaRPr lang="ru-RU" sz="2600" b="1" kern="1200" dirty="0">
            <a:latin typeface="Book Antiqua" panose="02040602050305030304" pitchFamily="18" charset="0"/>
          </a:endParaRPr>
        </a:p>
      </dsp:txBody>
      <dsp:txXfrm rot="-10800000">
        <a:off x="0" y="0"/>
        <a:ext cx="6993081" cy="887534"/>
      </dsp:txXfrm>
    </dsp:sp>
    <dsp:sp modelId="{CD2342E6-C525-4AA9-91FB-A63B8405EC5B}">
      <dsp:nvSpPr>
        <dsp:cNvPr id="0" name=""/>
        <dsp:cNvSpPr/>
      </dsp:nvSpPr>
      <dsp:spPr>
        <a:xfrm>
          <a:off x="0" y="943418"/>
          <a:ext cx="6993081" cy="756047"/>
        </a:xfrm>
        <a:prstGeom prst="rect">
          <a:avLst/>
        </a:prstGeom>
        <a:solidFill>
          <a:schemeClr val="accent4">
            <a:tint val="40000"/>
            <a:alpha val="90000"/>
            <a:hueOff val="-1691362"/>
            <a:satOff val="9469"/>
            <a:lumOff val="-95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691362"/>
              <a:satOff val="9469"/>
              <a:lumOff val="-9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937 646,7 млн. </a:t>
          </a:r>
          <a:r>
            <a:rPr lang="kk-KZ" sz="2600" b="1" kern="1200" noProof="0" dirty="0" smtClean="0">
              <a:solidFill>
                <a:schemeClr val="tx2"/>
              </a:solidFill>
              <a:latin typeface="Book Antiqua" panose="02040602050305030304" pitchFamily="18" charset="0"/>
            </a:rPr>
            <a:t>теңге</a:t>
          </a:r>
          <a:endParaRPr lang="kk-KZ" sz="2600" b="1" kern="1200" noProof="0" dirty="0">
            <a:solidFill>
              <a:schemeClr val="tx2"/>
            </a:solidFill>
            <a:latin typeface="Book Antiqua" panose="02040602050305030304" pitchFamily="18" charset="0"/>
          </a:endParaRPr>
        </a:p>
      </dsp:txBody>
      <dsp:txXfrm>
        <a:off x="0" y="943418"/>
        <a:ext cx="6993081" cy="756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AA8AA-2C50-4AF1-9AD2-556B708A899E}">
      <dsp:nvSpPr>
        <dsp:cNvPr id="0" name=""/>
        <dsp:cNvSpPr/>
      </dsp:nvSpPr>
      <dsp:spPr>
        <a:xfrm rot="16200000">
          <a:off x="-1285219" y="1958863"/>
          <a:ext cx="2991788" cy="31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8353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-1285219" y="1958863"/>
        <a:ext cx="2991788" cy="315612"/>
      </dsp:txXfrm>
    </dsp:sp>
    <dsp:sp modelId="{C98592B5-58D9-41D3-AFA2-1D779A82D771}">
      <dsp:nvSpPr>
        <dsp:cNvPr id="0" name=""/>
        <dsp:cNvSpPr/>
      </dsp:nvSpPr>
      <dsp:spPr>
        <a:xfrm>
          <a:off x="654285" y="859325"/>
          <a:ext cx="1367556" cy="2878549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86400" rIns="64008" bIns="64008" numCol="1" spcCol="1270" anchor="ctr" anchorCtr="0">
          <a:noAutofit/>
        </a:bodyPr>
        <a:lstStyle/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5 222,4 млн. </a:t>
          </a:r>
          <a:r>
            <a:rPr lang="kk-KZ" sz="900" kern="1200" noProof="0" dirty="0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br>
            <a:rPr lang="kk-KZ" sz="900" kern="1200" noProof="0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kk-KZ" sz="900" kern="1200" noProof="0" dirty="0" smtClean="0">
              <a:solidFill>
                <a:schemeClr val="bg1"/>
              </a:solidFill>
              <a:latin typeface="Book Antiqua" panose="02040602050305030304" pitchFamily="18" charset="0"/>
            </a:rPr>
            <a:t>әлеуметтік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kk-KZ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қамтамасыз ету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kk-KZ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16 883,1 </a:t>
          </a:r>
          <a:r>
            <a:rPr lang="kk-KZ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м</a:t>
          </a:r>
          <a:r>
            <a:rPr lang="kk-KZ" sz="900" kern="1200" noProof="0" dirty="0" smtClean="0">
              <a:solidFill>
                <a:schemeClr val="bg1"/>
              </a:solidFill>
              <a:latin typeface="Book Antiqua" panose="02040602050305030304" pitchFamily="18" charset="0"/>
            </a:rPr>
            <a:t>лн. теңге әлеуметтік көмек</a:t>
          </a:r>
          <a:endParaRPr lang="kk-KZ" sz="900" kern="1200" noProof="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4 681,4 млн. </a:t>
          </a:r>
          <a:r>
            <a:rPr lang="kk-KZ" sz="900" kern="1200" noProof="0" dirty="0" smtClean="0">
              <a:solidFill>
                <a:schemeClr val="bg1"/>
              </a:solidFill>
              <a:latin typeface="Book Antiqua" panose="02040602050305030304" pitchFamily="18" charset="0"/>
            </a:rPr>
            <a:t>теңге теңге әлеуметтік көмек пен әлеуметтік қамтамасыз ету аумағындағы басқа да қызметтер</a:t>
          </a:r>
          <a:endParaRPr lang="kk-KZ" sz="900" kern="1200" noProof="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654285" y="859325"/>
        <a:ext cx="1367556" cy="2878549"/>
      </dsp:txXfrm>
    </dsp:sp>
    <dsp:sp modelId="{7A9733A1-BFA9-4652-807D-9E226CE54495}">
      <dsp:nvSpPr>
        <dsp:cNvPr id="0" name=""/>
        <dsp:cNvSpPr/>
      </dsp:nvSpPr>
      <dsp:spPr>
        <a:xfrm>
          <a:off x="189143" y="195197"/>
          <a:ext cx="715278" cy="65048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488A3-F6D2-4294-B47B-83A7C22F89C2}">
      <dsp:nvSpPr>
        <dsp:cNvPr id="0" name=""/>
        <dsp:cNvSpPr/>
      </dsp:nvSpPr>
      <dsp:spPr>
        <a:xfrm rot="16200000">
          <a:off x="977819" y="1983657"/>
          <a:ext cx="2991788" cy="31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8353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977819" y="1983657"/>
        <a:ext cx="2991788" cy="315612"/>
      </dsp:txXfrm>
    </dsp:sp>
    <dsp:sp modelId="{0D03ABFF-0116-4666-BF23-49F76690801C}">
      <dsp:nvSpPr>
        <dsp:cNvPr id="0" name=""/>
        <dsp:cNvSpPr/>
      </dsp:nvSpPr>
      <dsp:spPr>
        <a:xfrm>
          <a:off x="2773911" y="881906"/>
          <a:ext cx="1557825" cy="2883694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72000" rIns="64008" bIns="64008" numCol="1" spcCol="1270" anchor="ctr" anchorCtr="0">
          <a:noAutofit/>
        </a:bodyPr>
        <a:lstStyle/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4 860,3 млн. тенге </a:t>
          </a:r>
          <a:r>
            <a:rPr lang="kk-KZ" sz="900" kern="1200" noProof="0" dirty="0" smtClean="0">
              <a:solidFill>
                <a:schemeClr val="bg1"/>
              </a:solidFill>
              <a:latin typeface="Book Antiqua" panose="02040602050305030304" pitchFamily="18" charset="0"/>
            </a:rPr>
            <a:t>халықтың денсаулығын қорғау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kk-KZ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3 777,7 арнайы медициналық көмек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kk-KZ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208,5 млн.теңге медициналық көмектің басқа түрлері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14 942,6 </a:t>
          </a:r>
          <a:r>
            <a:rPr lang="kk-KZ" sz="900" kern="1200" noProof="0" dirty="0" smtClean="0">
              <a:solidFill>
                <a:schemeClr val="bg1"/>
              </a:solidFill>
              <a:latin typeface="Book Antiqua" panose="02040602050305030304" pitchFamily="18" charset="0"/>
            </a:rPr>
            <a:t>млн.тенге денсаулық сақтау саласындағы басқа қызметтер</a:t>
          </a:r>
          <a:endParaRPr lang="kk-KZ" sz="900" kern="1200" noProof="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2773911" y="881906"/>
        <a:ext cx="1557825" cy="2883694"/>
      </dsp:txXfrm>
    </dsp:sp>
    <dsp:sp modelId="{1A33D2F5-A1FF-4F85-AB6B-FE31A88FFE0A}">
      <dsp:nvSpPr>
        <dsp:cNvPr id="0" name=""/>
        <dsp:cNvSpPr/>
      </dsp:nvSpPr>
      <dsp:spPr>
        <a:xfrm>
          <a:off x="2148304" y="187382"/>
          <a:ext cx="755008" cy="70007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8E6BE-1B43-4DC0-906F-B3F9034A2225}">
      <dsp:nvSpPr>
        <dsp:cNvPr id="0" name=""/>
        <dsp:cNvSpPr/>
      </dsp:nvSpPr>
      <dsp:spPr>
        <a:xfrm rot="16200000">
          <a:off x="3302700" y="1987391"/>
          <a:ext cx="2991788" cy="31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8353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302700" y="1987391"/>
        <a:ext cx="2991788" cy="315612"/>
      </dsp:txXfrm>
    </dsp:sp>
    <dsp:sp modelId="{FE7FDDB7-8347-4B60-81D7-095A573736E9}">
      <dsp:nvSpPr>
        <dsp:cNvPr id="0" name=""/>
        <dsp:cNvSpPr/>
      </dsp:nvSpPr>
      <dsp:spPr>
        <a:xfrm>
          <a:off x="4876743" y="886267"/>
          <a:ext cx="1838552" cy="2862034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72000" rIns="64008" bIns="64008" numCol="1" spcCol="1270" anchor="ctr" anchorCtr="0">
          <a:noAutofit/>
        </a:bodyPr>
        <a:lstStyle/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132 347,8 млн.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/>
          </a:r>
          <a:b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бастауыш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,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негізгі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орта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және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жалпы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орта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білім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беру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10 515,0 млн.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техникалық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және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кәсіптік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, орта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білімнен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кейінгі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білім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беру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30 620,4 млн. тенге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мектепке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дей</a:t>
          </a:r>
          <a:r>
            <a:rPr lang="en-US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i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нг</a:t>
          </a:r>
          <a:r>
            <a:rPr lang="en-US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i</a:t>
          </a:r>
          <a:r>
            <a:rPr lang="en-US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тәрбие және оқыту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 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2 558,6 млн.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мамандарды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қайта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даярлау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мен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квалификациясын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жоғарылату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kk-KZ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9 982,7 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млн.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kk-KZ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білім беру аумағындағы басқа да қызметтер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4876743" y="886267"/>
        <a:ext cx="1838552" cy="2862034"/>
      </dsp:txXfrm>
    </dsp:sp>
    <dsp:sp modelId="{E356D7A8-668D-425F-BF09-27258761FF9A}">
      <dsp:nvSpPr>
        <dsp:cNvPr id="0" name=""/>
        <dsp:cNvSpPr/>
      </dsp:nvSpPr>
      <dsp:spPr>
        <a:xfrm>
          <a:off x="4464850" y="193757"/>
          <a:ext cx="688420" cy="707546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38B8C-3F3A-4BF0-97D3-654AAD3F79C5}">
      <dsp:nvSpPr>
        <dsp:cNvPr id="0" name=""/>
        <dsp:cNvSpPr/>
      </dsp:nvSpPr>
      <dsp:spPr>
        <a:xfrm rot="16200000">
          <a:off x="5772640" y="1943795"/>
          <a:ext cx="2991788" cy="31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8353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>
            <a:latin typeface="Book Antiqua" panose="02040602050305030304" pitchFamily="18" charset="0"/>
          </a:endParaRPr>
        </a:p>
      </dsp:txBody>
      <dsp:txXfrm>
        <a:off x="5772640" y="1943795"/>
        <a:ext cx="2991788" cy="315612"/>
      </dsp:txXfrm>
    </dsp:sp>
    <dsp:sp modelId="{FAB40932-9277-42F8-A665-1C30A81E46D7}">
      <dsp:nvSpPr>
        <dsp:cNvPr id="0" name=""/>
        <dsp:cNvSpPr/>
      </dsp:nvSpPr>
      <dsp:spPr>
        <a:xfrm>
          <a:off x="7267198" y="891737"/>
          <a:ext cx="1572273" cy="2888302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72000" rIns="64008" bIns="64008" numCol="1" spcCol="1270" anchor="ctr" anchorCtr="0">
          <a:noAutofit/>
        </a:bodyPr>
        <a:lstStyle/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13 340,6 млн.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мәдениет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14 889,9 млн.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спорт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2 894,0 млн .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ақпараттық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кеңістік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5 613,5 млн.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мәдениет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, спорт, туризм мен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ақпараттвқ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кеңістікті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ұйымдастыру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бойынша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өзге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де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қызметтер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7267198" y="891737"/>
        <a:ext cx="1572273" cy="2888302"/>
      </dsp:txXfrm>
    </dsp:sp>
    <dsp:sp modelId="{EC8D14BD-7370-43FC-BC39-7F488FB28362}">
      <dsp:nvSpPr>
        <dsp:cNvPr id="0" name=""/>
        <dsp:cNvSpPr/>
      </dsp:nvSpPr>
      <dsp:spPr>
        <a:xfrm>
          <a:off x="6816233" y="259424"/>
          <a:ext cx="697812" cy="620355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AA8AA-2C50-4AF1-9AD2-556B708A899E}">
      <dsp:nvSpPr>
        <dsp:cNvPr id="0" name=""/>
        <dsp:cNvSpPr/>
      </dsp:nvSpPr>
      <dsp:spPr>
        <a:xfrm rot="16200000">
          <a:off x="-2199199" y="3160952"/>
          <a:ext cx="4934426" cy="31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6132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-2199199" y="3160952"/>
        <a:ext cx="4934426" cy="313094"/>
      </dsp:txXfrm>
    </dsp:sp>
    <dsp:sp modelId="{C98592B5-58D9-41D3-AFA2-1D779A82D771}">
      <dsp:nvSpPr>
        <dsp:cNvPr id="0" name=""/>
        <dsp:cNvSpPr/>
      </dsp:nvSpPr>
      <dsp:spPr>
        <a:xfrm>
          <a:off x="22183" y="1056594"/>
          <a:ext cx="1400000" cy="186156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72000" rIns="64008" bIns="64008" numCol="1" spcCol="1270" anchor="ctr" anchorCtr="0">
          <a:noAutofit/>
        </a:bodyPr>
        <a:lstStyle/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112 255,6 млн .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kk-KZ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автокөлік транспорты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23 634,0 млн.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kk-KZ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көлік және коммуникациялар төңірегіндегі басқа да қызметтер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22183" y="1056594"/>
        <a:ext cx="1400000" cy="1861561"/>
      </dsp:txXfrm>
    </dsp:sp>
    <dsp:sp modelId="{7A9733A1-BFA9-4652-807D-9E226CE54495}">
      <dsp:nvSpPr>
        <dsp:cNvPr id="0" name=""/>
        <dsp:cNvSpPr/>
      </dsp:nvSpPr>
      <dsp:spPr>
        <a:xfrm>
          <a:off x="225414" y="682414"/>
          <a:ext cx="1014788" cy="46748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488A3-F6D2-4294-B47B-83A7C22F89C2}">
      <dsp:nvSpPr>
        <dsp:cNvPr id="0" name=""/>
        <dsp:cNvSpPr/>
      </dsp:nvSpPr>
      <dsp:spPr>
        <a:xfrm rot="16200000">
          <a:off x="195889" y="3172195"/>
          <a:ext cx="4934426" cy="31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6132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95889" y="3172195"/>
        <a:ext cx="4934426" cy="313094"/>
      </dsp:txXfrm>
    </dsp:sp>
    <dsp:sp modelId="{0D03ABFF-0116-4666-BF23-49F76690801C}">
      <dsp:nvSpPr>
        <dsp:cNvPr id="0" name=""/>
        <dsp:cNvSpPr/>
      </dsp:nvSpPr>
      <dsp:spPr>
        <a:xfrm>
          <a:off x="1655639" y="1054712"/>
          <a:ext cx="1246666" cy="189472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86400" rIns="64008" bIns="64008" numCol="1" spcCol="1270" anchor="ctr" anchorCtr="0">
          <a:noAutofit/>
        </a:bodyPr>
        <a:lstStyle/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834,2 млн.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ауыл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шаруашылығы</a:t>
          </a:r>
          <a:endParaRPr lang="ru-RU" sz="900" kern="1200" dirty="0"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latin typeface="Book Antiqua" panose="02040602050305030304" pitchFamily="18" charset="0"/>
            </a:rPr>
            <a:t>1 177,1 млн. тенге </a:t>
          </a:r>
          <a:r>
            <a:rPr lang="ru-RU" sz="900" kern="1200" dirty="0" err="1" smtClean="0">
              <a:latin typeface="Book Antiqua" panose="02040602050305030304" pitchFamily="18" charset="0"/>
            </a:rPr>
            <a:t>орман</a:t>
          </a:r>
          <a:r>
            <a:rPr lang="ru-RU" sz="900" kern="1200" dirty="0" smtClean="0"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latin typeface="Book Antiqua" panose="02040602050305030304" pitchFamily="18" charset="0"/>
            </a:rPr>
            <a:t>шаруашылығы</a:t>
          </a:r>
          <a:endParaRPr lang="ru-RU" sz="900" kern="1200" dirty="0"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kk-KZ" sz="900" kern="1200" dirty="0" smtClean="0">
              <a:latin typeface="Book Antiqua" panose="02040602050305030304" pitchFamily="18" charset="0"/>
            </a:rPr>
            <a:t> 1 363,4 млн. тенге қ</a:t>
          </a:r>
          <a:r>
            <a:rPr lang="ru-RU" sz="900" kern="1200" dirty="0" err="1" smtClean="0">
              <a:latin typeface="Book Antiqua" panose="02040602050305030304" pitchFamily="18" charset="0"/>
            </a:rPr>
            <a:t>оршаған</a:t>
          </a:r>
          <a:r>
            <a:rPr lang="ru-RU" sz="900" kern="1200" dirty="0" smtClean="0"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latin typeface="Book Antiqua" panose="02040602050305030304" pitchFamily="18" charset="0"/>
            </a:rPr>
            <a:t>ортаны</a:t>
          </a:r>
          <a:r>
            <a:rPr lang="ru-RU" sz="900" kern="1200" dirty="0" smtClean="0"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latin typeface="Book Antiqua" panose="02040602050305030304" pitchFamily="18" charset="0"/>
            </a:rPr>
            <a:t>қорғау</a:t>
          </a:r>
          <a:r>
            <a:rPr lang="kk-KZ" sz="900" kern="1200" dirty="0" smtClean="0">
              <a:latin typeface="Book Antiqua" panose="02040602050305030304" pitchFamily="18" charset="0"/>
            </a:rPr>
            <a:t> </a:t>
          </a:r>
          <a:endParaRPr lang="ru-RU" sz="900" kern="1200" dirty="0">
            <a:latin typeface="Book Antiqua" panose="02040602050305030304" pitchFamily="18" charset="0"/>
          </a:endParaRPr>
        </a:p>
      </dsp:txBody>
      <dsp:txXfrm>
        <a:off x="1655639" y="1054712"/>
        <a:ext cx="1246666" cy="1894721"/>
      </dsp:txXfrm>
    </dsp:sp>
    <dsp:sp modelId="{1A33D2F5-A1FF-4F85-AB6B-FE31A88FFE0A}">
      <dsp:nvSpPr>
        <dsp:cNvPr id="0" name=""/>
        <dsp:cNvSpPr/>
      </dsp:nvSpPr>
      <dsp:spPr>
        <a:xfrm>
          <a:off x="1768106" y="710599"/>
          <a:ext cx="1045365" cy="48996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8E6BE-1B43-4DC0-906F-B3F9034A2225}">
      <dsp:nvSpPr>
        <dsp:cNvPr id="0" name=""/>
        <dsp:cNvSpPr/>
      </dsp:nvSpPr>
      <dsp:spPr>
        <a:xfrm rot="16200000">
          <a:off x="2593473" y="3186071"/>
          <a:ext cx="4934426" cy="31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6132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593473" y="3186071"/>
        <a:ext cx="4934426" cy="313094"/>
      </dsp:txXfrm>
    </dsp:sp>
    <dsp:sp modelId="{FE7FDDB7-8347-4B60-81D7-095A573736E9}">
      <dsp:nvSpPr>
        <dsp:cNvPr id="0" name=""/>
        <dsp:cNvSpPr/>
      </dsp:nvSpPr>
      <dsp:spPr>
        <a:xfrm>
          <a:off x="3056348" y="1057214"/>
          <a:ext cx="1332503" cy="189319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86400" rIns="64008" bIns="64008" numCol="1" spcCol="1270" anchor="ctr" anchorCtr="0">
          <a:noAutofit/>
        </a:bodyPr>
        <a:lstStyle/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45 534,8 млн.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b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жылу-энергетикалық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жүйені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дамыту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kk-KZ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18 184,1  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ОЭК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және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жер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қойнауын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пайдалану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саласындағы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өзге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де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қызметтер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3056348" y="1057214"/>
        <a:ext cx="1332503" cy="1893191"/>
      </dsp:txXfrm>
    </dsp:sp>
    <dsp:sp modelId="{E356D7A8-668D-425F-BF09-27258761FF9A}">
      <dsp:nvSpPr>
        <dsp:cNvPr id="0" name=""/>
        <dsp:cNvSpPr/>
      </dsp:nvSpPr>
      <dsp:spPr>
        <a:xfrm>
          <a:off x="3129179" y="689133"/>
          <a:ext cx="1203691" cy="51772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38B8C-3F3A-4BF0-97D3-654AAD3F79C5}">
      <dsp:nvSpPr>
        <dsp:cNvPr id="0" name=""/>
        <dsp:cNvSpPr/>
      </dsp:nvSpPr>
      <dsp:spPr>
        <a:xfrm rot="16200000">
          <a:off x="4940020" y="3167060"/>
          <a:ext cx="4934426" cy="31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6132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>
            <a:latin typeface="Book Antiqua" panose="02040602050305030304" pitchFamily="18" charset="0"/>
          </a:endParaRPr>
        </a:p>
      </dsp:txBody>
      <dsp:txXfrm>
        <a:off x="4940020" y="3167060"/>
        <a:ext cx="4934426" cy="313094"/>
      </dsp:txXfrm>
    </dsp:sp>
    <dsp:sp modelId="{FAB40932-9277-42F8-A665-1C30A81E46D7}">
      <dsp:nvSpPr>
        <dsp:cNvPr id="0" name=""/>
        <dsp:cNvSpPr/>
      </dsp:nvSpPr>
      <dsp:spPr>
        <a:xfrm>
          <a:off x="4458717" y="1131587"/>
          <a:ext cx="1387586" cy="1860870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72000" rIns="64008" bIns="64008" numCol="1" spcCol="1270" anchor="ctr" anchorCtr="0">
          <a:noAutofit/>
        </a:bodyPr>
        <a:lstStyle/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kk-KZ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63 120,4 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млн.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тұрғын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үй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шаруашылығы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78 000,7 млн.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коммуналдық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шаруашылық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64 450,1 млн .</a:t>
          </a:r>
          <a:r>
            <a:rPr lang="ru-RU" sz="9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kk-KZ" sz="9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елді мекендерді  көркейту</a:t>
          </a:r>
          <a:endParaRPr lang="ru-RU" sz="9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4458717" y="1131587"/>
        <a:ext cx="1387586" cy="1860870"/>
      </dsp:txXfrm>
    </dsp:sp>
    <dsp:sp modelId="{EC8D14BD-7370-43FC-BC39-7F488FB28362}">
      <dsp:nvSpPr>
        <dsp:cNvPr id="0" name=""/>
        <dsp:cNvSpPr/>
      </dsp:nvSpPr>
      <dsp:spPr>
        <a:xfrm>
          <a:off x="4645509" y="714563"/>
          <a:ext cx="1015778" cy="479698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AA8AA-2C50-4AF1-9AD2-556B708A899E}">
      <dsp:nvSpPr>
        <dsp:cNvPr id="0" name=""/>
        <dsp:cNvSpPr/>
      </dsp:nvSpPr>
      <dsp:spPr>
        <a:xfrm rot="16200000">
          <a:off x="-464085" y="1700796"/>
          <a:ext cx="2246400" cy="47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9100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-464085" y="1700796"/>
        <a:ext cx="2246400" cy="475200"/>
      </dsp:txXfrm>
    </dsp:sp>
    <dsp:sp modelId="{C98592B5-58D9-41D3-AFA2-1D779A82D771}">
      <dsp:nvSpPr>
        <dsp:cNvPr id="0" name=""/>
        <dsp:cNvSpPr/>
      </dsp:nvSpPr>
      <dsp:spPr>
        <a:xfrm>
          <a:off x="1952930" y="652411"/>
          <a:ext cx="2181116" cy="1749563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86400" rIns="71120" bIns="71120" numCol="1" spcCol="1270" anchor="ctr" anchorCtr="0">
          <a:noAutofit/>
        </a:bodyPr>
        <a:lstStyle/>
        <a:p>
          <a:pPr marL="0" lvl="1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449,5 млн. </a:t>
          </a:r>
          <a:r>
            <a:rPr lang="ru-RU" sz="10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теңге</a:t>
          </a:r>
          <a:r>
            <a:rPr lang="ru-RU" sz="10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10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Әскери</a:t>
          </a:r>
          <a:r>
            <a:rPr lang="ru-RU" sz="10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10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қажеттілік</a:t>
          </a:r>
          <a:endParaRPr lang="ru-RU" sz="1000" kern="1200" dirty="0">
            <a:latin typeface="Book Antiqua" panose="02040602050305030304" pitchFamily="18" charset="0"/>
          </a:endParaRPr>
        </a:p>
        <a:p>
          <a:pPr marL="0" lvl="1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latin typeface="Book Antiqua" panose="02040602050305030304" pitchFamily="18" charset="0"/>
            </a:rPr>
            <a:t> 3 718,0 млн. </a:t>
          </a:r>
          <a:r>
            <a:rPr lang="ru-RU" sz="1000" kern="1200" dirty="0" err="1" smtClean="0">
              <a:latin typeface="Book Antiqua" panose="02040602050305030304" pitchFamily="18" charset="0"/>
            </a:rPr>
            <a:t>теңге</a:t>
          </a:r>
          <a:r>
            <a:rPr lang="ru-RU" sz="1000" kern="1200" dirty="0" smtClean="0">
              <a:latin typeface="Book Antiqua" panose="02040602050305030304" pitchFamily="18" charset="0"/>
            </a:rPr>
            <a:t> </a:t>
          </a:r>
          <a:r>
            <a:rPr lang="ru-RU" sz="1000" kern="1200" dirty="0" err="1" smtClean="0">
              <a:latin typeface="Book Antiqua" panose="02040602050305030304" pitchFamily="18" charset="0"/>
            </a:rPr>
            <a:t>Төтенше</a:t>
          </a:r>
          <a:r>
            <a:rPr lang="ru-RU" sz="1000" kern="1200" dirty="0" smtClean="0">
              <a:latin typeface="Book Antiqua" panose="02040602050305030304" pitchFamily="18" charset="0"/>
            </a:rPr>
            <a:t> </a:t>
          </a:r>
          <a:r>
            <a:rPr lang="ru-RU" sz="1000" kern="1200" dirty="0" err="1" smtClean="0">
              <a:latin typeface="Book Antiqua" panose="02040602050305030304" pitchFamily="18" charset="0"/>
            </a:rPr>
            <a:t>жағдайлар</a:t>
          </a:r>
          <a:r>
            <a:rPr lang="ru-RU" sz="1000" kern="1200" dirty="0" smtClean="0">
              <a:latin typeface="Book Antiqua" panose="02040602050305030304" pitchFamily="18" charset="0"/>
            </a:rPr>
            <a:t> </a:t>
          </a:r>
          <a:r>
            <a:rPr lang="ru-RU" sz="1000" kern="1200" dirty="0" err="1" smtClean="0">
              <a:latin typeface="Book Antiqua" panose="02040602050305030304" pitchFamily="18" charset="0"/>
            </a:rPr>
            <a:t>жөніндегі</a:t>
          </a:r>
          <a:r>
            <a:rPr lang="ru-RU" sz="1000" kern="1200" dirty="0" smtClean="0">
              <a:latin typeface="Book Antiqua" panose="02040602050305030304" pitchFamily="18" charset="0"/>
            </a:rPr>
            <a:t> </a:t>
          </a:r>
          <a:r>
            <a:rPr lang="ru-RU" sz="1000" kern="1200" dirty="0" err="1" smtClean="0">
              <a:latin typeface="Book Antiqua" panose="02040602050305030304" pitchFamily="18" charset="0"/>
            </a:rPr>
            <a:t>жұмыстарды</a:t>
          </a:r>
          <a:r>
            <a:rPr lang="ru-RU" sz="1000" kern="1200" dirty="0" smtClean="0">
              <a:latin typeface="Book Antiqua" panose="02040602050305030304" pitchFamily="18" charset="0"/>
            </a:rPr>
            <a:t> </a:t>
          </a:r>
          <a:r>
            <a:rPr lang="ru-RU" sz="1000" kern="1200" dirty="0" err="1" smtClean="0">
              <a:latin typeface="Book Antiqua" panose="02040602050305030304" pitchFamily="18" charset="0"/>
            </a:rPr>
            <a:t>ұйымдастыру</a:t>
          </a:r>
          <a:endParaRPr lang="ru-RU" sz="10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1952930" y="652411"/>
        <a:ext cx="2181116" cy="1749563"/>
      </dsp:txXfrm>
    </dsp:sp>
    <dsp:sp modelId="{7A9733A1-BFA9-4652-807D-9E226CE54495}">
      <dsp:nvSpPr>
        <dsp:cNvPr id="0" name=""/>
        <dsp:cNvSpPr/>
      </dsp:nvSpPr>
      <dsp:spPr>
        <a:xfrm>
          <a:off x="84360" y="-52988"/>
          <a:ext cx="2015988" cy="1689459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488A3-F6D2-4294-B47B-83A7C22F89C2}">
      <dsp:nvSpPr>
        <dsp:cNvPr id="0" name=""/>
        <dsp:cNvSpPr/>
      </dsp:nvSpPr>
      <dsp:spPr>
        <a:xfrm rot="16200000">
          <a:off x="4622020" y="1572444"/>
          <a:ext cx="2246400" cy="47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9100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4622020" y="1572444"/>
        <a:ext cx="2246400" cy="475200"/>
      </dsp:txXfrm>
    </dsp:sp>
    <dsp:sp modelId="{0D03ABFF-0116-4666-BF23-49F76690801C}">
      <dsp:nvSpPr>
        <dsp:cNvPr id="0" name=""/>
        <dsp:cNvSpPr/>
      </dsp:nvSpPr>
      <dsp:spPr>
        <a:xfrm>
          <a:off x="6472371" y="992669"/>
          <a:ext cx="2372057" cy="1429114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86400" rIns="71120" bIns="71120" numCol="1" spcCol="1270" anchor="ctr" anchorCtr="0">
          <a:noAutofit/>
        </a:bodyPr>
        <a:lstStyle/>
        <a:p>
          <a:pPr marL="0" lvl="1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20 631,3 млн. </a:t>
          </a:r>
          <a:r>
            <a:rPr lang="ru-RU" sz="1000" kern="1200" dirty="0" err="1" smtClean="0">
              <a:latin typeface="Book Antiqua" panose="02040602050305030304" pitchFamily="18" charset="0"/>
            </a:rPr>
            <a:t>теңге</a:t>
          </a:r>
          <a:r>
            <a:rPr lang="ru-RU" sz="10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/>
          </a:r>
          <a:br>
            <a:rPr lang="ru-RU" sz="1000" kern="1200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sz="10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құқық қорғау</a:t>
          </a:r>
          <a:r>
            <a:rPr lang="ru-RU" sz="10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</a:t>
          </a:r>
          <a:r>
            <a:rPr lang="ru-RU" sz="1000" kern="1200" dirty="0" err="1" smtClean="0">
              <a:solidFill>
                <a:schemeClr val="bg1"/>
              </a:solidFill>
              <a:latin typeface="Book Antiqua" panose="02040602050305030304" pitchFamily="18" charset="0"/>
            </a:rPr>
            <a:t>қызметі</a:t>
          </a:r>
          <a:endParaRPr lang="ru-RU" sz="1000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0" lvl="1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4 883,0 млн </a:t>
          </a:r>
          <a:r>
            <a:rPr lang="ru-RU" sz="1000" kern="1200" dirty="0" err="1" smtClean="0">
              <a:latin typeface="Book Antiqua" panose="02040602050305030304" pitchFamily="18" charset="0"/>
            </a:rPr>
            <a:t>теңге</a:t>
          </a:r>
          <a:r>
            <a:rPr lang="ru-RU" sz="1000" kern="1200" dirty="0" smtClean="0">
              <a:latin typeface="Book Antiqua" panose="02040602050305030304" pitchFamily="18" charset="0"/>
            </a:rPr>
            <a:t> қ</a:t>
          </a:r>
          <a:r>
            <a:rPr lang="kk-KZ" sz="1000" kern="1200" dirty="0" smtClean="0">
              <a:latin typeface="Book Antiqua" panose="02040602050305030304" pitchFamily="18" charset="0"/>
            </a:rPr>
            <a:t>оғамдық тәртіп пен қауіпсіздік саласындағы басқа қызметтер</a:t>
          </a:r>
          <a:endParaRPr lang="ru-RU" sz="1000" kern="1200" dirty="0">
            <a:latin typeface="Book Antiqua" panose="02040602050305030304" pitchFamily="18" charset="0"/>
          </a:endParaRPr>
        </a:p>
      </dsp:txBody>
      <dsp:txXfrm>
        <a:off x="6472371" y="992669"/>
        <a:ext cx="2372057" cy="1429114"/>
      </dsp:txXfrm>
    </dsp:sp>
    <dsp:sp modelId="{1A33D2F5-A1FF-4F85-AB6B-FE31A88FFE0A}">
      <dsp:nvSpPr>
        <dsp:cNvPr id="0" name=""/>
        <dsp:cNvSpPr/>
      </dsp:nvSpPr>
      <dsp:spPr>
        <a:xfrm>
          <a:off x="4433815" y="-42705"/>
          <a:ext cx="2081233" cy="148132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#4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0.81628</cdr:x>
      <cdr:y>0.56865</cdr:y>
    </cdr:from>
    <cdr:to>
      <cdr:x>0.83911</cdr:x>
      <cdr:y>0.58846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096472" y="3267089"/>
          <a:ext cx="142525" cy="11379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0.39243</cdr:x>
      <cdr:y>0.45486</cdr:y>
    </cdr:from>
    <cdr:to>
      <cdr:x>0.72679</cdr:x>
      <cdr:y>0.51059</cdr:y>
    </cdr:to>
    <cdr:sp macro="" textlink="">
      <cdr:nvSpPr>
        <cdr:cNvPr id="3" name="Text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35844" y="2763434"/>
          <a:ext cx="1990181" cy="3385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k-KZ" sz="1600" dirty="0" smtClean="0">
              <a:solidFill>
                <a:schemeClr val="bg1"/>
              </a:solidFill>
              <a:latin typeface="Book Antiqua" pitchFamily="18" charset="0"/>
            </a:rPr>
            <a:t>937 646,7</a:t>
          </a:r>
          <a:endParaRPr lang="kk-KZ" sz="1600" dirty="0">
            <a:solidFill>
              <a:schemeClr val="bg1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0.11089</cdr:x>
      <cdr:y>0.45486</cdr:y>
    </cdr:from>
    <cdr:to>
      <cdr:x>0.35611</cdr:x>
      <cdr:y>0.51059</cdr:y>
    </cdr:to>
    <cdr:sp macro="" textlink="">
      <cdr:nvSpPr>
        <cdr:cNvPr id="4" name="Text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0041" y="2763434"/>
          <a:ext cx="1459601" cy="3385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 smtClean="0">
              <a:solidFill>
                <a:schemeClr val="bg1"/>
              </a:solidFill>
              <a:latin typeface="Book Antiqua" pitchFamily="18" charset="0"/>
            </a:rPr>
            <a:t>954 309,2</a:t>
          </a:r>
          <a:endParaRPr lang="ru-RU" sz="1600" dirty="0">
            <a:solidFill>
              <a:schemeClr val="bg1"/>
            </a:solidFill>
            <a:latin typeface="Book Antiqua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0.02963</cdr:x>
      <cdr:y>0.14096</cdr:y>
    </cdr:from>
    <cdr:to>
      <cdr:x>0.24074</cdr:x>
      <cdr:y>0.25786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472" y="331774"/>
          <a:ext cx="922492" cy="275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0.317</cdr:x>
      <cdr:y>0.18682</cdr:y>
    </cdr:from>
    <cdr:to>
      <cdr:x>0.5381</cdr:x>
      <cdr:y>0.31445</cdr:y>
    </cdr:to>
    <cdr:sp macro="" textlink="">
      <cdr:nvSpPr>
        <cdr:cNvPr id="3" name="TextBox 41"/>
        <cdr:cNvSpPr txBox="1"/>
      </cdr:nvSpPr>
      <cdr:spPr>
        <a:xfrm xmlns:a="http://schemas.openxmlformats.org/drawingml/2006/main">
          <a:off x="1675048" y="450503"/>
          <a:ext cx="1168315" cy="3077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506 801,7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0.53811</cdr:x>
      <cdr:y>0.22977</cdr:y>
    </cdr:from>
    <cdr:to>
      <cdr:x>0.73287</cdr:x>
      <cdr:y>0.3574</cdr:y>
    </cdr:to>
    <cdr:sp macro="" textlink="">
      <cdr:nvSpPr>
        <cdr:cNvPr id="4" name="TextBox 41"/>
        <cdr:cNvSpPr txBox="1"/>
      </cdr:nvSpPr>
      <cdr:spPr>
        <a:xfrm xmlns:a="http://schemas.openxmlformats.org/drawingml/2006/main">
          <a:off x="2843427" y="554073"/>
          <a:ext cx="102913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400" dirty="0" smtClean="0">
              <a:solidFill>
                <a:schemeClr val="bg1"/>
              </a:solidFill>
            </a:rPr>
            <a:t>446 375,0</a:t>
          </a:r>
          <a:endParaRPr lang="ru-RU" sz="1400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0.48452</cdr:x>
      <cdr:y>0.15686</cdr:y>
    </cdr:from>
    <cdr:to>
      <cdr:x>0.55321</cdr:x>
      <cdr:y>0.19782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1231" y="898696"/>
          <a:ext cx="606934" cy="234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76 154,0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0.62373</cdr:x>
      <cdr:y>0.15545</cdr:y>
    </cdr:from>
    <cdr:to>
      <cdr:x>0.72904</cdr:x>
      <cdr:y>0.19641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11252" y="890630"/>
          <a:ext cx="930584" cy="234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149 403,3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0.52502</cdr:x>
      <cdr:y>0.30011</cdr:y>
    </cdr:from>
    <cdr:to>
      <cdr:x>0.73266</cdr:x>
      <cdr:y>0.40042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8881" y="798970"/>
          <a:ext cx="774717" cy="267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sz="1200" dirty="0" smtClean="0">
              <a:solidFill>
                <a:schemeClr val="tx2"/>
              </a:solidFill>
            </a:rPr>
            <a:t>10 350,3</a:t>
          </a:r>
          <a:endParaRPr lang="ru-RU" sz="12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0.29946</cdr:x>
      <cdr:y>0.38522</cdr:y>
    </cdr:from>
    <cdr:to>
      <cdr:x>0.51208</cdr:x>
      <cdr:y>0.51288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17303" y="1025547"/>
          <a:ext cx="793298" cy="339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chemeClr val="tx2"/>
              </a:solidFill>
            </a:rPr>
            <a:t>8 252,0</a:t>
          </a:r>
          <a:endParaRPr lang="ru-RU" sz="12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0.06306</cdr:x>
      <cdr:y>0.44905</cdr:y>
    </cdr:from>
    <cdr:to>
      <cdr:x>0.24872</cdr:x>
      <cdr:y>0.55543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5281" y="1195479"/>
          <a:ext cx="692708" cy="283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chemeClr val="tx2"/>
              </a:solidFill>
            </a:rPr>
            <a:t>6 622,0</a:t>
          </a:r>
          <a:endParaRPr lang="ru-RU" sz="12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0.74842</cdr:x>
      <cdr:y>0.14813</cdr:y>
    </cdr:from>
    <cdr:to>
      <cdr:x>0.95445</cdr:x>
      <cdr:y>0.26667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792384" y="394363"/>
          <a:ext cx="768735" cy="315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chemeClr val="tx2"/>
              </a:solidFill>
            </a:rPr>
            <a:t>19 576,3</a:t>
          </a:r>
        </a:p>
        <a:p xmlns:a="http://schemas.openxmlformats.org/drawingml/2006/main">
          <a:endParaRPr lang="ru-RU" sz="1200" dirty="0">
            <a:solidFill>
              <a:schemeClr val="tx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0.10919</cdr:x>
      <cdr:y>0.45937</cdr:y>
    </cdr:from>
    <cdr:to>
      <cdr:x>0.30485</cdr:x>
      <cdr:y>0.76923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854" y="1091680"/>
          <a:ext cx="687837" cy="736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sz="1200" dirty="0" smtClean="0">
              <a:solidFill>
                <a:schemeClr val="tx2"/>
              </a:solidFill>
            </a:rPr>
            <a:t>9 050,1</a:t>
          </a:r>
          <a:endParaRPr lang="ru-RU" sz="12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0.33937</cdr:x>
      <cdr:y>0.52747</cdr:y>
    </cdr:from>
    <cdr:to>
      <cdr:x>0.56956</cdr:x>
      <cdr:y>0.72332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93045" y="1253520"/>
          <a:ext cx="809226" cy="465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sz="1200" dirty="0" smtClean="0">
              <a:solidFill>
                <a:schemeClr val="tx2"/>
              </a:solidFill>
            </a:rPr>
            <a:t>6 291,1</a:t>
          </a:r>
          <a:endParaRPr lang="ru-RU" sz="12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0.55805</cdr:x>
      <cdr:y>0.34019</cdr:y>
    </cdr:from>
    <cdr:to>
      <cdr:x>0.76491</cdr:x>
      <cdr:y>0.6875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61807" y="808458"/>
          <a:ext cx="727210" cy="825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sz="1200" dirty="0" smtClean="0">
              <a:solidFill>
                <a:schemeClr val="tx2"/>
              </a:solidFill>
            </a:rPr>
            <a:t>12 979,9</a:t>
          </a:r>
          <a:endParaRPr lang="ru-RU" sz="12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0.78363</cdr:x>
      <cdr:y>0.0746</cdr:y>
    </cdr:from>
    <cdr:to>
      <cdr:x>1</cdr:x>
      <cdr:y>0.54791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54827" y="177280"/>
          <a:ext cx="760642" cy="1124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sz="1200" dirty="0" smtClean="0">
              <a:solidFill>
                <a:schemeClr val="tx2"/>
              </a:solidFill>
            </a:rPr>
            <a:t>26 325,8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0.16687</cdr:x>
      <cdr:y>0.12922</cdr:y>
    </cdr:from>
    <cdr:to>
      <cdr:x>0.39343</cdr:x>
      <cdr:y>0.27222</cdr:y>
    </cdr:to>
    <cdr:sp macro="" textlink="">
      <cdr:nvSpPr>
        <cdr:cNvPr id="2" name="Text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3212" y="278121"/>
          <a:ext cx="981901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400" dirty="0" smtClean="0">
              <a:solidFill>
                <a:schemeClr val="bg1"/>
              </a:solidFill>
            </a:rPr>
            <a:t>280 656,2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0.4043</cdr:x>
      <cdr:y>0.18358</cdr:y>
    </cdr:from>
    <cdr:to>
      <cdr:x>0.66283</cdr:x>
      <cdr:y>0.32658</cdr:y>
    </cdr:to>
    <cdr:sp macro="" textlink="">
      <cdr:nvSpPr>
        <cdr:cNvPr id="3" name="Text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52232" y="395128"/>
          <a:ext cx="1120459" cy="307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0.6255</cdr:x>
      <cdr:y>0.352</cdr:y>
    </cdr:from>
    <cdr:to>
      <cdr:x>0.8483</cdr:x>
      <cdr:y>0.495</cdr:y>
    </cdr:to>
    <cdr:sp macro="" textlink="">
      <cdr:nvSpPr>
        <cdr:cNvPr id="4" name="Text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10887" y="757607"/>
          <a:ext cx="965606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400" dirty="0" smtClean="0">
              <a:solidFill>
                <a:schemeClr val="bg1"/>
              </a:solidFill>
            </a:rPr>
            <a:t>276 607,7</a:t>
          </a:r>
          <a:endParaRPr lang="ru-RU" sz="1400" dirty="0">
            <a:solidFill>
              <a:schemeClr val="bg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0.05201</cdr:x>
      <cdr:y>0.40163</cdr:y>
    </cdr:from>
    <cdr:to>
      <cdr:x>0.30175</cdr:x>
      <cdr:y>0.63751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620" y="1019596"/>
          <a:ext cx="948923" cy="598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126 955,6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0.26952</cdr:x>
      <cdr:y>0.15619</cdr:y>
    </cdr:from>
    <cdr:to>
      <cdr:x>0.51499</cdr:x>
      <cdr:y>0.27743</cdr:y>
    </cdr:to>
    <cdr:sp macro="" textlink="">
      <cdr:nvSpPr>
        <cdr:cNvPr id="3" name="TextBox 13"/>
        <cdr:cNvSpPr txBox="1"/>
      </cdr:nvSpPr>
      <cdr:spPr>
        <a:xfrm xmlns:a="http://schemas.openxmlformats.org/drawingml/2006/main">
          <a:off x="1024081" y="396507"/>
          <a:ext cx="93269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400" dirty="0" smtClean="0">
              <a:solidFill>
                <a:schemeClr val="bg1"/>
              </a:solidFill>
            </a:rPr>
            <a:t>237 035,6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0.49527</cdr:x>
      <cdr:y>0.21995</cdr:y>
    </cdr:from>
    <cdr:to>
      <cdr:x>0.75635</cdr:x>
      <cdr:y>0.34119</cdr:y>
    </cdr:to>
    <cdr:sp macro="" textlink="">
      <cdr:nvSpPr>
        <cdr:cNvPr id="4" name="TextBox 13"/>
        <cdr:cNvSpPr txBox="1"/>
      </cdr:nvSpPr>
      <cdr:spPr>
        <a:xfrm xmlns:a="http://schemas.openxmlformats.org/drawingml/2006/main">
          <a:off x="1881834" y="558373"/>
          <a:ext cx="99202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400" dirty="0" smtClean="0">
              <a:solidFill>
                <a:schemeClr val="bg1"/>
              </a:solidFill>
            </a:rPr>
            <a:t>218 820,8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0.7429</cdr:x>
      <cdr:y>0.07295</cdr:y>
    </cdr:from>
    <cdr:to>
      <cdr:x>0.99112</cdr:x>
      <cdr:y>0.19419</cdr:y>
    </cdr:to>
    <cdr:sp macro="" textlink="">
      <cdr:nvSpPr>
        <cdr:cNvPr id="5" name="TextBox 13"/>
        <cdr:cNvSpPr txBox="1"/>
      </cdr:nvSpPr>
      <cdr:spPr>
        <a:xfrm xmlns:a="http://schemas.openxmlformats.org/drawingml/2006/main">
          <a:off x="2822749" y="185191"/>
          <a:ext cx="94314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400" dirty="0" smtClean="0">
              <a:solidFill>
                <a:schemeClr val="bg1"/>
              </a:solidFill>
            </a:rPr>
            <a:t>440 260,3</a:t>
          </a:r>
          <a:endParaRPr lang="ru-RU" sz="1400" dirty="0">
            <a:solidFill>
              <a:schemeClr val="bg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0.16687</cdr:x>
      <cdr:y>0.12922</cdr:y>
    </cdr:from>
    <cdr:to>
      <cdr:x>0.39343</cdr:x>
      <cdr:y>0.27222</cdr:y>
    </cdr:to>
    <cdr:sp macro="" textlink="">
      <cdr:nvSpPr>
        <cdr:cNvPr id="2" name="Text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3212" y="278121"/>
          <a:ext cx="981901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400" dirty="0" smtClean="0">
              <a:solidFill>
                <a:schemeClr val="bg1"/>
              </a:solidFill>
            </a:rPr>
            <a:t>451 675,2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0.4043</cdr:x>
      <cdr:y>0.18358</cdr:y>
    </cdr:from>
    <cdr:to>
      <cdr:x>0.66283</cdr:x>
      <cdr:y>0.32658</cdr:y>
    </cdr:to>
    <cdr:sp macro="" textlink="">
      <cdr:nvSpPr>
        <cdr:cNvPr id="3" name="Text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52220" y="395119"/>
          <a:ext cx="1120458" cy="3077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0.6255</cdr:x>
      <cdr:y>0.352</cdr:y>
    </cdr:from>
    <cdr:to>
      <cdr:x>0.8483</cdr:x>
      <cdr:y>0.495</cdr:y>
    </cdr:to>
    <cdr:sp macro="" textlink="">
      <cdr:nvSpPr>
        <cdr:cNvPr id="4" name="Text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10887" y="757607"/>
          <a:ext cx="965606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400" dirty="0" smtClean="0">
              <a:solidFill>
                <a:schemeClr val="bg1"/>
              </a:solidFill>
            </a:rPr>
            <a:t>440 260,3</a:t>
          </a:r>
          <a:endParaRPr lang="ru-RU" sz="1400" dirty="0">
            <a:solidFill>
              <a:schemeClr val="bg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0.52956</cdr:x>
      <cdr:y>0.32356</cdr:y>
    </cdr:from>
    <cdr:to>
      <cdr:x>0.83833</cdr:x>
      <cdr:y>0.43889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2221910" y="949791"/>
          <a:ext cx="129552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13 466,6</a:t>
          </a:r>
          <a:endParaRPr lang="ru-RU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0.7577</cdr:x>
      <cdr:y>0.15056</cdr:y>
    </cdr:from>
    <cdr:to>
      <cdr:x>1</cdr:x>
      <cdr:y>0.26589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3179128" y="441960"/>
          <a:ext cx="101663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29 681,8</a:t>
          </a:r>
          <a:endParaRPr lang="ru-RU" sz="16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2810" tIns="46404" rIns="92810" bIns="4640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2810" tIns="46404" rIns="92810" bIns="4640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E812F8-610E-4176-B5A4-5E727E5B40FA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2810" tIns="46404" rIns="92810" bIns="4640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2810" tIns="46404" rIns="92810" bIns="464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EE5CE4-1A3C-4626-966D-0556F188C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5566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2798" tIns="46398" rIns="92798" bIns="4639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2798" tIns="46398" rIns="92798" bIns="4639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FF3F44-2031-44A6-A3FC-43E6C29B6D32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1244600"/>
            <a:ext cx="4468813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98" tIns="46398" rIns="92798" bIns="4639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84725"/>
            <a:ext cx="5405437" cy="3913188"/>
          </a:xfrm>
          <a:prstGeom prst="rect">
            <a:avLst/>
          </a:prstGeom>
        </p:spPr>
        <p:txBody>
          <a:bodyPr vert="horz" lIns="92798" tIns="46398" rIns="92798" bIns="4639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2798" tIns="46398" rIns="92798" bIns="4639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2798" tIns="46398" rIns="92798" bIns="463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69E428-CC38-477E-BAFA-E9583CCBF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3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709988" y="10098088"/>
            <a:ext cx="284003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9" tIns="45551" rIns="91099" bIns="45551" anchor="b"/>
          <a:lstStyle>
            <a:lvl1pPr defTabSz="896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3A91003-2C60-4C6D-9666-2148A7E8A97E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711575" y="10098088"/>
            <a:ext cx="28384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9" tIns="45551" rIns="91099" bIns="45551" anchor="b"/>
          <a:lstStyle>
            <a:lvl1pPr defTabSz="896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BA8FAC5F-B8F0-4563-8A17-0865A5F2EE30}" type="slidenum">
              <a:rPr lang="en-US" altLang="ru-RU" sz="1200">
                <a:solidFill>
                  <a:srgbClr val="000000"/>
                </a:solidFill>
              </a:rPr>
              <a:pPr algn="r" eaLnBrk="1" hangingPunct="1"/>
              <a:t>1</a:t>
            </a:fld>
            <a:endParaRPr lang="en-US" altLang="ru-RU" sz="1200">
              <a:solidFill>
                <a:srgbClr val="000000"/>
              </a:solidFill>
            </a:endParaRPr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54050" y="825500"/>
            <a:ext cx="5259388" cy="3944938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413" y="5019675"/>
            <a:ext cx="4802187" cy="4773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34" tIns="45868" rIns="91734" bIns="4586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126" name="Нижний колонтитул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69E428-CC38-477E-BAFA-E9583CCBF5F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2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24B30-A6A7-4C54-846E-3C0B7A7D8A6A}" type="datetime1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C58BB-BF1B-4521-BA58-90E39D41E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6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8752-19F9-4030-9C0F-AF5B0F5CDBD8}" type="datetime1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BC8F3-F075-46AE-AE84-AE3C33792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5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44A4C-54EB-438D-AFC1-3AA42BF26326}" type="datetime1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31CEE-787F-4ADF-B6B7-7EBFB9D44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7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E028-0152-4F4F-8570-D23E51D34AD3}" type="datetime1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5646B-D30D-49BE-A777-B11423B46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77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99E48-5DFF-48D6-9847-27A0C537C5BE}" type="datetime1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AF14-F05D-40A1-AB08-0BC616011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1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26AF-9108-4473-82C3-5667C0662673}" type="datetime1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8D327-95AE-40DD-AC64-B39103229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1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730F-F7FB-4CB9-8837-19D5337AACFC}" type="datetime1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0AC3-51C0-4FAB-A21C-8CC848926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8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62BA-BCFD-4230-8ADE-16E6D6AF2181}" type="datetime1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07E35-5E3D-4483-AAA5-6B64557D9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2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0222-C1D5-4BF4-AB55-256F5E7C2A2C}" type="datetime1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E866D-238C-4DBF-A954-138F2C033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13A7-F2DB-459D-88AE-52431F73741D}" type="datetime1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9283-47FC-45E8-91F5-082F21E27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1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6EF2-FB51-47DB-BA7E-BD8E0EF63BCE}" type="datetime1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A76FA-5484-4316-9FBE-0E9DB9E7C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40EAA2-2300-4E0F-886C-886474ADB13B}" type="datetime1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E44127-64F1-4014-87F5-35634E54D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chart" Target="../charts/chart10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407038"/>
            <a:ext cx="9144000" cy="277813"/>
          </a:xfrm>
        </p:spPr>
        <p:txBody>
          <a:bodyPr lIns="69044" tIns="34523" rIns="69044" bIns="34523" anchor="ctr"/>
          <a:lstStyle/>
          <a:p>
            <a:pPr marL="0" indent="0" algn="ctr" eaLnBrk="1" hangingPunct="1">
              <a:buNone/>
            </a:pPr>
            <a:r>
              <a:rPr lang="kk-KZ" altLang="ru-RU" sz="2000" b="1" dirty="0" smtClean="0">
                <a:solidFill>
                  <a:srgbClr val="002060"/>
                </a:solidFill>
                <a:latin typeface="Book Antiqua" pitchFamily="18" charset="0"/>
                <a:cs typeface="Microsoft Sans Serif" pitchFamily="34" charset="0"/>
              </a:rPr>
              <a:t>Астана –</a:t>
            </a:r>
            <a:r>
              <a:rPr lang="ru-RU" altLang="ru-RU" sz="2000" b="1" dirty="0" smtClean="0">
                <a:solidFill>
                  <a:srgbClr val="002060"/>
                </a:solidFill>
                <a:latin typeface="Book Antiqua" pitchFamily="18" charset="0"/>
                <a:cs typeface="Microsoft Sans Serif" pitchFamily="34" charset="0"/>
              </a:rPr>
              <a:t> 2023 ж.</a:t>
            </a:r>
            <a:endParaRPr lang="ru-RU" altLang="ru-RU" sz="2000" b="1" i="1" dirty="0" smtClean="0">
              <a:solidFill>
                <a:srgbClr val="002060"/>
              </a:solidFill>
              <a:latin typeface="Book Antiqua" pitchFamily="18" charset="0"/>
              <a:cs typeface="Microsoft Sans Serif" pitchFamily="34" charset="0"/>
            </a:endParaRPr>
          </a:p>
        </p:txBody>
      </p:sp>
      <p:grpSp>
        <p:nvGrpSpPr>
          <p:cNvPr id="2052" name="Group 13"/>
          <p:cNvGrpSpPr>
            <a:grpSpLocks/>
          </p:cNvGrpSpPr>
          <p:nvPr/>
        </p:nvGrpSpPr>
        <p:grpSpPr bwMode="auto">
          <a:xfrm>
            <a:off x="396875" y="363538"/>
            <a:ext cx="8116888" cy="1429555"/>
            <a:chOff x="-541" y="391"/>
            <a:chExt cx="6925" cy="1201"/>
          </a:xfrm>
        </p:grpSpPr>
        <p:sp>
          <p:nvSpPr>
            <p:cNvPr id="7177" name="Rectangle 11"/>
            <p:cNvSpPr>
              <a:spLocks noChangeArrowheads="1"/>
            </p:cNvSpPr>
            <p:nvPr/>
          </p:nvSpPr>
          <p:spPr bwMode="auto">
            <a:xfrm>
              <a:off x="3551" y="391"/>
              <a:ext cx="2833" cy="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537" tIns="37270" rIns="74537" bIns="37270">
              <a:spAutoFit/>
            </a:bodyPr>
            <a:lstStyle/>
            <a:p>
              <a:pPr algn="ctr" defTabSz="987425" eaLnBrk="1" hangingPunct="1">
                <a:defRPr/>
              </a:pPr>
              <a:r>
                <a:rPr lang="kk-KZ" alt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  <a:cs typeface="Microsoft Sans Serif" pitchFamily="34" charset="0"/>
                </a:rPr>
                <a:t>Акимат</a:t>
              </a:r>
              <a:r>
                <a:rPr lang="ru-RU" alt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  <a:cs typeface="Microsoft Sans Serif" pitchFamily="34" charset="0"/>
                </a:rPr>
                <a:t> </a:t>
              </a:r>
              <a:r>
                <a:rPr lang="ru-RU" altLang="ru-RU" sz="16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  <a:cs typeface="Microsoft Sans Serif" pitchFamily="34" charset="0"/>
                </a:rPr>
                <a:t>города </a:t>
              </a:r>
              <a:r>
                <a:rPr lang="ru-RU" alt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  <a:cs typeface="Microsoft Sans Serif" pitchFamily="34" charset="0"/>
                </a:rPr>
                <a:t>Астаны</a:t>
              </a:r>
              <a:r>
                <a:rPr lang="kk-KZ" alt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  <a:cs typeface="Microsoft Sans Serif" pitchFamily="34" charset="0"/>
                </a:rPr>
                <a:t> </a:t>
              </a:r>
              <a:endParaRPr lang="ru-RU" altLang="ru-RU" sz="1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Microsoft Sans Serif" pitchFamily="34" charset="0"/>
              </a:endParaRPr>
            </a:p>
            <a:p>
              <a:pPr algn="ctr" defTabSz="987425" eaLnBrk="1" hangingPunct="1">
                <a:defRPr/>
              </a:pPr>
              <a:endParaRPr lang="ru-RU" altLang="ru-RU" sz="1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Microsoft Sans Serif" pitchFamily="34" charset="0"/>
              </a:endParaRPr>
            </a:p>
            <a:p>
              <a:pPr algn="ctr" defTabSz="987425" eaLnBrk="1" hangingPunct="1">
                <a:defRPr/>
              </a:pPr>
              <a:r>
                <a:rPr lang="ru-RU" altLang="ru-RU" sz="16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  <a:cs typeface="Microsoft Sans Serif" pitchFamily="34" charset="0"/>
                </a:rPr>
                <a:t>Управление финансов </a:t>
              </a:r>
            </a:p>
            <a:p>
              <a:pPr algn="ctr" defTabSz="987425" eaLnBrk="1" hangingPunct="1">
                <a:defRPr/>
              </a:pPr>
              <a:r>
                <a:rPr lang="ru-RU" altLang="ru-RU" sz="16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  <a:cs typeface="Microsoft Sans Serif" pitchFamily="34" charset="0"/>
                </a:rPr>
                <a:t>города </a:t>
              </a:r>
              <a:r>
                <a:rPr lang="ru-RU" alt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  <a:cs typeface="Microsoft Sans Serif" pitchFamily="34" charset="0"/>
                </a:rPr>
                <a:t>Астаны </a:t>
              </a:r>
              <a:endParaRPr lang="ru-RU" altLang="ru-RU" sz="1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Microsoft Sans Serif" pitchFamily="34" charset="0"/>
              </a:endParaRPr>
            </a:p>
          </p:txBody>
        </p:sp>
        <p:sp>
          <p:nvSpPr>
            <p:cNvPr id="7178" name="Text Box 12"/>
            <p:cNvSpPr txBox="1">
              <a:spLocks noChangeArrowheads="1"/>
            </p:cNvSpPr>
            <p:nvPr/>
          </p:nvSpPr>
          <p:spPr bwMode="auto">
            <a:xfrm>
              <a:off x="-541" y="391"/>
              <a:ext cx="2927" cy="1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023" tIns="37012" rIns="74023" bIns="37012">
              <a:spAutoFit/>
            </a:bodyPr>
            <a:lstStyle/>
            <a:p>
              <a:pPr algn="ctr" defTabSz="987425" eaLnBrk="1" hangingPunct="1">
                <a:defRPr/>
              </a:pPr>
              <a:r>
                <a:rPr lang="kk-KZ" alt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  <a:cs typeface="Microsoft Sans Serif" pitchFamily="34" charset="0"/>
                </a:rPr>
                <a:t>Астана қаласының</a:t>
              </a:r>
              <a:r>
                <a:rPr lang="ru-RU" alt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  <a:cs typeface="Microsoft Sans Serif" pitchFamily="34" charset="0"/>
                </a:rPr>
                <a:t> </a:t>
              </a:r>
              <a:r>
                <a:rPr lang="kk-KZ" altLang="ru-RU" sz="16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  <a:cs typeface="Microsoft Sans Serif" pitchFamily="34" charset="0"/>
                </a:rPr>
                <a:t>әкімдігі</a:t>
              </a:r>
            </a:p>
            <a:p>
              <a:pPr algn="ctr" defTabSz="987425" eaLnBrk="1" hangingPunct="1">
                <a:defRPr/>
              </a:pPr>
              <a:endParaRPr lang="ru-RU" altLang="ru-RU" sz="1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Microsoft Sans Serif" pitchFamily="34" charset="0"/>
              </a:endParaRPr>
            </a:p>
            <a:p>
              <a:pPr algn="ctr" defTabSz="987425" eaLnBrk="1" hangingPunct="1">
                <a:defRPr/>
              </a:pPr>
              <a:r>
                <a:rPr lang="kk-KZ" alt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  <a:cs typeface="Microsoft Sans Serif" pitchFamily="34" charset="0"/>
                </a:rPr>
                <a:t>Астана қаласының</a:t>
              </a:r>
              <a:r>
                <a:rPr lang="ru-RU" alt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  <a:cs typeface="Microsoft Sans Serif" pitchFamily="34" charset="0"/>
                </a:rPr>
                <a:t> </a:t>
              </a:r>
              <a:endParaRPr lang="ru-RU" altLang="ru-RU" sz="1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Microsoft Sans Serif" pitchFamily="34" charset="0"/>
              </a:endParaRPr>
            </a:p>
            <a:p>
              <a:pPr algn="ctr" defTabSz="987425" eaLnBrk="1" hangingPunct="1">
                <a:defRPr/>
              </a:pPr>
              <a:r>
                <a:rPr lang="kk-KZ" alt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  <a:cs typeface="Microsoft Sans Serif" pitchFamily="34" charset="0"/>
                </a:rPr>
                <a:t>Қаржы басқармасы</a:t>
              </a:r>
            </a:p>
            <a:p>
              <a:pPr algn="ctr" defTabSz="987425" eaLnBrk="1" hangingPunct="1">
                <a:spcBef>
                  <a:spcPct val="50000"/>
                </a:spcBef>
                <a:defRPr/>
              </a:pPr>
              <a:endParaRPr lang="ru-RU" altLang="ru-RU" sz="1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Microsoft Sans Serif" pitchFamily="34" charset="0"/>
              </a:endParaRPr>
            </a:p>
          </p:txBody>
        </p:sp>
      </p:grpSp>
      <p:sp>
        <p:nvSpPr>
          <p:cNvPr id="7173" name="Прямоугольник 7"/>
          <p:cNvSpPr>
            <a:spLocks noChangeArrowheads="1"/>
          </p:cNvSpPr>
          <p:nvPr/>
        </p:nvSpPr>
        <p:spPr bwMode="auto">
          <a:xfrm>
            <a:off x="0" y="2095500"/>
            <a:ext cx="9144000" cy="2635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68567" tIns="34283" rIns="68567" bIns="34283" anchor="ctr"/>
          <a:lstStyle/>
          <a:p>
            <a:pPr algn="ctr" eaLnBrk="1" hangingPunct="1">
              <a:defRPr/>
            </a:pPr>
            <a:r>
              <a:rPr lang="kk-KZ" altLang="ru-RU" sz="30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Microsoft Sans Serif" pitchFamily="34" charset="0"/>
              </a:rPr>
              <a:t>2023 </a:t>
            </a:r>
            <a:r>
              <a:rPr lang="kk-KZ" altLang="ru-RU" sz="30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Microsoft Sans Serif" pitchFamily="34" charset="0"/>
              </a:rPr>
              <a:t>жылғы 1 </a:t>
            </a:r>
            <a:r>
              <a:rPr lang="kk-KZ" altLang="ru-RU" sz="30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Microsoft Sans Serif" pitchFamily="34" charset="0"/>
              </a:rPr>
              <a:t>қаңтарға арналған</a:t>
            </a:r>
          </a:p>
          <a:p>
            <a:pPr algn="ctr" eaLnBrk="1" hangingPunct="1">
              <a:defRPr/>
            </a:pPr>
            <a:r>
              <a:rPr lang="kk-KZ" altLang="ru-RU" sz="30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Microsoft Sans Serif" pitchFamily="34" charset="0"/>
              </a:rPr>
              <a:t>Астана қаласы бюджетінің атқарылуы</a:t>
            </a:r>
          </a:p>
          <a:p>
            <a:pPr algn="ctr" eaLnBrk="1" hangingPunct="1">
              <a:defRPr/>
            </a:pPr>
            <a:r>
              <a:rPr lang="kk-KZ" altLang="ru-RU" sz="36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Microsoft Sans Serif" pitchFamily="34" charset="0"/>
              </a:rPr>
              <a:t>«</a:t>
            </a:r>
            <a:r>
              <a:rPr lang="kk-KZ" altLang="ru-RU" sz="36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Microsoft Sans Serif" pitchFamily="34" charset="0"/>
              </a:rPr>
              <a:t>Азаматтық бюджет»</a:t>
            </a:r>
          </a:p>
          <a:p>
            <a:pPr algn="ctr" eaLnBrk="1" hangingPunct="1">
              <a:defRPr/>
            </a:pPr>
            <a:endParaRPr lang="kk-KZ" altLang="ru-RU" sz="3000" b="1" dirty="0">
              <a:solidFill>
                <a:schemeClr val="bg1"/>
              </a:solidFill>
              <a:latin typeface="Book Antiqua" pitchFamily="18" charset="0"/>
              <a:cs typeface="Microsoft Sans Serif" pitchFamily="34" charset="0"/>
            </a:endParaRPr>
          </a:p>
        </p:txBody>
      </p:sp>
      <p:sp>
        <p:nvSpPr>
          <p:cNvPr id="205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EFA39DB-D5FB-4378-9DA5-3EB7DA0B39A1}" type="slidenum">
              <a:rPr lang="ru-RU" smtClean="0">
                <a:solidFill>
                  <a:srgbClr val="898989"/>
                </a:solidFill>
              </a:rPr>
              <a:pPr/>
              <a:t>1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263" y="95250"/>
            <a:ext cx="8999537" cy="665956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43" y="189761"/>
            <a:ext cx="14081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388" y="547688"/>
            <a:ext cx="8821737" cy="722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Дене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шынықтыру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және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спорт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басқармасы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–25 370,6 млн.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теңге</a:t>
            </a:r>
            <a:endParaRPr lang="kk-KZ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79388" y="3697288"/>
            <a:ext cx="8821737" cy="2870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  <a:defRPr/>
            </a:pPr>
            <a:r>
              <a:rPr lang="ru-RU" altLang="ru-RU" sz="2000" b="1" dirty="0" err="1"/>
              <a:t>Негізгі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көрсеткіштер</a:t>
            </a:r>
            <a:r>
              <a:rPr lang="ru-RU" altLang="ru-RU" sz="2000" b="1" dirty="0"/>
              <a:t>:</a:t>
            </a:r>
          </a:p>
          <a:p>
            <a:pPr algn="just" eaLnBrk="1" hangingPunct="1">
              <a:spcAft>
                <a:spcPts val="1200"/>
              </a:spcAft>
            </a:pPr>
            <a:r>
              <a:rPr lang="ru-RU" altLang="ru-RU" sz="1600" dirty="0" err="1">
                <a:latin typeface="Arial" charset="0"/>
              </a:rPr>
              <a:t>қала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спортшылары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ресми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республикалық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және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халықаралық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жарыстарда</a:t>
            </a:r>
            <a:r>
              <a:rPr lang="ru-RU" altLang="ru-RU" sz="1600" dirty="0">
                <a:latin typeface="Arial" charset="0"/>
              </a:rPr>
              <a:t> 5 747 медаль </a:t>
            </a:r>
            <a:r>
              <a:rPr lang="ru-RU" altLang="ru-RU" sz="1600" dirty="0" err="1">
                <a:latin typeface="Arial" charset="0"/>
              </a:rPr>
              <a:t>жеңіп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алды</a:t>
            </a:r>
            <a:r>
              <a:rPr lang="ru-RU" altLang="ru-RU" sz="1600" dirty="0">
                <a:latin typeface="Arial" charset="0"/>
              </a:rPr>
              <a:t>, </a:t>
            </a:r>
            <a:r>
              <a:rPr lang="ru-RU" altLang="ru-RU" sz="1600" dirty="0" err="1">
                <a:latin typeface="Arial" charset="0"/>
              </a:rPr>
              <a:t>оның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ішінде</a:t>
            </a:r>
            <a:r>
              <a:rPr lang="ru-RU" altLang="ru-RU" sz="1600" dirty="0">
                <a:latin typeface="Arial" charset="0"/>
              </a:rPr>
              <a:t> алтын </a:t>
            </a:r>
            <a:r>
              <a:rPr lang="ru-RU" altLang="ru-RU" sz="1600" dirty="0" err="1">
                <a:latin typeface="Arial" charset="0"/>
              </a:rPr>
              <a:t>медальдар</a:t>
            </a:r>
            <a:r>
              <a:rPr lang="ru-RU" altLang="ru-RU" sz="1600" dirty="0">
                <a:latin typeface="Arial" charset="0"/>
              </a:rPr>
              <a:t> – 1 671 </a:t>
            </a:r>
            <a:r>
              <a:rPr lang="ru-RU" altLang="ru-RU" sz="1600" dirty="0" err="1">
                <a:latin typeface="Arial" charset="0"/>
              </a:rPr>
              <a:t>бірлік</a:t>
            </a:r>
            <a:r>
              <a:rPr lang="ru-RU" altLang="ru-RU" sz="1600" dirty="0">
                <a:latin typeface="Arial" charset="0"/>
              </a:rPr>
              <a:t>, 1 953 </a:t>
            </a:r>
            <a:r>
              <a:rPr lang="ru-RU" altLang="ru-RU" sz="1600" dirty="0" err="1">
                <a:latin typeface="Arial" charset="0"/>
              </a:rPr>
              <a:t>бірлік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күміс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және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қола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медальдар</a:t>
            </a:r>
            <a:r>
              <a:rPr lang="ru-RU" altLang="ru-RU" sz="1600" dirty="0">
                <a:latin typeface="Arial" charset="0"/>
              </a:rPr>
              <a:t> – 2 123 </a:t>
            </a:r>
            <a:r>
              <a:rPr lang="ru-RU" altLang="ru-RU" sz="1600" dirty="0" err="1">
                <a:latin typeface="Arial" charset="0"/>
              </a:rPr>
              <a:t>бірлік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1200"/>
              </a:spcAft>
            </a:pPr>
            <a:r>
              <a:rPr lang="ru-RU" altLang="ru-RU" sz="1600" dirty="0" err="1">
                <a:latin typeface="Arial" charset="0"/>
              </a:rPr>
              <a:t>өткізілген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негізгі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спорттық-бұқаралық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іс-шаралар</a:t>
            </a:r>
            <a:r>
              <a:rPr lang="ru-RU" altLang="ru-RU" sz="1600" dirty="0">
                <a:latin typeface="Arial" charset="0"/>
              </a:rPr>
              <a:t> саны 30 </a:t>
            </a:r>
            <a:r>
              <a:rPr lang="ru-RU" altLang="ru-RU" sz="1600" dirty="0" err="1">
                <a:latin typeface="Arial" charset="0"/>
              </a:rPr>
              <a:t>құрады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1200"/>
              </a:spcAft>
            </a:pPr>
            <a:r>
              <a:rPr lang="ru-RU" altLang="ru-RU" sz="1600" dirty="0" err="1">
                <a:latin typeface="Arial" charset="0"/>
              </a:rPr>
              <a:t>Қазақстан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Республикасы</a:t>
            </a:r>
            <a:r>
              <a:rPr lang="ru-RU" altLang="ru-RU" sz="1600" dirty="0">
                <a:latin typeface="Arial" charset="0"/>
              </a:rPr>
              <a:t> спорт </a:t>
            </a:r>
            <a:r>
              <a:rPr lang="ru-RU" altLang="ru-RU" sz="1600" dirty="0" err="1">
                <a:latin typeface="Arial" charset="0"/>
              </a:rPr>
              <a:t>шеберлерінің</a:t>
            </a:r>
            <a:r>
              <a:rPr lang="ru-RU" altLang="ru-RU" sz="1600" dirty="0">
                <a:latin typeface="Arial" charset="0"/>
              </a:rPr>
              <a:t> саны 100 </a:t>
            </a:r>
            <a:r>
              <a:rPr lang="ru-RU" altLang="ru-RU" sz="1600" dirty="0" err="1">
                <a:latin typeface="Arial" charset="0"/>
              </a:rPr>
              <a:t>адамды</a:t>
            </a:r>
            <a:r>
              <a:rPr lang="ru-RU" altLang="ru-RU" sz="1600" dirty="0">
                <a:latin typeface="Arial" charset="0"/>
              </a:rPr>
              <a:t>, </a:t>
            </a:r>
            <a:r>
              <a:rPr lang="ru-RU" altLang="ru-RU" sz="1600" dirty="0" err="1">
                <a:latin typeface="Arial" charset="0"/>
              </a:rPr>
              <a:t>Халықаралық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дәрежедегі</a:t>
            </a:r>
            <a:r>
              <a:rPr lang="ru-RU" altLang="ru-RU" sz="1600" dirty="0">
                <a:latin typeface="Arial" charset="0"/>
              </a:rPr>
              <a:t> спорт </a:t>
            </a:r>
            <a:r>
              <a:rPr lang="ru-RU" altLang="ru-RU" sz="1600" dirty="0" err="1">
                <a:latin typeface="Arial" charset="0"/>
              </a:rPr>
              <a:t>шеберлерінің</a:t>
            </a:r>
            <a:r>
              <a:rPr lang="ru-RU" altLang="ru-RU" sz="1600" dirty="0">
                <a:latin typeface="Arial" charset="0"/>
              </a:rPr>
              <a:t> саны 30 </a:t>
            </a:r>
            <a:r>
              <a:rPr lang="ru-RU" altLang="ru-RU" sz="1600" dirty="0" err="1">
                <a:latin typeface="Arial" charset="0"/>
              </a:rPr>
              <a:t>адамды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құрады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1200"/>
              </a:spcAft>
            </a:pPr>
            <a:r>
              <a:rPr lang="ru-RU" altLang="ru-RU" sz="1600" dirty="0" err="1">
                <a:latin typeface="Arial" charset="0"/>
              </a:rPr>
              <a:t>мемлекеттік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тапсырысты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жан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басына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шаққандағы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нормативтік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қаржыландыруды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іске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асыру</a:t>
            </a:r>
            <a:r>
              <a:rPr lang="ru-RU" altLang="ru-RU" sz="1600" dirty="0">
                <a:latin typeface="Arial" charset="0"/>
              </a:rPr>
              <a:t> –27 433 Ваучер.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3995738" y="1485900"/>
            <a:ext cx="50085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Әр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түрлі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спорт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түрлері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бойынша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құрама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командалардың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мүшелерін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республикалық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және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халықаралық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спорттық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жарыстарға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дайындау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және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қатысу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– 5 567,2 млн.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теңге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995738" y="2771775"/>
            <a:ext cx="4716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Спорт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бойынша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балалар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мен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жасөспірімдерге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қосымша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білім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беру-10 185,2 млн.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теңге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70" name="Picture 10" descr="Всероссийский творческий конкурс «Мы выбираем СПОРТ!» ☛ портал &quot;НИ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14450"/>
            <a:ext cx="3300412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850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404813"/>
            <a:ext cx="8786812" cy="642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Мәдениет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басқармасы-16 829,5 млн.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теңге</a:t>
            </a:r>
            <a:endParaRPr lang="kk-KZ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319088" y="3573463"/>
            <a:ext cx="8501062" cy="29623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  <a:defRPr/>
            </a:pPr>
            <a:r>
              <a:rPr lang="ru-RU" altLang="ru-RU" sz="2000" b="1" dirty="0" err="1"/>
              <a:t>Негізгі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көрсеткіштер</a:t>
            </a:r>
            <a:r>
              <a:rPr lang="ru-RU" altLang="ru-RU" sz="2000" b="1" dirty="0"/>
              <a:t>:</a:t>
            </a:r>
          </a:p>
          <a:p>
            <a:pPr algn="just" eaLnBrk="1" hangingPunct="1">
              <a:spcAft>
                <a:spcPts val="1200"/>
              </a:spcAft>
            </a:pPr>
            <a:r>
              <a:rPr lang="ru-RU" altLang="ru-RU" sz="1600" dirty="0" err="1">
                <a:latin typeface="Arial" charset="0"/>
              </a:rPr>
              <a:t>іс-шаралар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өткізілді</a:t>
            </a:r>
            <a:r>
              <a:rPr lang="ru-RU" altLang="ru-RU" sz="1600" dirty="0">
                <a:latin typeface="Arial" charset="0"/>
              </a:rPr>
              <a:t>: </a:t>
            </a:r>
            <a:r>
              <a:rPr lang="ru-RU" altLang="ru-RU" sz="1600" dirty="0" err="1">
                <a:latin typeface="Arial" charset="0"/>
              </a:rPr>
              <a:t>көрмелер</a:t>
            </a:r>
            <a:r>
              <a:rPr lang="ru-RU" altLang="ru-RU" sz="1600" dirty="0">
                <a:latin typeface="Arial" charset="0"/>
              </a:rPr>
              <a:t>, </a:t>
            </a:r>
            <a:r>
              <a:rPr lang="ru-RU" altLang="ru-RU" sz="1600" dirty="0" err="1">
                <a:latin typeface="Arial" charset="0"/>
              </a:rPr>
              <a:t>мұражайда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дәрістер</a:t>
            </a:r>
            <a:r>
              <a:rPr lang="ru-RU" altLang="ru-RU" sz="1600" dirty="0">
                <a:latin typeface="Arial" charset="0"/>
              </a:rPr>
              <a:t> – 2006, </a:t>
            </a:r>
            <a:r>
              <a:rPr lang="ru-RU" altLang="ru-RU" sz="1600" dirty="0" err="1">
                <a:latin typeface="Arial" charset="0"/>
              </a:rPr>
              <a:t>экскурсиялар</a:t>
            </a:r>
            <a:r>
              <a:rPr lang="ru-RU" altLang="ru-RU" sz="1600" dirty="0">
                <a:latin typeface="Arial" charset="0"/>
              </a:rPr>
              <a:t> мен </a:t>
            </a:r>
            <a:r>
              <a:rPr lang="ru-RU" altLang="ru-RU" sz="1600" dirty="0" err="1">
                <a:latin typeface="Arial" charset="0"/>
              </a:rPr>
              <a:t>фильмдер</a:t>
            </a:r>
            <a:r>
              <a:rPr lang="ru-RU" altLang="ru-RU" sz="1600" dirty="0">
                <a:latin typeface="Arial" charset="0"/>
              </a:rPr>
              <a:t> – 16 102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1200"/>
              </a:spcAft>
            </a:pP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Жаңа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премьер –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спектакльдер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мен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хореографиялық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қойылымдардың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саны-27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бірлік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жалпы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репертуардағы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іс-шаралар-1 100 </a:t>
            </a:r>
            <a:r>
              <a:rPr lang="ru-RU" altLang="ru-RU" sz="1600" dirty="0" err="1" smtClean="0">
                <a:solidFill>
                  <a:srgbClr val="000000"/>
                </a:solidFill>
                <a:latin typeface="Arial" charset="0"/>
              </a:rPr>
              <a:t>бірлік</a:t>
            </a:r>
            <a:r>
              <a:rPr lang="ru-RU" altLang="ru-RU" sz="1600" dirty="0" smtClean="0">
                <a:solidFill>
                  <a:srgbClr val="000000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/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Астана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қаласының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қалпына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келтірілген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тарих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мәдениет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ескерткіштері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мен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мұражай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экспонаттарының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саны 473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бірлікті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құрады</a:t>
            </a:r>
            <a:r>
              <a:rPr lang="ru-RU" altLang="ru-RU" sz="1600" dirty="0" smtClean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algn="just" eaLnBrk="1" hangingPunct="1"/>
            <a:endParaRPr lang="ru-RU" altLang="ru-RU" sz="1600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/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мемлекеттік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тапсырысты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жан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басына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шаққандағы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нормативтік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қаржыландыруды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іске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charset="0"/>
              </a:rPr>
              <a:t>асыру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–29 473 Ваучер.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4140200" y="1196975"/>
            <a:ext cx="4719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Мәдени-демалыс</a:t>
            </a: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жұмыстарын</a:t>
            </a: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қолдау</a:t>
            </a: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 - </a:t>
            </a:r>
            <a:r>
              <a:rPr lang="ru-RU" altLang="ru-RU" sz="1600" b="1" dirty="0" smtClean="0">
                <a:solidFill>
                  <a:srgbClr val="003366"/>
                </a:solidFill>
                <a:latin typeface="Arial" charset="0"/>
              </a:rPr>
              <a:t>       7 </a:t>
            </a: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953,7 млн. </a:t>
            </a:r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теңге</a:t>
            </a:r>
            <a:endParaRPr lang="ru-RU" altLang="ru-RU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140200" y="1981200"/>
            <a:ext cx="4716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Театр </a:t>
            </a:r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және</a:t>
            </a: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 музыка </a:t>
            </a:r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өнерін</a:t>
            </a: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қолдау</a:t>
            </a: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 - 4 419,0 млн. </a:t>
            </a:r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теңге</a:t>
            </a:r>
            <a:endParaRPr lang="ru-RU" altLang="ru-RU" sz="1600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4140200" y="2773363"/>
            <a:ext cx="4719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Тарихи-мәдени</a:t>
            </a: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мұраның</a:t>
            </a: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сақталуын</a:t>
            </a: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және</a:t>
            </a: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оларға</a:t>
            </a: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қол</a:t>
            </a: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жеткізуді</a:t>
            </a: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қамтамасыз</a:t>
            </a: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ету</a:t>
            </a: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– 545,5 млн. </a:t>
            </a:r>
            <a:r>
              <a:rPr lang="ru-RU" altLang="ru-RU" sz="1600" b="1" dirty="0" err="1">
                <a:solidFill>
                  <a:srgbClr val="003366"/>
                </a:solidFill>
                <a:latin typeface="Arial" charset="0"/>
              </a:rPr>
              <a:t>теңге</a:t>
            </a:r>
            <a:endParaRPr lang="ru-RU" altLang="ru-RU" sz="1600" b="1" dirty="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12295" name="Picture 9" descr="C:\Users\d.karashev\Desktop\1589790509basnikorg-0091-basn2577-1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176338"/>
            <a:ext cx="34575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364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59848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НАҚТЫ СЕКТОР </a:t>
            </a:r>
            <a:r>
              <a:rPr lang="ru-RU" sz="1600" b="1" u="sng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– </a:t>
            </a:r>
            <a:r>
              <a:rPr lang="ru-RU" sz="1600" b="1" u="sng" dirty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440 260,3 млн</a:t>
            </a:r>
            <a:r>
              <a:rPr lang="ru-RU" sz="1600" b="1" u="sng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. </a:t>
            </a:r>
            <a:r>
              <a:rPr lang="ru-RU" sz="1600" b="1" u="sng" dirty="0" err="1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теңге</a:t>
            </a:r>
            <a:r>
              <a:rPr lang="ru-RU" sz="1600" b="1" u="sng" dirty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немесе</a:t>
            </a:r>
            <a:r>
              <a:rPr lang="ru-RU" sz="1600" b="1" u="sng" dirty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жалпы</a:t>
            </a:r>
            <a:r>
              <a:rPr lang="ru-RU" sz="1600" b="1" u="sng" dirty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шығындар</a:t>
            </a:r>
            <a:r>
              <a:rPr lang="ru-RU" sz="1600" b="1" u="sng" dirty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көлемінің</a:t>
            </a:r>
            <a:r>
              <a:rPr lang="ru-RU" sz="1600" b="1" u="sng" dirty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1600" b="1" u="sng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49,0 %</a:t>
            </a:r>
            <a:endParaRPr lang="ru-RU" sz="1600" b="1" u="sng" dirty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8196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5332C76-30E0-474B-A4F8-6A364657455B}" type="slidenum">
              <a:rPr lang="ru-RU" smtClean="0">
                <a:solidFill>
                  <a:srgbClr val="898989"/>
                </a:solidFill>
              </a:rPr>
              <a:pPr/>
              <a:t>12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263" y="95250"/>
            <a:ext cx="8999537" cy="665956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480232040"/>
              </p:ext>
            </p:extLst>
          </p:nvPr>
        </p:nvGraphicFramePr>
        <p:xfrm>
          <a:off x="113288" y="428625"/>
          <a:ext cx="8954512" cy="632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161841" y="570619"/>
            <a:ext cx="15617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900" dirty="0" smtClean="0">
                <a:solidFill>
                  <a:srgbClr val="002060"/>
                </a:solidFill>
                <a:latin typeface="Book Antiqua" pitchFamily="18" charset="0"/>
              </a:rPr>
              <a:t>КӨЛІК ЖӘНЕ КОММУНИКАЦИЯЛАР</a:t>
            </a:r>
            <a:endParaRPr lang="ru-RU" altLang="ru-RU" sz="900" dirty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altLang="ru-RU" sz="900" dirty="0" smtClean="0">
                <a:solidFill>
                  <a:schemeClr val="tx2"/>
                </a:solidFill>
                <a:latin typeface="Book Antiqua" pitchFamily="18" charset="0"/>
              </a:rPr>
              <a:t>135 944,2 млн. </a:t>
            </a:r>
            <a:r>
              <a:rPr lang="ru-RU" altLang="ru-RU" sz="900" dirty="0" err="1">
                <a:solidFill>
                  <a:schemeClr val="tx2"/>
                </a:solidFill>
                <a:latin typeface="Book Antiqua" pitchFamily="18" charset="0"/>
              </a:rPr>
              <a:t>теңге</a:t>
            </a:r>
            <a:endParaRPr lang="ru-RU" altLang="ru-RU" sz="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1658867" y="567212"/>
            <a:ext cx="171551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900" dirty="0">
                <a:solidFill>
                  <a:srgbClr val="002060"/>
                </a:solidFill>
                <a:latin typeface="Book Antiqua" pitchFamily="18" charset="0"/>
              </a:rPr>
              <a:t>АУЫЛ, СУ. ОРМАН, БАЛЫҚ Ш</a:t>
            </a:r>
            <a:r>
              <a:rPr lang="ru-RU" altLang="ru-RU" sz="900" dirty="0" smtClean="0">
                <a:solidFill>
                  <a:srgbClr val="002060"/>
                </a:solidFill>
                <a:latin typeface="Book Antiqua" pitchFamily="18" charset="0"/>
              </a:rPr>
              <a:t>АРУАШЫЛЫҒЫ</a:t>
            </a:r>
            <a:endParaRPr lang="ru-RU" altLang="ru-RU" sz="900" dirty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altLang="ru-RU" sz="900" dirty="0" smtClean="0">
                <a:solidFill>
                  <a:schemeClr val="tx2"/>
                </a:solidFill>
                <a:latin typeface="Book Antiqua" pitchFamily="18" charset="0"/>
              </a:rPr>
              <a:t>3 383,9 млн. </a:t>
            </a:r>
            <a:r>
              <a:rPr lang="ru-RU" altLang="ru-RU" sz="900" dirty="0" err="1">
                <a:solidFill>
                  <a:schemeClr val="tx2"/>
                </a:solidFill>
                <a:latin typeface="Book Antiqua" pitchFamily="18" charset="0"/>
              </a:rPr>
              <a:t>теңге</a:t>
            </a:r>
            <a:endParaRPr lang="ru-RU" altLang="ru-RU" sz="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8201" name="TextBox 15"/>
          <p:cNvSpPr txBox="1">
            <a:spLocks noChangeArrowheads="1"/>
          </p:cNvSpPr>
          <p:nvPr/>
        </p:nvSpPr>
        <p:spPr bwMode="auto">
          <a:xfrm>
            <a:off x="3085306" y="570103"/>
            <a:ext cx="1482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900" dirty="0">
                <a:solidFill>
                  <a:srgbClr val="002060"/>
                </a:solidFill>
                <a:latin typeface="Book Antiqua" pitchFamily="18" charset="0"/>
              </a:rPr>
              <a:t>ОЭК</a:t>
            </a:r>
          </a:p>
          <a:p>
            <a:pPr algn="ctr"/>
            <a:r>
              <a:rPr lang="ru-RU" altLang="ru-RU" sz="900" dirty="0" smtClean="0">
                <a:solidFill>
                  <a:schemeClr val="tx2"/>
                </a:solidFill>
                <a:latin typeface="Book Antiqua" pitchFamily="18" charset="0"/>
              </a:rPr>
              <a:t>63 718,9 млн. </a:t>
            </a:r>
            <a:r>
              <a:rPr lang="ru-RU" altLang="ru-RU" sz="900" dirty="0" err="1">
                <a:solidFill>
                  <a:schemeClr val="tx2"/>
                </a:solidFill>
                <a:latin typeface="Book Antiqua" pitchFamily="18" charset="0"/>
              </a:rPr>
              <a:t>теңге</a:t>
            </a:r>
            <a:endParaRPr lang="ru-RU" altLang="ru-RU" sz="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8202" name="TextBox 16"/>
          <p:cNvSpPr txBox="1">
            <a:spLocks noChangeArrowheads="1"/>
          </p:cNvSpPr>
          <p:nvPr/>
        </p:nvSpPr>
        <p:spPr bwMode="auto">
          <a:xfrm>
            <a:off x="4572000" y="636461"/>
            <a:ext cx="1357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900" dirty="0">
                <a:solidFill>
                  <a:srgbClr val="002060"/>
                </a:solidFill>
                <a:latin typeface="Book Antiqua" pitchFamily="18" charset="0"/>
              </a:rPr>
              <a:t>ТКШ</a:t>
            </a:r>
          </a:p>
          <a:p>
            <a:pPr algn="ctr"/>
            <a:r>
              <a:rPr lang="ru-RU" altLang="ru-RU" sz="900" dirty="0" smtClean="0">
                <a:solidFill>
                  <a:schemeClr val="tx2"/>
                </a:solidFill>
                <a:latin typeface="Book Antiqua" pitchFamily="18" charset="0"/>
              </a:rPr>
              <a:t>205 571,2 млн. </a:t>
            </a:r>
            <a:r>
              <a:rPr lang="ru-RU" altLang="ru-RU" sz="900" dirty="0" err="1">
                <a:solidFill>
                  <a:schemeClr val="tx2"/>
                </a:solidFill>
                <a:latin typeface="Book Antiqua" pitchFamily="18" charset="0"/>
              </a:rPr>
              <a:t>теңге</a:t>
            </a:r>
            <a:endParaRPr lang="ru-RU" altLang="ru-RU" sz="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graphicFrame>
        <p:nvGraphicFramePr>
          <p:cNvPr id="5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277315"/>
              </p:ext>
            </p:extLst>
          </p:nvPr>
        </p:nvGraphicFramePr>
        <p:xfrm>
          <a:off x="343477" y="3908454"/>
          <a:ext cx="3799646" cy="253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6" name="Группа 12"/>
          <p:cNvGrpSpPr/>
          <p:nvPr/>
        </p:nvGrpSpPr>
        <p:grpSpPr>
          <a:xfrm>
            <a:off x="6067830" y="1557714"/>
            <a:ext cx="1441579" cy="1863348"/>
            <a:chOff x="5188146" y="562698"/>
            <a:chExt cx="1409664" cy="182119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188146" y="562698"/>
              <a:ext cx="1409664" cy="1821198"/>
            </a:xfrm>
            <a:prstGeom prst="rect">
              <a:avLst/>
            </a:prstGeom>
            <a:gradFill flip="none" rotWithShape="0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5188146" y="644250"/>
              <a:ext cx="1409664" cy="1739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86400" rIns="64008" bIns="64008" numCol="1" spcCol="1270" anchor="ctr" anchorCtr="0">
              <a:noAutofit/>
            </a:bodyPr>
            <a:lstStyle/>
            <a:p>
              <a:pPr marL="0" lvl="1" algn="ctr" defTabSz="400050">
                <a:spcAft>
                  <a:spcPts val="0"/>
                </a:spcAft>
                <a:buChar char="••"/>
              </a:pPr>
              <a:r>
                <a:rPr lang="ru-RU" sz="900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 1 741,5 </a:t>
              </a:r>
              <a:r>
                <a:rPr lang="ru-RU" sz="900" kern="1200" dirty="0" err="1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млн.теңге</a:t>
              </a:r>
              <a:r>
                <a:rPr lang="ru-RU" sz="900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 </a:t>
              </a:r>
              <a:r>
                <a:rPr lang="ru-RU" sz="900" dirty="0" err="1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елді</a:t>
              </a:r>
              <a:r>
                <a:rPr lang="ru-RU" sz="900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 </a:t>
              </a:r>
              <a:r>
                <a:rPr lang="ru-RU" sz="900" dirty="0" err="1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мекендердегі</a:t>
              </a:r>
              <a:r>
                <a:rPr lang="ru-RU" sz="900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 </a:t>
              </a:r>
              <a:r>
                <a:rPr lang="ru-RU" sz="900" dirty="0" err="1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құрылыстардың</a:t>
              </a:r>
              <a:r>
                <a:rPr lang="ru-RU" sz="900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 бас </a:t>
              </a:r>
              <a:r>
                <a:rPr lang="ru-RU" sz="900" dirty="0" err="1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жоспарын</a:t>
              </a:r>
              <a:r>
                <a:rPr lang="ru-RU" sz="900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 </a:t>
              </a:r>
              <a:r>
                <a:rPr lang="ru-RU" sz="900" dirty="0" err="1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әзірлеу</a:t>
              </a:r>
              <a:endParaRPr lang="ru-RU" sz="900" kern="1200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7" name="Группа 16"/>
          <p:cNvGrpSpPr/>
          <p:nvPr/>
        </p:nvGrpSpPr>
        <p:grpSpPr>
          <a:xfrm>
            <a:off x="7631209" y="1480843"/>
            <a:ext cx="1409664" cy="1940220"/>
            <a:chOff x="5188146" y="487566"/>
            <a:chExt cx="1409664" cy="189633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188146" y="562698"/>
              <a:ext cx="1409664" cy="1821198"/>
            </a:xfrm>
            <a:prstGeom prst="rect">
              <a:avLst/>
            </a:prstGeom>
            <a:gradFill flip="none" rotWithShape="0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5188146" y="487566"/>
              <a:ext cx="1409664" cy="1896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86400" rIns="64008" bIns="64008" numCol="1" spcCol="1270" anchor="ctr" anchorCtr="0">
              <a:noAutofit/>
            </a:bodyPr>
            <a:lstStyle/>
            <a:p>
              <a:pPr marL="0" lvl="1" indent="0" algn="ctr" defTabSz="4000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sz="900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 29 531,8 </a:t>
              </a:r>
              <a:r>
                <a:rPr lang="ru-RU" sz="900" kern="1200" dirty="0" err="1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млн.теңге</a:t>
              </a:r>
              <a:endParaRPr lang="ru-RU" sz="900" kern="1200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5929312" y="497961"/>
            <a:ext cx="1701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900" dirty="0" smtClean="0">
                <a:solidFill>
                  <a:srgbClr val="002060"/>
                </a:solidFill>
                <a:latin typeface="Book Antiqua" pitchFamily="18" charset="0"/>
              </a:rPr>
              <a:t>ӨНЕРКӘСІП.СӘУЛЕТ, ҚАЛА ҚҰРЫЛЫСЫ ЖӘНЕ ҚҰРЫЛЫС ҚЫЗМЕТІ</a:t>
            </a:r>
            <a:endParaRPr lang="ru-RU" altLang="ru-RU" sz="900" dirty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altLang="ru-RU" sz="900" dirty="0" smtClean="0">
                <a:solidFill>
                  <a:schemeClr val="tx2"/>
                </a:solidFill>
                <a:latin typeface="Book Antiqua" pitchFamily="18" charset="0"/>
              </a:rPr>
              <a:t>2 110,3 млн. </a:t>
            </a:r>
            <a:r>
              <a:rPr lang="ru-RU" altLang="ru-RU" sz="900" dirty="0" err="1">
                <a:solidFill>
                  <a:schemeClr val="tx2"/>
                </a:solidFill>
                <a:latin typeface="Book Antiqua" pitchFamily="18" charset="0"/>
              </a:rPr>
              <a:t>теңге</a:t>
            </a:r>
            <a:endParaRPr lang="ru-RU" altLang="ru-RU" sz="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7558148" y="639868"/>
            <a:ext cx="1482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900" dirty="0" smtClean="0">
                <a:solidFill>
                  <a:srgbClr val="002060"/>
                </a:solidFill>
                <a:latin typeface="Book Antiqua" pitchFamily="18" charset="0"/>
              </a:rPr>
              <a:t>БАСҚАЛАР</a:t>
            </a:r>
            <a:endParaRPr lang="ru-RU" altLang="ru-RU" sz="900" dirty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altLang="ru-RU" sz="900" dirty="0" smtClean="0">
                <a:solidFill>
                  <a:schemeClr val="tx2"/>
                </a:solidFill>
                <a:latin typeface="Book Antiqua" pitchFamily="18" charset="0"/>
              </a:rPr>
              <a:t>29 531,8  млн. </a:t>
            </a:r>
            <a:r>
              <a:rPr lang="ru-RU" altLang="ru-RU" sz="900" dirty="0" err="1">
                <a:solidFill>
                  <a:schemeClr val="tx2"/>
                </a:solidFill>
                <a:latin typeface="Book Antiqua" pitchFamily="18" charset="0"/>
              </a:rPr>
              <a:t>теңге</a:t>
            </a:r>
            <a:endParaRPr lang="ru-RU" altLang="ru-RU" sz="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69" y="1098228"/>
            <a:ext cx="12065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172" y="1098228"/>
            <a:ext cx="12017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976977"/>
              </p:ext>
            </p:extLst>
          </p:nvPr>
        </p:nvGraphicFramePr>
        <p:xfrm>
          <a:off x="4712991" y="4106570"/>
          <a:ext cx="4333959" cy="215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481013"/>
            <a:ext cx="8786812" cy="644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Қоршаған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ортаны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қорғау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және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табиғат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пайдалану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басқармасы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– 18 004,2 млн.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теңге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79388" y="3489325"/>
            <a:ext cx="8501062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altLang="ru-RU" sz="2000" b="1" dirty="0" err="1">
                <a:latin typeface="Arial" charset="0"/>
              </a:rPr>
              <a:t>Негізгі</a:t>
            </a:r>
            <a:r>
              <a:rPr lang="ru-RU" altLang="ru-RU" sz="2000" b="1" dirty="0">
                <a:latin typeface="Arial" charset="0"/>
              </a:rPr>
              <a:t> </a:t>
            </a:r>
            <a:r>
              <a:rPr lang="ru-RU" altLang="ru-RU" sz="2000" b="1" dirty="0" err="1">
                <a:latin typeface="Arial" charset="0"/>
              </a:rPr>
              <a:t>көрсеткіштер</a:t>
            </a:r>
            <a:r>
              <a:rPr lang="ru-RU" altLang="ru-RU" sz="2000" b="1" dirty="0" smtClean="0">
                <a:latin typeface="Arial" charset="0"/>
              </a:rPr>
              <a:t>:</a:t>
            </a:r>
          </a:p>
          <a:p>
            <a:pPr algn="just" eaLnBrk="1" hangingPunct="1"/>
            <a:r>
              <a:rPr lang="ru-RU" altLang="ru-RU" sz="1600" b="1" dirty="0">
                <a:latin typeface="Arial" charset="0"/>
              </a:rPr>
              <a:t>7 сквер </a:t>
            </a:r>
            <a:r>
              <a:rPr lang="ru-RU" altLang="ru-RU" sz="1600" b="1" dirty="0" err="1">
                <a:latin typeface="Arial" charset="0"/>
              </a:rPr>
              <a:t>бойынша</a:t>
            </a:r>
            <a:r>
              <a:rPr lang="ru-RU" altLang="ru-RU" sz="1600" b="1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мемлекеттік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сараптаманың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оң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қорытындысы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алынды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/>
            <a:r>
              <a:rPr lang="ru-RU" altLang="ru-RU" sz="1600" b="1" dirty="0">
                <a:latin typeface="Arial" charset="0"/>
              </a:rPr>
              <a:t>6 </a:t>
            </a:r>
            <a:r>
              <a:rPr lang="ru-RU" altLang="ru-RU" sz="1600" b="1" dirty="0" err="1">
                <a:latin typeface="Arial" charset="0"/>
              </a:rPr>
              <a:t>скверді</a:t>
            </a:r>
            <a:r>
              <a:rPr lang="ru-RU" altLang="ru-RU" sz="1600" b="1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пайдалануға</a:t>
            </a:r>
            <a:r>
              <a:rPr lang="ru-RU" altLang="ru-RU" sz="1600" dirty="0">
                <a:latin typeface="Arial" charset="0"/>
              </a:rPr>
              <a:t> беру </a:t>
            </a:r>
            <a:r>
              <a:rPr lang="ru-RU" altLang="ru-RU" sz="1600" dirty="0" err="1">
                <a:latin typeface="Arial" charset="0"/>
              </a:rPr>
              <a:t>актілері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алынды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/>
            <a:r>
              <a:rPr lang="ru-RU" altLang="ru-RU" sz="1600" dirty="0" err="1" smtClean="0">
                <a:latin typeface="Arial" charset="0"/>
              </a:rPr>
              <a:t>тік</a:t>
            </a:r>
            <a:r>
              <a:rPr lang="ru-RU" altLang="ru-RU" sz="1600" dirty="0" smtClean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жоспарлауды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жүргізу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бойынша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жұмыстар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жүргізілді</a:t>
            </a:r>
            <a:r>
              <a:rPr lang="ru-RU" altLang="ru-RU" sz="1600" dirty="0">
                <a:latin typeface="Arial" charset="0"/>
              </a:rPr>
              <a:t> – </a:t>
            </a:r>
            <a:r>
              <a:rPr lang="ru-RU" altLang="ru-RU" sz="1600" b="1" dirty="0">
                <a:latin typeface="Arial" charset="0"/>
              </a:rPr>
              <a:t>36 066,1 м3</a:t>
            </a:r>
            <a:r>
              <a:rPr lang="ru-RU" altLang="ru-RU" sz="1600" b="1" dirty="0" smtClean="0">
                <a:latin typeface="Arial" charset="0"/>
              </a:rPr>
              <a:t>;</a:t>
            </a:r>
          </a:p>
          <a:p>
            <a:pPr algn="just" eaLnBrk="1" hangingPunct="1"/>
            <a:r>
              <a:rPr lang="ru-RU" altLang="ru-RU" sz="1600" dirty="0" err="1" smtClean="0">
                <a:latin typeface="Arial" charset="0"/>
              </a:rPr>
              <a:t>төсеу</a:t>
            </a:r>
            <a:r>
              <a:rPr lang="ru-RU" altLang="ru-RU" sz="1600" dirty="0" smtClean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құрылғысы</a:t>
            </a:r>
            <a:r>
              <a:rPr lang="ru-RU" altLang="ru-RU" sz="1600" dirty="0">
                <a:latin typeface="Arial" charset="0"/>
              </a:rPr>
              <a:t> – </a:t>
            </a:r>
            <a:r>
              <a:rPr lang="ru-RU" altLang="ru-RU" sz="1600" b="1" dirty="0">
                <a:latin typeface="Arial" charset="0"/>
              </a:rPr>
              <a:t>16 810,6 м2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/>
            <a:r>
              <a:rPr lang="ru-RU" altLang="ru-RU" sz="1600" dirty="0" err="1" smtClean="0">
                <a:latin typeface="Arial" charset="0"/>
              </a:rPr>
              <a:t>діңінің</a:t>
            </a:r>
            <a:r>
              <a:rPr lang="ru-RU" altLang="ru-RU" sz="1600" dirty="0" smtClean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диаметрі</a:t>
            </a:r>
            <a:r>
              <a:rPr lang="ru-RU" altLang="ru-RU" sz="1600" dirty="0">
                <a:latin typeface="Arial" charset="0"/>
              </a:rPr>
              <a:t> 250 мм-</a:t>
            </a:r>
            <a:r>
              <a:rPr lang="ru-RU" altLang="ru-RU" sz="1600" dirty="0" err="1">
                <a:latin typeface="Arial" charset="0"/>
              </a:rPr>
              <a:t>ге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дейінгі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тәждерді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кесу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және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жұқарту</a:t>
            </a:r>
            <a:r>
              <a:rPr lang="ru-RU" altLang="ru-RU" sz="1600" dirty="0">
                <a:latin typeface="Arial" charset="0"/>
              </a:rPr>
              <a:t>, 15-20 мм </a:t>
            </a:r>
            <a:r>
              <a:rPr lang="ru-RU" altLang="ru-RU" sz="1600" dirty="0" err="1">
                <a:latin typeface="Arial" charset="0"/>
              </a:rPr>
              <a:t>кесінділер</a:t>
            </a:r>
            <a:r>
              <a:rPr lang="ru-RU" altLang="ru-RU" sz="1600" dirty="0">
                <a:latin typeface="Arial" charset="0"/>
              </a:rPr>
              <a:t> саны – </a:t>
            </a:r>
            <a:r>
              <a:rPr lang="ru-RU" altLang="ru-RU" sz="1600" b="1" dirty="0">
                <a:latin typeface="Arial" charset="0"/>
              </a:rPr>
              <a:t>155 129 </a:t>
            </a:r>
            <a:r>
              <a:rPr lang="ru-RU" altLang="ru-RU" sz="1600" b="1" dirty="0" err="1">
                <a:latin typeface="Arial" charset="0"/>
              </a:rPr>
              <a:t>ағашты</a:t>
            </a:r>
            <a:r>
              <a:rPr lang="ru-RU" altLang="ru-RU" sz="1600" b="1" dirty="0">
                <a:latin typeface="Arial" charset="0"/>
              </a:rPr>
              <a:t> </a:t>
            </a:r>
            <a:r>
              <a:rPr lang="ru-RU" altLang="ru-RU" sz="1600" b="1" dirty="0" err="1">
                <a:latin typeface="Arial" charset="0"/>
              </a:rPr>
              <a:t>құрады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/>
            <a:r>
              <a:rPr lang="ru-RU" altLang="ru-RU" sz="1600" dirty="0" err="1" smtClean="0">
                <a:latin typeface="Arial" charset="0"/>
              </a:rPr>
              <a:t>диаметрі</a:t>
            </a:r>
            <a:r>
              <a:rPr lang="ru-RU" altLang="ru-RU" sz="1600" dirty="0" smtClean="0">
                <a:latin typeface="Arial" charset="0"/>
              </a:rPr>
              <a:t> </a:t>
            </a:r>
            <a:r>
              <a:rPr lang="ru-RU" altLang="ru-RU" sz="1600" dirty="0">
                <a:latin typeface="Arial" charset="0"/>
              </a:rPr>
              <a:t>350 мм-</a:t>
            </a:r>
            <a:r>
              <a:rPr lang="ru-RU" altLang="ru-RU" sz="1600" dirty="0" err="1">
                <a:latin typeface="Arial" charset="0"/>
              </a:rPr>
              <a:t>ге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дейін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қатты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ағаштардың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құрғақ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бұтақтарын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кесу</a:t>
            </a:r>
            <a:r>
              <a:rPr lang="ru-RU" altLang="ru-RU" sz="1600" dirty="0">
                <a:latin typeface="Arial" charset="0"/>
              </a:rPr>
              <a:t>, 15 </a:t>
            </a:r>
            <a:r>
              <a:rPr lang="ru-RU" altLang="ru-RU" sz="1600" dirty="0" err="1">
                <a:latin typeface="Arial" charset="0"/>
              </a:rPr>
              <a:t>данаға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дейін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кесілген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бұтақтардың</a:t>
            </a:r>
            <a:r>
              <a:rPr lang="ru-RU" altLang="ru-RU" sz="1600" dirty="0">
                <a:latin typeface="Arial" charset="0"/>
              </a:rPr>
              <a:t> саны – </a:t>
            </a:r>
            <a:r>
              <a:rPr lang="ru-RU" altLang="ru-RU" sz="1600" b="1" dirty="0">
                <a:latin typeface="Arial" charset="0"/>
              </a:rPr>
              <a:t>10 000 </a:t>
            </a:r>
            <a:r>
              <a:rPr lang="ru-RU" altLang="ru-RU" sz="1600" b="1" dirty="0" err="1">
                <a:latin typeface="Arial" charset="0"/>
              </a:rPr>
              <a:t>ағаш</a:t>
            </a:r>
            <a:r>
              <a:rPr lang="ru-RU" altLang="ru-RU" sz="1600" b="1" dirty="0" smtClean="0">
                <a:latin typeface="Arial" charset="0"/>
              </a:rPr>
              <a:t>;</a:t>
            </a:r>
          </a:p>
          <a:p>
            <a:pPr algn="just" eaLnBrk="1" hangingPunct="1"/>
            <a:r>
              <a:rPr lang="ru-RU" altLang="ru-RU" sz="1600" dirty="0" err="1" smtClean="0">
                <a:latin typeface="Arial" charset="0"/>
              </a:rPr>
              <a:t>құрамында</a:t>
            </a:r>
            <a:r>
              <a:rPr lang="ru-RU" altLang="ru-RU" sz="1600" dirty="0" smtClean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сынабы</a:t>
            </a:r>
            <a:r>
              <a:rPr lang="ru-RU" altLang="ru-RU" sz="1600" dirty="0">
                <a:latin typeface="Arial" charset="0"/>
              </a:rPr>
              <a:t> бар </a:t>
            </a:r>
            <a:r>
              <a:rPr lang="ru-RU" altLang="ru-RU" sz="1600" dirty="0" err="1">
                <a:latin typeface="Arial" charset="0"/>
              </a:rPr>
              <a:t>кәдеге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жаратылған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шамдардың</a:t>
            </a:r>
            <a:r>
              <a:rPr lang="ru-RU" altLang="ru-RU" sz="1600" dirty="0">
                <a:latin typeface="Arial" charset="0"/>
              </a:rPr>
              <a:t> саны – </a:t>
            </a:r>
            <a:r>
              <a:rPr lang="ru-RU" altLang="ru-RU" sz="1600" b="1" dirty="0">
                <a:latin typeface="Arial" charset="0"/>
              </a:rPr>
              <a:t>683 574 </a:t>
            </a:r>
            <a:r>
              <a:rPr lang="ru-RU" altLang="ru-RU" sz="1600" b="1" dirty="0" smtClean="0">
                <a:latin typeface="Arial" charset="0"/>
              </a:rPr>
              <a:t>дана;</a:t>
            </a:r>
          </a:p>
          <a:p>
            <a:pPr algn="just" eaLnBrk="1" hangingPunct="1"/>
            <a:r>
              <a:rPr lang="ru-RU" altLang="ru-RU" sz="1600" dirty="0" smtClean="0">
                <a:latin typeface="Arial" charset="0"/>
              </a:rPr>
              <a:t>ҚТҚ </a:t>
            </a:r>
            <a:r>
              <a:rPr lang="ru-RU" altLang="ru-RU" sz="1600" dirty="0" err="1">
                <a:latin typeface="Arial" charset="0"/>
              </a:rPr>
              <a:t>тазарту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жағалауларының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аумағын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қамту</a:t>
            </a:r>
            <a:r>
              <a:rPr lang="ru-RU" altLang="ru-RU" sz="1600" dirty="0">
                <a:latin typeface="Arial" charset="0"/>
              </a:rPr>
              <a:t> – </a:t>
            </a:r>
            <a:r>
              <a:rPr lang="ru-RU" altLang="ru-RU" sz="1600" b="1" dirty="0">
                <a:latin typeface="Arial" charset="0"/>
              </a:rPr>
              <a:t>140 </a:t>
            </a:r>
            <a:r>
              <a:rPr lang="ru-RU" altLang="ru-RU" sz="1600" b="1" dirty="0" err="1">
                <a:latin typeface="Arial" charset="0"/>
              </a:rPr>
              <a:t>тоннаны</a:t>
            </a:r>
            <a:r>
              <a:rPr lang="ru-RU" altLang="ru-RU" sz="1600" b="1" dirty="0">
                <a:latin typeface="Arial" charset="0"/>
              </a:rPr>
              <a:t> </a:t>
            </a:r>
            <a:r>
              <a:rPr lang="ru-RU" altLang="ru-RU" sz="1600" b="1" dirty="0" err="1">
                <a:latin typeface="Arial" charset="0"/>
              </a:rPr>
              <a:t>құрады</a:t>
            </a:r>
            <a:r>
              <a:rPr lang="ru-RU" altLang="ru-RU" sz="1600" b="1" dirty="0">
                <a:latin typeface="Arial" charset="0"/>
              </a:rPr>
              <a:t>.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4284663" y="1268413"/>
            <a:ext cx="4719637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 err="1">
                <a:solidFill>
                  <a:schemeClr val="bg2">
                    <a:lumMod val="25000"/>
                  </a:schemeClr>
                </a:solidFill>
              </a:rPr>
              <a:t>Қоршаған</a:t>
            </a:r>
            <a:r>
              <a:rPr lang="ru-RU" alt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>
                <a:solidFill>
                  <a:schemeClr val="bg2">
                    <a:lumMod val="25000"/>
                  </a:schemeClr>
                </a:solidFill>
              </a:rPr>
              <a:t>ортаны</a:t>
            </a:r>
            <a:r>
              <a:rPr lang="ru-RU" alt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>
                <a:solidFill>
                  <a:schemeClr val="bg2">
                    <a:lumMod val="25000"/>
                  </a:schemeClr>
                </a:solidFill>
              </a:rPr>
              <a:t>қорғау</a:t>
            </a:r>
            <a:r>
              <a:rPr lang="ru-RU" alt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>
                <a:solidFill>
                  <a:schemeClr val="bg2">
                    <a:lumMod val="25000"/>
                  </a:schemeClr>
                </a:solidFill>
              </a:rPr>
              <a:t>объектілерін</a:t>
            </a:r>
            <a:r>
              <a:rPr lang="ru-RU" altLang="ru-RU" sz="1800" b="1" dirty="0">
                <a:solidFill>
                  <a:schemeClr val="bg2">
                    <a:lumMod val="25000"/>
                  </a:schemeClr>
                </a:solidFill>
              </a:rPr>
              <a:t> дамыту-233,0 млн. </a:t>
            </a:r>
            <a:r>
              <a:rPr lang="ru-RU" altLang="ru-RU" sz="1800" b="1" dirty="0" err="1">
                <a:solidFill>
                  <a:schemeClr val="bg2">
                    <a:lumMod val="25000"/>
                  </a:schemeClr>
                </a:solidFill>
              </a:rPr>
              <a:t>тг</a:t>
            </a:r>
            <a:r>
              <a:rPr lang="ru-RU" altLang="ru-RU" sz="18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altLang="ru-RU" sz="18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284663" y="2109788"/>
            <a:ext cx="471646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chemeClr val="bg2">
                    <a:lumMod val="25000"/>
                  </a:schemeClr>
                </a:solidFill>
              </a:rPr>
              <a:t>"</a:t>
            </a:r>
            <a:r>
              <a:rPr lang="ru-RU" altLang="ru-RU" sz="1800" b="1" dirty="0" err="1">
                <a:solidFill>
                  <a:schemeClr val="bg2">
                    <a:lumMod val="25000"/>
                  </a:schemeClr>
                </a:solidFill>
              </a:rPr>
              <a:t>Жасыл</a:t>
            </a:r>
            <a:r>
              <a:rPr lang="ru-RU" alt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>
                <a:solidFill>
                  <a:schemeClr val="bg2">
                    <a:lumMod val="25000"/>
                  </a:schemeClr>
                </a:solidFill>
              </a:rPr>
              <a:t>белдеу</a:t>
            </a:r>
            <a:r>
              <a:rPr lang="ru-RU" altLang="ru-RU" sz="1800" b="1" dirty="0">
                <a:solidFill>
                  <a:schemeClr val="bg2">
                    <a:lumMod val="25000"/>
                  </a:schemeClr>
                </a:solidFill>
              </a:rPr>
              <a:t>" құру-1 177,0 млн. </a:t>
            </a:r>
            <a:r>
              <a:rPr lang="ru-RU" altLang="ru-RU" sz="1800" b="1" dirty="0" err="1">
                <a:solidFill>
                  <a:schemeClr val="bg2">
                    <a:lumMod val="25000"/>
                  </a:schemeClr>
                </a:solidFill>
              </a:rPr>
              <a:t>тг</a:t>
            </a:r>
            <a:r>
              <a:rPr lang="ru-RU" altLang="ru-RU" sz="18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altLang="ru-RU" sz="18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303713" y="2905125"/>
            <a:ext cx="4719637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 err="1">
                <a:solidFill>
                  <a:schemeClr val="bg2">
                    <a:lumMod val="25000"/>
                  </a:schemeClr>
                </a:solidFill>
              </a:rPr>
              <a:t>Қаланы</a:t>
            </a:r>
            <a:r>
              <a:rPr lang="ru-RU" alt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>
                <a:solidFill>
                  <a:schemeClr val="bg2">
                    <a:lumMod val="25000"/>
                  </a:schemeClr>
                </a:solidFill>
              </a:rPr>
              <a:t>абаттандыруды</a:t>
            </a:r>
            <a:r>
              <a:rPr lang="ru-RU" altLang="ru-RU" sz="1800" b="1" dirty="0">
                <a:solidFill>
                  <a:schemeClr val="bg2">
                    <a:lumMod val="25000"/>
                  </a:schemeClr>
                </a:solidFill>
              </a:rPr>
              <a:t> дамыту-14 408,7 млн. </a:t>
            </a:r>
            <a:r>
              <a:rPr lang="ru-RU" altLang="ru-RU" sz="1800" b="1" dirty="0" err="1">
                <a:solidFill>
                  <a:schemeClr val="bg2">
                    <a:lumMod val="25000"/>
                  </a:schemeClr>
                </a:solidFill>
              </a:rPr>
              <a:t>тг</a:t>
            </a:r>
            <a:r>
              <a:rPr lang="ru-RU" altLang="ru-RU" sz="18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altLang="ru-RU" sz="18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4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81113"/>
            <a:ext cx="41243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0808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404813"/>
            <a:ext cx="8821737" cy="720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Көлік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және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жол-көлік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инфрақұрылымын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дамыту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басқармасы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- 148 747,2 млн.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теңге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6200"/>
            <a:ext cx="3675062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50825" y="3573463"/>
            <a:ext cx="8572500" cy="27238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altLang="ru-RU" sz="2000" b="1" dirty="0" err="1">
                <a:latin typeface="Arial" charset="0"/>
              </a:rPr>
              <a:t>Негізгі</a:t>
            </a:r>
            <a:r>
              <a:rPr lang="ru-RU" altLang="ru-RU" sz="2000" b="1" dirty="0">
                <a:latin typeface="Arial" charset="0"/>
              </a:rPr>
              <a:t> </a:t>
            </a:r>
            <a:r>
              <a:rPr lang="ru-RU" altLang="ru-RU" sz="2000" b="1" dirty="0" err="1">
                <a:latin typeface="Arial" charset="0"/>
              </a:rPr>
              <a:t>көрсеткіштер</a:t>
            </a:r>
            <a:r>
              <a:rPr lang="ru-RU" altLang="ru-RU" sz="2000" b="1" dirty="0" smtClean="0">
                <a:latin typeface="Arial" charset="0"/>
              </a:rPr>
              <a:t>:</a:t>
            </a:r>
          </a:p>
          <a:p>
            <a:pPr algn="just" eaLnBrk="1" hangingPunct="1"/>
            <a:endParaRPr lang="ru-RU" altLang="ru-RU" sz="900" b="1" dirty="0">
              <a:latin typeface="Arial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ru-RU" altLang="ru-RU" sz="1600" dirty="0" err="1">
                <a:latin typeface="Arial" charset="0"/>
              </a:rPr>
              <a:t>көлік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инфрақұрылымының</a:t>
            </a:r>
            <a:r>
              <a:rPr lang="ru-RU" altLang="ru-RU" sz="1600" dirty="0">
                <a:latin typeface="Arial" charset="0"/>
              </a:rPr>
              <a:t> 43 </a:t>
            </a:r>
            <a:r>
              <a:rPr lang="ru-RU" altLang="ru-RU" sz="1600" dirty="0" err="1">
                <a:latin typeface="Arial" charset="0"/>
              </a:rPr>
              <a:t>объектісін</a:t>
            </a:r>
            <a:r>
              <a:rPr lang="ru-RU" altLang="ru-RU" sz="1600" dirty="0">
                <a:latin typeface="Arial" charset="0"/>
              </a:rPr>
              <a:t> салу </a:t>
            </a:r>
            <a:r>
              <a:rPr lang="ru-RU" altLang="ru-RU" sz="1600" dirty="0" err="1">
                <a:latin typeface="Arial" charset="0"/>
              </a:rPr>
              <a:t>және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реконструкциялау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ru-RU" sz="1600" dirty="0" smtClean="0">
                <a:latin typeface="Arial" charset="0"/>
              </a:rPr>
              <a:t>10 </a:t>
            </a:r>
            <a:r>
              <a:rPr lang="ru-RU" altLang="ru-RU" sz="1600" dirty="0" err="1">
                <a:latin typeface="Arial" charset="0"/>
              </a:rPr>
              <a:t>жоба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бойынша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мемлекеттік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сараптаманың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оң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қорытындылары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алынды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ru-RU" sz="1600" dirty="0" err="1" smtClean="0">
                <a:latin typeface="Arial" charset="0"/>
              </a:rPr>
              <a:t>көлік</a:t>
            </a:r>
            <a:r>
              <a:rPr lang="ru-RU" altLang="ru-RU" sz="1600" dirty="0" smtClean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инфрақұрылымының</a:t>
            </a:r>
            <a:r>
              <a:rPr lang="ru-RU" altLang="ru-RU" sz="1600" dirty="0">
                <a:latin typeface="Arial" charset="0"/>
              </a:rPr>
              <a:t> 6 </a:t>
            </a:r>
            <a:r>
              <a:rPr lang="ru-RU" altLang="ru-RU" sz="1600" dirty="0" err="1">
                <a:latin typeface="Arial" charset="0"/>
              </a:rPr>
              <a:t>нысаны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пайдалануға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берілді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ru-RU" sz="1600" dirty="0" err="1" smtClean="0">
                <a:latin typeface="Arial" charset="0"/>
              </a:rPr>
              <a:t>ұзындығы</a:t>
            </a:r>
            <a:r>
              <a:rPr lang="ru-RU" altLang="ru-RU" sz="1600" dirty="0" smtClean="0">
                <a:latin typeface="Arial" charset="0"/>
              </a:rPr>
              <a:t> </a:t>
            </a:r>
            <a:r>
              <a:rPr lang="ru-RU" altLang="ru-RU" sz="1600" dirty="0">
                <a:latin typeface="Arial" charset="0"/>
              </a:rPr>
              <a:t>– 20,68 км </a:t>
            </a:r>
            <a:r>
              <a:rPr lang="ru-RU" altLang="ru-RU" sz="1600" dirty="0" err="1">
                <a:latin typeface="Arial" charset="0"/>
              </a:rPr>
              <a:t>автожолдарды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реконструкциялау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бойынша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жұмыстар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жүргізілді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ru-RU" sz="1600" dirty="0" smtClean="0">
                <a:latin typeface="Arial" charset="0"/>
              </a:rPr>
              <a:t>180 </a:t>
            </a:r>
            <a:r>
              <a:rPr lang="ru-RU" altLang="ru-RU" sz="1600" dirty="0">
                <a:latin typeface="Arial" charset="0"/>
              </a:rPr>
              <a:t>000 м2 </a:t>
            </a:r>
            <a:r>
              <a:rPr lang="ru-RU" altLang="ru-RU" sz="1600" dirty="0" err="1">
                <a:latin typeface="Arial" charset="0"/>
              </a:rPr>
              <a:t>алаңда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ағымдағы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жөндеу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 smtClean="0">
                <a:latin typeface="Arial" charset="0"/>
              </a:rPr>
              <a:t>жүргізілді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ru-RU" sz="1600" dirty="0" err="1" smtClean="0">
                <a:latin typeface="Arial" charset="0"/>
              </a:rPr>
              <a:t>ұзындығы</a:t>
            </a:r>
            <a:r>
              <a:rPr lang="ru-RU" altLang="ru-RU" sz="1600" dirty="0" smtClean="0">
                <a:latin typeface="Arial" charset="0"/>
              </a:rPr>
              <a:t> </a:t>
            </a:r>
            <a:r>
              <a:rPr lang="ru-RU" altLang="ru-RU" sz="1600" dirty="0">
                <a:latin typeface="Arial" charset="0"/>
              </a:rPr>
              <a:t>- 60 км </a:t>
            </a:r>
            <a:r>
              <a:rPr lang="ru-RU" altLang="ru-RU" sz="1600" dirty="0" err="1">
                <a:latin typeface="Arial" charset="0"/>
              </a:rPr>
              <a:t>көшелерге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орташа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жөндеу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жүргізілді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ru-RU" sz="1600" dirty="0" smtClean="0">
                <a:latin typeface="Arial" charset="0"/>
              </a:rPr>
              <a:t>18 </a:t>
            </a:r>
            <a:r>
              <a:rPr lang="ru-RU" altLang="ru-RU" sz="1600" dirty="0" err="1">
                <a:latin typeface="Arial" charset="0"/>
              </a:rPr>
              <a:t>бағдаршам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нысаны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орнатылды;тротуарлардың</a:t>
            </a:r>
            <a:r>
              <a:rPr lang="ru-RU" altLang="ru-RU" sz="1600" dirty="0">
                <a:latin typeface="Arial" charset="0"/>
              </a:rPr>
              <a:t> ауданы-82 455,42 м2 </a:t>
            </a:r>
            <a:r>
              <a:rPr lang="ru-RU" altLang="ru-RU" sz="1600" dirty="0" err="1">
                <a:latin typeface="Arial" charset="0"/>
              </a:rPr>
              <a:t>құрады</a:t>
            </a:r>
            <a:r>
              <a:rPr lang="ru-RU" altLang="ru-RU" sz="1600" dirty="0">
                <a:latin typeface="Arial" charset="0"/>
              </a:rPr>
              <a:t>.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173538" y="1196975"/>
            <a:ext cx="4935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Автомобиль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жолдарын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салу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және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реконструкциялау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– 38 138,0 млн.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тг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altLang="ru-RU" sz="1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173538" y="1766888"/>
            <a:ext cx="4932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Автомобиль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жолдарының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жұмыс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істеуін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қамтамасыз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ету-17 770,0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млн.тг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altLang="ru-RU" sz="1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173538" y="2351088"/>
            <a:ext cx="49355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Жолаушылар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тасымалын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субсидиялау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- 21 441,8 млн.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тг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altLang="ru-RU" sz="1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3538" y="29416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"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Жаңа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көлік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жүйесі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"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жобасын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іске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асыру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үшін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жарғылық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капиталды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ұлғайту-61 664,4 млн.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тг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80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07950" y="3357563"/>
            <a:ext cx="9036050" cy="31700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altLang="ru-RU" sz="2000" b="1" dirty="0" err="1">
                <a:latin typeface="Arial" charset="0"/>
              </a:rPr>
              <a:t>Негізгі</a:t>
            </a:r>
            <a:r>
              <a:rPr lang="ru-RU" altLang="ru-RU" sz="2000" b="1" dirty="0">
                <a:latin typeface="Arial" charset="0"/>
              </a:rPr>
              <a:t> </a:t>
            </a:r>
            <a:r>
              <a:rPr lang="ru-RU" altLang="ru-RU" sz="2000" b="1" dirty="0" err="1">
                <a:latin typeface="Arial" charset="0"/>
              </a:rPr>
              <a:t>көрсеткіштер</a:t>
            </a:r>
            <a:r>
              <a:rPr lang="ru-RU" altLang="ru-RU" sz="2000" b="1" dirty="0" smtClean="0">
                <a:latin typeface="Arial" charset="0"/>
              </a:rPr>
              <a:t>: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ru-RU" sz="1400" dirty="0" err="1">
                <a:latin typeface="Arial" charset="0"/>
              </a:rPr>
              <a:t>Құрылыс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және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қайта</a:t>
            </a:r>
            <a:r>
              <a:rPr lang="ru-RU" altLang="ru-RU" sz="1400" dirty="0">
                <a:latin typeface="Arial" charset="0"/>
              </a:rPr>
              <a:t> құру-69 </a:t>
            </a:r>
            <a:r>
              <a:rPr lang="ru-RU" altLang="ru-RU" sz="1400" dirty="0" err="1">
                <a:latin typeface="Arial" charset="0"/>
              </a:rPr>
              <a:t>жоба</a:t>
            </a:r>
            <a:r>
              <a:rPr lang="ru-RU" altLang="ru-RU" sz="1400" dirty="0">
                <a:latin typeface="Arial" charset="0"/>
              </a:rPr>
              <a:t>, жобалау-31 </a:t>
            </a:r>
            <a:r>
              <a:rPr lang="ru-RU" altLang="ru-RU" sz="1400" dirty="0" err="1">
                <a:latin typeface="Arial" charset="0"/>
              </a:rPr>
              <a:t>жоба</a:t>
            </a:r>
            <a:r>
              <a:rPr lang="ru-RU" altLang="ru-RU" sz="14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ru-RU" sz="1400" dirty="0">
                <a:latin typeface="Arial" charset="0"/>
              </a:rPr>
              <a:t>10 </a:t>
            </a:r>
            <a:r>
              <a:rPr lang="ru-RU" altLang="ru-RU" sz="1400" dirty="0" err="1">
                <a:latin typeface="Arial" charset="0"/>
              </a:rPr>
              <a:t>нысан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пайдалануға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берілді</a:t>
            </a:r>
            <a:r>
              <a:rPr lang="ru-RU" altLang="ru-RU" sz="14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ru-RU" sz="1400" dirty="0" err="1">
                <a:latin typeface="Arial" charset="0"/>
              </a:rPr>
              <a:t>тарату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және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жылу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қосалқы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станциялары</a:t>
            </a:r>
            <a:r>
              <a:rPr lang="ru-RU" altLang="ru-RU" sz="1400" dirty="0">
                <a:latin typeface="Arial" charset="0"/>
              </a:rPr>
              <a:t> салынды-36 </a:t>
            </a:r>
            <a:r>
              <a:rPr lang="ru-RU" altLang="ru-RU" sz="1400" dirty="0" err="1" smtClean="0">
                <a:latin typeface="Arial" charset="0"/>
              </a:rPr>
              <a:t>бірлік</a:t>
            </a:r>
            <a:r>
              <a:rPr lang="ru-RU" altLang="ru-RU" sz="14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ru-RU" sz="1400" dirty="0">
                <a:latin typeface="Arial" charset="0"/>
              </a:rPr>
              <a:t>№ 2 </a:t>
            </a:r>
            <a:r>
              <a:rPr lang="ru-RU" altLang="ru-RU" sz="1400" dirty="0" err="1">
                <a:latin typeface="Arial" charset="0"/>
              </a:rPr>
              <a:t>күл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үйіндісінің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бөгеттері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тұрғызылды</a:t>
            </a:r>
            <a:r>
              <a:rPr lang="ru-RU" altLang="ru-RU" sz="1400" dirty="0">
                <a:latin typeface="Arial" charset="0"/>
              </a:rPr>
              <a:t> – 200 </a:t>
            </a:r>
            <a:r>
              <a:rPr lang="ru-RU" altLang="ru-RU" sz="1400" dirty="0" err="1">
                <a:latin typeface="Arial" charset="0"/>
              </a:rPr>
              <a:t>мың</a:t>
            </a:r>
            <a:r>
              <a:rPr lang="ru-RU" altLang="ru-RU" sz="1400" dirty="0">
                <a:latin typeface="Arial" charset="0"/>
              </a:rPr>
              <a:t> м3, </a:t>
            </a:r>
            <a:r>
              <a:rPr lang="ru-RU" altLang="ru-RU" sz="1400" dirty="0" err="1">
                <a:latin typeface="Arial" charset="0"/>
              </a:rPr>
              <a:t>топырақ</a:t>
            </a:r>
            <a:r>
              <a:rPr lang="ru-RU" altLang="ru-RU" sz="1400" dirty="0">
                <a:latin typeface="Arial" charset="0"/>
              </a:rPr>
              <a:t> төсеу-35000 м3</a:t>
            </a:r>
            <a:r>
              <a:rPr lang="ru-RU" altLang="ru-RU" sz="14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ru-RU" sz="1400" dirty="0" err="1">
                <a:latin typeface="Arial" charset="0"/>
              </a:rPr>
              <a:t>шарлы</a:t>
            </a:r>
            <a:r>
              <a:rPr lang="ru-RU" altLang="ru-RU" sz="1400" dirty="0">
                <a:latin typeface="Arial" charset="0"/>
              </a:rPr>
              <a:t> кран </a:t>
            </a:r>
            <a:r>
              <a:rPr lang="ru-RU" altLang="ru-RU" sz="1400" dirty="0" err="1">
                <a:latin typeface="Arial" charset="0"/>
              </a:rPr>
              <a:t>сатып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алынды</a:t>
            </a:r>
            <a:r>
              <a:rPr lang="ru-RU" altLang="ru-RU" sz="1400" dirty="0">
                <a:latin typeface="Arial" charset="0"/>
              </a:rPr>
              <a:t> – 6 </a:t>
            </a:r>
            <a:r>
              <a:rPr lang="ru-RU" altLang="ru-RU" sz="1400" dirty="0" err="1" smtClean="0">
                <a:latin typeface="Arial" charset="0"/>
              </a:rPr>
              <a:t>бірлік</a:t>
            </a:r>
            <a:r>
              <a:rPr lang="ru-RU" altLang="ru-RU" sz="14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ru-RU" sz="1400" dirty="0" err="1">
                <a:latin typeface="Arial" charset="0"/>
              </a:rPr>
              <a:t>кәріз-сорғы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станциялары</a:t>
            </a:r>
            <a:r>
              <a:rPr lang="ru-RU" altLang="ru-RU" sz="1400" dirty="0">
                <a:latin typeface="Arial" charset="0"/>
              </a:rPr>
              <a:t> – 3 </a:t>
            </a:r>
            <a:r>
              <a:rPr lang="ru-RU" altLang="ru-RU" sz="1400" dirty="0" err="1" smtClean="0">
                <a:latin typeface="Arial" charset="0"/>
              </a:rPr>
              <a:t>бір</a:t>
            </a:r>
            <a:r>
              <a:rPr lang="ru-RU" altLang="ru-RU" sz="1400" dirty="0" smtClean="0">
                <a:latin typeface="Arial" charset="0"/>
              </a:rPr>
              <a:t>., </a:t>
            </a:r>
            <a:r>
              <a:rPr lang="ru-RU" altLang="ru-RU" sz="1400" dirty="0" err="1" smtClean="0">
                <a:latin typeface="Arial" charset="0"/>
              </a:rPr>
              <a:t>трансформаторлық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қосалқы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станциялар</a:t>
            </a:r>
            <a:r>
              <a:rPr lang="ru-RU" altLang="ru-RU" sz="1400" dirty="0">
                <a:latin typeface="Arial" charset="0"/>
              </a:rPr>
              <a:t> – 4 </a:t>
            </a:r>
            <a:r>
              <a:rPr lang="ru-RU" altLang="ru-RU" sz="1400" dirty="0" err="1" smtClean="0">
                <a:latin typeface="Arial" charset="0"/>
              </a:rPr>
              <a:t>бір</a:t>
            </a:r>
            <a:r>
              <a:rPr lang="ru-RU" altLang="ru-RU" sz="1400" dirty="0" smtClean="0">
                <a:latin typeface="Arial" charset="0"/>
              </a:rPr>
              <a:t>. </a:t>
            </a:r>
            <a:r>
              <a:rPr lang="ru-RU" altLang="ru-RU" sz="1400" dirty="0" err="1">
                <a:latin typeface="Arial" charset="0"/>
              </a:rPr>
              <a:t>монтаждау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 smtClean="0">
                <a:latin typeface="Arial" charset="0"/>
              </a:rPr>
              <a:t>жүргізілді</a:t>
            </a:r>
            <a:r>
              <a:rPr lang="ru-RU" altLang="ru-RU" sz="14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ru-RU" sz="1400" dirty="0" err="1">
                <a:latin typeface="Arial" charset="0"/>
              </a:rPr>
              <a:t>ұзындығы</a:t>
            </a:r>
            <a:r>
              <a:rPr lang="ru-RU" altLang="ru-RU" sz="1400" dirty="0">
                <a:latin typeface="Arial" charset="0"/>
              </a:rPr>
              <a:t> 540 М, </a:t>
            </a:r>
            <a:r>
              <a:rPr lang="ru-RU" altLang="ru-RU" sz="1400" dirty="0" err="1">
                <a:latin typeface="Arial" charset="0"/>
              </a:rPr>
              <a:t>жылу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трассасы</a:t>
            </a:r>
            <a:r>
              <a:rPr lang="ru-RU" altLang="ru-RU" sz="1400" dirty="0">
                <a:latin typeface="Arial" charset="0"/>
              </a:rPr>
              <a:t> – 489 м </a:t>
            </a:r>
            <a:r>
              <a:rPr lang="ru-RU" altLang="ru-RU" sz="1400" dirty="0" err="1">
                <a:latin typeface="Arial" charset="0"/>
              </a:rPr>
              <a:t>құбырларды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монтаждау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 smtClean="0">
                <a:latin typeface="Arial" charset="0"/>
              </a:rPr>
              <a:t>жүргізілді</a:t>
            </a:r>
            <a:r>
              <a:rPr lang="ru-RU" altLang="ru-RU" sz="1400" dirty="0" smtClean="0">
                <a:latin typeface="Arial" charset="0"/>
              </a:rPr>
              <a:t>  </a:t>
            </a:r>
            <a:r>
              <a:rPr lang="ru-RU" altLang="ru-RU" sz="1400" dirty="0" err="1">
                <a:latin typeface="Arial" charset="0"/>
              </a:rPr>
              <a:t>ұзындығы</a:t>
            </a:r>
            <a:r>
              <a:rPr lang="ru-RU" altLang="ru-RU" sz="1400" dirty="0">
                <a:latin typeface="Arial" charset="0"/>
              </a:rPr>
              <a:t> – 200 м </a:t>
            </a:r>
            <a:r>
              <a:rPr lang="ru-RU" altLang="ru-RU" sz="1400" dirty="0" err="1">
                <a:latin typeface="Arial" charset="0"/>
              </a:rPr>
              <a:t>құбырлар</a:t>
            </a:r>
            <a:r>
              <a:rPr lang="ru-RU" altLang="ru-RU" sz="1400" dirty="0">
                <a:latin typeface="Arial" charset="0"/>
              </a:rPr>
              <a:t> мен </a:t>
            </a:r>
            <a:r>
              <a:rPr lang="ru-RU" altLang="ru-RU" sz="1400" dirty="0" err="1">
                <a:latin typeface="Arial" charset="0"/>
              </a:rPr>
              <a:t>құбыр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өнімдерін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сатып</a:t>
            </a:r>
            <a:r>
              <a:rPr lang="ru-RU" altLang="ru-RU" sz="1400" dirty="0">
                <a:latin typeface="Arial" charset="0"/>
              </a:rPr>
              <a:t> алу-101 км</a:t>
            </a:r>
            <a:r>
              <a:rPr lang="ru-RU" altLang="ru-RU" sz="14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ru-RU" sz="1400" dirty="0" err="1">
                <a:latin typeface="Arial" charset="0"/>
              </a:rPr>
              <a:t>салынған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кабельдік</a:t>
            </a:r>
            <a:r>
              <a:rPr lang="ru-RU" altLang="ru-RU" sz="1400" dirty="0">
                <a:latin typeface="Arial" charset="0"/>
              </a:rPr>
              <a:t> канал мен </a:t>
            </a:r>
            <a:r>
              <a:rPr lang="ru-RU" altLang="ru-RU" sz="1400" dirty="0" err="1">
                <a:latin typeface="Arial" charset="0"/>
              </a:rPr>
              <a:t>желінің</a:t>
            </a:r>
            <a:r>
              <a:rPr lang="ru-RU" altLang="ru-RU" sz="1400" dirty="0">
                <a:latin typeface="Arial" charset="0"/>
              </a:rPr>
              <a:t> ұзындығы-5 км</a:t>
            </a:r>
            <a:r>
              <a:rPr lang="ru-RU" altLang="ru-RU" sz="1400" dirty="0" smtClean="0">
                <a:latin typeface="Arial" charset="0"/>
              </a:rPr>
              <a:t>;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ru-RU" sz="1400" dirty="0" err="1">
                <a:latin typeface="Arial" charset="0"/>
              </a:rPr>
              <a:t>кәріз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коллекторын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сатып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алу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және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төсеу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жүргізілді</a:t>
            </a:r>
            <a:r>
              <a:rPr lang="ru-RU" altLang="ru-RU" sz="1400" dirty="0">
                <a:latin typeface="Arial" charset="0"/>
              </a:rPr>
              <a:t> – 6 км, </a:t>
            </a:r>
            <a:r>
              <a:rPr lang="ru-RU" altLang="ru-RU" sz="1400" dirty="0" err="1">
                <a:latin typeface="Arial" charset="0"/>
              </a:rPr>
              <a:t>Ұңғымаларды</a:t>
            </a:r>
            <a:r>
              <a:rPr lang="ru-RU" altLang="ru-RU" sz="1400" dirty="0">
                <a:latin typeface="Arial" charset="0"/>
              </a:rPr>
              <a:t> орнату-9 </a:t>
            </a:r>
            <a:r>
              <a:rPr lang="ru-RU" altLang="ru-RU" sz="1400" dirty="0" err="1">
                <a:latin typeface="Arial" charset="0"/>
              </a:rPr>
              <a:t>бірлік</a:t>
            </a:r>
            <a:r>
              <a:rPr lang="ru-RU" altLang="ru-RU" sz="1400" dirty="0">
                <a:latin typeface="Arial" charset="0"/>
              </a:rPr>
              <a:t>.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4067175" y="1268413"/>
            <a:ext cx="5076825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Жылу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энергетикалық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жүйесін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дамыту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  40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968,5 млн.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теңге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18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388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9704" name="Прямоугольник 7"/>
          <p:cNvSpPr>
            <a:spLocks noChangeArrowheads="1"/>
          </p:cNvSpPr>
          <p:nvPr/>
        </p:nvSpPr>
        <p:spPr bwMode="auto">
          <a:xfrm>
            <a:off x="4067175" y="2708275"/>
            <a:ext cx="4932363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Газ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тасымалдау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жүйесін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дамыту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– 18 184,1 млн.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теңге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398463"/>
            <a:ext cx="8820150" cy="79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Отын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-энергетика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кешені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және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коммуналдық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шаруашылық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басқармасы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- 152 823,1 млн.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теңге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175" y="1987550"/>
            <a:ext cx="52927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Сумен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жабдықтау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және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кәріз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жүйесін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дамыту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50 977,7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млн.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теңге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31913"/>
            <a:ext cx="3671888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976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103188"/>
            <a:ext cx="9144000" cy="5207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ҚОРҒАНЫС, ҚОҒАМДЫҚ ТӘРТІП ЖӘНЕ ҚАУІПСІЗДІК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29 681,8 </a:t>
            </a:r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млн. </a:t>
            </a:r>
            <a:r>
              <a:rPr lang="ru-RU" sz="1600" b="1" u="sng" dirty="0" err="1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теңге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немесе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жалпы</a:t>
            </a:r>
            <a:r>
              <a:rPr lang="ru-RU" sz="1600" b="1" u="sng" dirty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шығындар</a:t>
            </a:r>
            <a:r>
              <a:rPr lang="ru-RU" sz="1600" b="1" u="sng" dirty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көлемінің</a:t>
            </a:r>
            <a:r>
              <a:rPr lang="ru-RU" sz="1600" b="1" u="sng" dirty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1600" b="1" u="sng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3,3 </a:t>
            </a:r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%</a:t>
            </a:r>
            <a:endParaRPr lang="ru-RU" sz="1600" b="1" u="sng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5F1FD54-2627-49C1-B682-0965A9520ECA}" type="slidenum">
              <a:rPr lang="ru-RU" smtClean="0">
                <a:solidFill>
                  <a:srgbClr val="898989"/>
                </a:solidFill>
              </a:rPr>
              <a:pPr/>
              <a:t>16</a:t>
            </a:fld>
            <a:endParaRPr lang="ru-RU" dirty="0" smtClean="0">
              <a:solidFill>
                <a:srgbClr val="89898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263" y="95250"/>
            <a:ext cx="8999537" cy="665956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56129540"/>
              </p:ext>
            </p:extLst>
          </p:nvPr>
        </p:nvGraphicFramePr>
        <p:xfrm>
          <a:off x="66531" y="750295"/>
          <a:ext cx="9000000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1828800" y="754063"/>
            <a:ext cx="255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dirty="0" smtClean="0">
                <a:solidFill>
                  <a:srgbClr val="002060"/>
                </a:solidFill>
                <a:latin typeface="Book Antiqua" pitchFamily="18" charset="0"/>
              </a:rPr>
              <a:t>ҚОРҒАНЫС</a:t>
            </a:r>
          </a:p>
          <a:p>
            <a:pPr algn="ctr">
              <a:defRPr/>
            </a:pPr>
            <a:r>
              <a:rPr lang="kk-KZ" altLang="ru-RU" sz="1200" dirty="0">
                <a:solidFill>
                  <a:schemeClr val="tx2"/>
                </a:solidFill>
                <a:latin typeface="Book Antiqua" pitchFamily="18" charset="0"/>
              </a:rPr>
              <a:t>4 167,5 </a:t>
            </a:r>
            <a:r>
              <a:rPr lang="ru-RU" altLang="ru-RU" sz="1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млн. </a:t>
            </a:r>
            <a:r>
              <a:rPr lang="ru-RU" altLang="ru-RU" sz="120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теңге</a:t>
            </a:r>
            <a:endParaRPr lang="ru-RU" altLang="ru-RU" sz="1200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105" name="TextBox 14"/>
          <p:cNvSpPr txBox="1">
            <a:spLocks noChangeArrowheads="1"/>
          </p:cNvSpPr>
          <p:nvPr/>
        </p:nvSpPr>
        <p:spPr bwMode="auto">
          <a:xfrm>
            <a:off x="6538913" y="894512"/>
            <a:ext cx="2605087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altLang="ru-RU" sz="1050" dirty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ҚОҒАМДЫҚ ТӘРТІП, ҚАУІПСІЗДІК, ҚҰҚЫҚТЫҚ, СОТ, ҚЫЛМЫСТЫҚ-АТҚАРУ ҚЫЗМЕТІ </a:t>
            </a: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25 514,3 млн. </a:t>
            </a:r>
            <a:r>
              <a:rPr lang="ru-RU" altLang="ru-RU" sz="1200" dirty="0" err="1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теңге</a:t>
            </a:r>
            <a:endParaRPr lang="ru-RU" altLang="ru-RU" sz="1200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588311"/>
              </p:ext>
            </p:extLst>
          </p:nvPr>
        </p:nvGraphicFramePr>
        <p:xfrm>
          <a:off x="188914" y="3649509"/>
          <a:ext cx="4195762" cy="293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226" name="TextBox 4"/>
          <p:cNvSpPr txBox="1">
            <a:spLocks noChangeArrowheads="1"/>
          </p:cNvSpPr>
          <p:nvPr/>
        </p:nvSpPr>
        <p:spPr bwMode="auto">
          <a:xfrm>
            <a:off x="436970" y="5022678"/>
            <a:ext cx="8577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1600" dirty="0" smtClean="0">
                <a:solidFill>
                  <a:schemeClr val="bg1"/>
                </a:solidFill>
              </a:rPr>
              <a:t>8 933,5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227" name="TextBox 11"/>
          <p:cNvSpPr txBox="1">
            <a:spLocks noChangeArrowheads="1"/>
          </p:cNvSpPr>
          <p:nvPr/>
        </p:nvSpPr>
        <p:spPr bwMode="auto">
          <a:xfrm>
            <a:off x="1359462" y="4599300"/>
            <a:ext cx="10519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</a:rPr>
              <a:t>13 815,6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229" name="TextBox 5"/>
          <p:cNvSpPr txBox="1">
            <a:spLocks noChangeArrowheads="1"/>
          </p:cNvSpPr>
          <p:nvPr/>
        </p:nvSpPr>
        <p:spPr bwMode="auto">
          <a:xfrm>
            <a:off x="5233531" y="3857633"/>
            <a:ext cx="9993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1600" dirty="0" smtClean="0">
                <a:solidFill>
                  <a:schemeClr val="bg1"/>
                </a:solidFill>
              </a:rPr>
              <a:t>30 646,0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231" name="TextBox 15"/>
          <p:cNvSpPr txBox="1">
            <a:spLocks noChangeArrowheads="1"/>
          </p:cNvSpPr>
          <p:nvPr/>
        </p:nvSpPr>
        <p:spPr bwMode="auto">
          <a:xfrm>
            <a:off x="7319366" y="3857633"/>
            <a:ext cx="10441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1600" dirty="0" smtClean="0">
                <a:solidFill>
                  <a:schemeClr val="bg1"/>
                </a:solidFill>
              </a:rPr>
              <a:t>29 681,8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08365877"/>
              </p:ext>
            </p:extLst>
          </p:nvPr>
        </p:nvGraphicFramePr>
        <p:xfrm>
          <a:off x="4480113" y="3983562"/>
          <a:ext cx="4264503" cy="275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221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125412"/>
            <a:ext cx="9144000" cy="74852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2023 </a:t>
            </a:r>
            <a:r>
              <a:rPr lang="kk-KZ" sz="1600" b="1" u="sng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жылғы </a:t>
            </a:r>
            <a:r>
              <a:rPr lang="kk-KZ" sz="1600" b="1" u="sng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1 </a:t>
            </a:r>
            <a:r>
              <a:rPr lang="kk-KZ" sz="1600" b="1" u="sng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қаңтарға </a:t>
            </a:r>
            <a:r>
              <a:rPr lang="kk-KZ" sz="1600" b="1" u="sng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арналған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b="1" u="sng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Астана </a:t>
            </a:r>
            <a:r>
              <a:rPr lang="kk-KZ" sz="1600" b="1" u="sng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қаласы бюджетінің атқарылуы</a:t>
            </a:r>
            <a:endParaRPr lang="ru-RU" sz="1600" b="1" u="sng" dirty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3076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065013C-DB9D-43B8-8F9A-E4695A6A8E7F}" type="slidenum">
              <a:rPr lang="ru-RU" smtClean="0">
                <a:solidFill>
                  <a:srgbClr val="898989"/>
                </a:solidFill>
              </a:rPr>
              <a:pPr/>
              <a:t>2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263" y="95250"/>
            <a:ext cx="8999537" cy="665956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592413692"/>
              </p:ext>
            </p:extLst>
          </p:nvPr>
        </p:nvGraphicFramePr>
        <p:xfrm>
          <a:off x="1049482" y="1309254"/>
          <a:ext cx="6993082" cy="4151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15" y="44673"/>
            <a:ext cx="9144000" cy="6858001"/>
          </a:xfrm>
          <a:prstGeom prst="rect">
            <a:avLst/>
          </a:pr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3175" y="0"/>
            <a:ext cx="91440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600" b="1" u="sng" dirty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 </a:t>
            </a:r>
          </a:p>
          <a:p>
            <a:pPr algn="ctr" eaLnBrk="1" hangingPunct="1"/>
            <a:r>
              <a:rPr lang="ru-RU" altLang="ru-RU" sz="1600" b="1" u="sng" dirty="0" smtClean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БЮДЖЕТ</a:t>
            </a:r>
            <a:r>
              <a:rPr lang="kk-KZ" altLang="ru-RU" sz="1600" b="1" u="sng" dirty="0" smtClean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ТІҢ АТҚАРЫЛУЫ</a:t>
            </a:r>
            <a:endParaRPr lang="ru-RU" altLang="ru-RU" sz="1600" b="1" u="sng" dirty="0">
              <a:solidFill>
                <a:schemeClr val="tx2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4100" name="Номер слайда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90B8280-B569-4CBB-A522-E2DDCEFE8439}" type="slidenum">
              <a:rPr lang="ru-RU" smtClean="0">
                <a:solidFill>
                  <a:srgbClr val="898989"/>
                </a:solidFill>
              </a:rPr>
              <a:pPr/>
              <a:t>3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95250"/>
            <a:ext cx="8999537" cy="665956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Схема 1"/>
          <p:cNvGraphicFramePr/>
          <p:nvPr/>
        </p:nvGraphicFramePr>
        <p:xfrm>
          <a:off x="315591" y="663547"/>
          <a:ext cx="5089890" cy="5959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324597"/>
              </p:ext>
            </p:extLst>
          </p:nvPr>
        </p:nvGraphicFramePr>
        <p:xfrm>
          <a:off x="68264" y="679449"/>
          <a:ext cx="5952210" cy="607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104" name="TextBox 4"/>
          <p:cNvSpPr txBox="1">
            <a:spLocks noChangeArrowheads="1"/>
          </p:cNvSpPr>
          <p:nvPr/>
        </p:nvSpPr>
        <p:spPr bwMode="auto">
          <a:xfrm>
            <a:off x="4981322" y="1439872"/>
            <a:ext cx="408647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dirty="0" smtClean="0">
                <a:solidFill>
                  <a:schemeClr val="bg1"/>
                </a:solidFill>
              </a:rPr>
              <a:t>2023 </a:t>
            </a:r>
            <a:r>
              <a:rPr lang="kk-KZ" dirty="0">
                <a:solidFill>
                  <a:schemeClr val="bg1"/>
                </a:solidFill>
              </a:rPr>
              <a:t>жылдың 1 </a:t>
            </a:r>
            <a:r>
              <a:rPr lang="kk-KZ" dirty="0" smtClean="0">
                <a:solidFill>
                  <a:schemeClr val="bg1"/>
                </a:solidFill>
              </a:rPr>
              <a:t>қаңтардағы</a:t>
            </a:r>
          </a:p>
          <a:p>
            <a:r>
              <a:rPr lang="kk-KZ" dirty="0" smtClean="0">
                <a:solidFill>
                  <a:schemeClr val="bg1"/>
                </a:solidFill>
              </a:rPr>
              <a:t>Астана </a:t>
            </a:r>
            <a:r>
              <a:rPr lang="kk-KZ" dirty="0">
                <a:solidFill>
                  <a:schemeClr val="bg1"/>
                </a:solidFill>
              </a:rPr>
              <a:t>қаласының бюджетіне келіп түскен </a:t>
            </a:r>
            <a:r>
              <a:rPr lang="kk-KZ" b="1" dirty="0">
                <a:solidFill>
                  <a:schemeClr val="bg1"/>
                </a:solidFill>
              </a:rPr>
              <a:t>түсімдер </a:t>
            </a:r>
            <a:r>
              <a:rPr lang="kk-KZ" dirty="0" smtClean="0">
                <a:solidFill>
                  <a:schemeClr val="bg1"/>
                </a:solidFill>
                <a:latin typeface="Book Antiqua" pitchFamily="18" charset="0"/>
              </a:rPr>
              <a:t>937 646,7 </a:t>
            </a:r>
            <a:r>
              <a:rPr lang="kk-KZ" dirty="0" smtClean="0">
                <a:solidFill>
                  <a:schemeClr val="bg1"/>
                </a:solidFill>
              </a:rPr>
              <a:t>млн. </a:t>
            </a:r>
            <a:r>
              <a:rPr lang="kk-KZ" dirty="0">
                <a:solidFill>
                  <a:schemeClr val="bg1"/>
                </a:solidFill>
              </a:rPr>
              <a:t>теңге құрады </a:t>
            </a:r>
            <a:r>
              <a:rPr lang="kk-KZ" dirty="0" smtClean="0">
                <a:solidFill>
                  <a:schemeClr val="bg1"/>
                </a:solidFill>
              </a:rPr>
              <a:t>және </a:t>
            </a:r>
            <a:r>
              <a:rPr lang="ru-RU" altLang="ru-RU" dirty="0" smtClean="0">
                <a:solidFill>
                  <a:schemeClr val="bg1"/>
                </a:solidFill>
              </a:rPr>
              <a:t>907 493,7 </a:t>
            </a:r>
            <a:r>
              <a:rPr lang="kk-KZ" dirty="0" smtClean="0">
                <a:solidFill>
                  <a:schemeClr val="bg1"/>
                </a:solidFill>
              </a:rPr>
              <a:t>млн. </a:t>
            </a:r>
            <a:r>
              <a:rPr lang="kk-KZ" dirty="0">
                <a:solidFill>
                  <a:schemeClr val="bg1"/>
                </a:solidFill>
              </a:rPr>
              <a:t>теңге сомасындағы есепті кезеңдегі жоспарға қатысты </a:t>
            </a:r>
            <a:r>
              <a:rPr lang="kk-KZ" dirty="0" smtClean="0">
                <a:solidFill>
                  <a:schemeClr val="bg1"/>
                </a:solidFill>
              </a:rPr>
              <a:t>103,3 % атқарылды 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endParaRPr lang="ru-RU" b="1" dirty="0">
              <a:solidFill>
                <a:schemeClr val="bg1"/>
              </a:solidFill>
            </a:endParaRPr>
          </a:p>
          <a:p>
            <a:r>
              <a:rPr lang="kk-KZ" dirty="0" smtClean="0">
                <a:solidFill>
                  <a:schemeClr val="bg1"/>
                </a:solidFill>
              </a:rPr>
              <a:t>2023 </a:t>
            </a:r>
            <a:r>
              <a:rPr lang="kk-KZ" dirty="0">
                <a:solidFill>
                  <a:schemeClr val="bg1"/>
                </a:solidFill>
              </a:rPr>
              <a:t>жылғы </a:t>
            </a:r>
            <a:r>
              <a:rPr lang="kk-KZ" dirty="0" smtClean="0">
                <a:solidFill>
                  <a:schemeClr val="bg1"/>
                </a:solidFill>
              </a:rPr>
              <a:t>1 қаңтардағы жағдай  бойынша шығыстар </a:t>
            </a:r>
            <a:r>
              <a:rPr lang="ru-RU" altLang="ru-RU" dirty="0" smtClean="0">
                <a:solidFill>
                  <a:schemeClr val="bg1"/>
                </a:solidFill>
              </a:rPr>
              <a:t>954 309,2 </a:t>
            </a:r>
            <a:r>
              <a:rPr lang="kk-KZ" b="1" dirty="0" smtClean="0">
                <a:solidFill>
                  <a:schemeClr val="bg1"/>
                </a:solidFill>
              </a:rPr>
              <a:t>млн. </a:t>
            </a:r>
            <a:r>
              <a:rPr lang="kk-KZ" b="1" dirty="0">
                <a:solidFill>
                  <a:schemeClr val="bg1"/>
                </a:solidFill>
              </a:rPr>
              <a:t>теңге </a:t>
            </a:r>
            <a:r>
              <a:rPr lang="kk-KZ" dirty="0">
                <a:solidFill>
                  <a:schemeClr val="bg1"/>
                </a:solidFill>
              </a:rPr>
              <a:t>құрады </a:t>
            </a:r>
            <a:r>
              <a:rPr lang="kk-KZ" dirty="0" smtClean="0">
                <a:solidFill>
                  <a:schemeClr val="bg1"/>
                </a:solidFill>
              </a:rPr>
              <a:t>немесе </a:t>
            </a:r>
            <a:r>
              <a:rPr lang="ru-RU" altLang="ru-RU" dirty="0" smtClean="0">
                <a:solidFill>
                  <a:schemeClr val="bg1"/>
                </a:solidFill>
              </a:rPr>
              <a:t>98,3 </a:t>
            </a:r>
            <a:r>
              <a:rPr lang="kk-KZ" dirty="0" smtClean="0">
                <a:solidFill>
                  <a:schemeClr val="bg1"/>
                </a:solidFill>
              </a:rPr>
              <a:t>% сомасындағы </a:t>
            </a:r>
            <a:r>
              <a:rPr lang="kk-KZ" dirty="0">
                <a:solidFill>
                  <a:schemeClr val="bg1"/>
                </a:solidFill>
              </a:rPr>
              <a:t>есепті кезеңдегі жоспарға қатысты </a:t>
            </a:r>
            <a:r>
              <a:rPr lang="kk-KZ" dirty="0" smtClean="0">
                <a:solidFill>
                  <a:schemeClr val="bg1"/>
                </a:solidFill>
              </a:rPr>
              <a:t>атқарылды </a:t>
            </a:r>
            <a:r>
              <a:rPr lang="ru-RU" altLang="ru-RU" dirty="0" smtClean="0">
                <a:solidFill>
                  <a:schemeClr val="bg1"/>
                </a:solidFill>
              </a:rPr>
              <a:t>970 770,9 </a:t>
            </a:r>
            <a:r>
              <a:rPr lang="kk-KZ" dirty="0" smtClean="0">
                <a:solidFill>
                  <a:schemeClr val="bg1"/>
                </a:solidFill>
              </a:rPr>
              <a:t>млн. теңге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60418" y="2108199"/>
            <a:ext cx="127000" cy="94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205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3175" y="0"/>
            <a:ext cx="91440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600" b="1" u="sng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 ТҮСІМДЕРДІҢ ҚҰРЫЛЫМЫ</a:t>
            </a:r>
            <a:endParaRPr lang="ru-RU" altLang="ru-RU" sz="1600" b="1" u="sng">
              <a:solidFill>
                <a:schemeClr val="tx2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4100" name="Номер слайда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A413EE2-8B2D-46DB-81C3-DC7B1CE25741}" type="slidenum">
              <a:rPr lang="ru-RU" smtClean="0">
                <a:solidFill>
                  <a:srgbClr val="898989"/>
                </a:solidFill>
              </a:rPr>
              <a:pPr/>
              <a:t>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95250"/>
            <a:ext cx="8999537" cy="665956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56153421"/>
              </p:ext>
            </p:extLst>
          </p:nvPr>
        </p:nvGraphicFramePr>
        <p:xfrm>
          <a:off x="380326" y="129473"/>
          <a:ext cx="8646350" cy="649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вал 3"/>
          <p:cNvSpPr/>
          <p:nvPr/>
        </p:nvSpPr>
        <p:spPr>
          <a:xfrm>
            <a:off x="388938" y="1425575"/>
            <a:ext cx="2403475" cy="2182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4" name="TextBox 4"/>
          <p:cNvSpPr txBox="1">
            <a:spLocks noChangeArrowheads="1"/>
          </p:cNvSpPr>
          <p:nvPr/>
        </p:nvSpPr>
        <p:spPr bwMode="auto">
          <a:xfrm>
            <a:off x="173459" y="2205880"/>
            <a:ext cx="2820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dirty="0" smtClean="0">
                <a:solidFill>
                  <a:schemeClr val="bg1"/>
                </a:solidFill>
                <a:latin typeface="Book Antiqua" pitchFamily="18" charset="0"/>
              </a:rPr>
              <a:t>937 646,7 </a:t>
            </a:r>
            <a:r>
              <a:rPr lang="ru-RU" sz="1600" dirty="0" smtClean="0">
                <a:solidFill>
                  <a:schemeClr val="bg1"/>
                </a:solidFill>
                <a:latin typeface="Book Antiqua" pitchFamily="18" charset="0"/>
              </a:rPr>
              <a:t>млн. </a:t>
            </a:r>
            <a:r>
              <a:rPr lang="kk-KZ" sz="1600" dirty="0" smtClean="0">
                <a:solidFill>
                  <a:schemeClr val="bg1"/>
                </a:solidFill>
                <a:latin typeface="Book Antiqua" pitchFamily="18" charset="0"/>
              </a:rPr>
              <a:t>теңге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Book Antiqua" pitchFamily="18" charset="0"/>
              </a:rPr>
              <a:t>ТҮСІМДЕР</a:t>
            </a:r>
            <a:endParaRPr lang="ru-RU" sz="16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68563" y="1030288"/>
            <a:ext cx="2200275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6" name="TextBox 11"/>
          <p:cNvSpPr txBox="1">
            <a:spLocks noChangeArrowheads="1"/>
          </p:cNvSpPr>
          <p:nvPr/>
        </p:nvSpPr>
        <p:spPr bwMode="auto">
          <a:xfrm>
            <a:off x="2581275" y="1733071"/>
            <a:ext cx="2087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dirty="0" smtClean="0">
                <a:solidFill>
                  <a:schemeClr val="bg1"/>
                </a:solidFill>
                <a:latin typeface="Book Antiqua" pitchFamily="18" charset="0"/>
              </a:rPr>
              <a:t>898 608,9 </a:t>
            </a:r>
            <a:r>
              <a:rPr lang="ru-RU" sz="1600" dirty="0" smtClean="0">
                <a:solidFill>
                  <a:schemeClr val="bg1"/>
                </a:solidFill>
                <a:latin typeface="Book Antiqua" pitchFamily="18" charset="0"/>
              </a:rPr>
              <a:t>млн. </a:t>
            </a:r>
            <a:r>
              <a:rPr lang="kk-KZ" sz="1600" dirty="0" smtClean="0">
                <a:solidFill>
                  <a:schemeClr val="bg1"/>
                </a:solidFill>
                <a:latin typeface="Book Antiqua" pitchFamily="18" charset="0"/>
              </a:rPr>
              <a:t>теңге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Book Antiqua" pitchFamily="18" charset="0"/>
              </a:rPr>
              <a:t>КІРІСТЕР</a:t>
            </a:r>
            <a:endParaRPr lang="ru-RU" sz="16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14833" y="796462"/>
            <a:ext cx="2928938" cy="78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8" name="TextBox 14"/>
          <p:cNvSpPr txBox="1">
            <a:spLocks noChangeArrowheads="1"/>
          </p:cNvSpPr>
          <p:nvPr/>
        </p:nvSpPr>
        <p:spPr bwMode="auto">
          <a:xfrm>
            <a:off x="5622926" y="900113"/>
            <a:ext cx="2920846" cy="52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kk-KZ" sz="1400" dirty="0" smtClean="0">
                <a:solidFill>
                  <a:schemeClr val="bg1"/>
                </a:solidFill>
                <a:latin typeface="Book Antiqua" pitchFamily="18" charset="0"/>
              </a:rPr>
              <a:t>Салық түсімдері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Book Antiqua" pitchFamily="18" charset="0"/>
              </a:rPr>
              <a:t>556 603,7 </a:t>
            </a:r>
            <a:r>
              <a:rPr lang="ru-RU" sz="1400" dirty="0" smtClean="0">
                <a:solidFill>
                  <a:schemeClr val="bg1"/>
                </a:solidFill>
                <a:latin typeface="Book Antiqua" pitchFamily="18" charset="0"/>
              </a:rPr>
              <a:t>млн. </a:t>
            </a:r>
            <a:r>
              <a:rPr lang="kk-KZ" sz="1400" dirty="0" smtClean="0">
                <a:solidFill>
                  <a:schemeClr val="bg1"/>
                </a:solidFill>
                <a:latin typeface="Book Antiqua" pitchFamily="18" charset="0"/>
              </a:rPr>
              <a:t>теңге</a:t>
            </a:r>
            <a:endParaRPr lang="kk-KZ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22925" y="1763713"/>
            <a:ext cx="2943225" cy="752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10" name="TextBox 16"/>
          <p:cNvSpPr txBox="1">
            <a:spLocks noChangeArrowheads="1"/>
          </p:cNvSpPr>
          <p:nvPr/>
        </p:nvSpPr>
        <p:spPr bwMode="auto">
          <a:xfrm>
            <a:off x="5637213" y="1858920"/>
            <a:ext cx="2928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kk-KZ" sz="1400" dirty="0" smtClean="0">
                <a:solidFill>
                  <a:schemeClr val="bg1"/>
                </a:solidFill>
                <a:latin typeface="Book Antiqua" pitchFamily="18" charset="0"/>
              </a:rPr>
              <a:t>Салықтан тыс түсімдер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Book Antiqua" pitchFamily="18" charset="0"/>
              </a:rPr>
              <a:t>19 576,3 </a:t>
            </a:r>
            <a:r>
              <a:rPr lang="ru-RU" sz="1400" dirty="0" smtClean="0">
                <a:solidFill>
                  <a:schemeClr val="bg1"/>
                </a:solidFill>
                <a:latin typeface="Book Antiqua" pitchFamily="18" charset="0"/>
              </a:rPr>
              <a:t>млн. </a:t>
            </a:r>
            <a:r>
              <a:rPr lang="kk-KZ" sz="1400" dirty="0" smtClean="0">
                <a:solidFill>
                  <a:schemeClr val="bg1"/>
                </a:solidFill>
                <a:latin typeface="Book Antiqua" pitchFamily="18" charset="0"/>
              </a:rPr>
              <a:t>теңге</a:t>
            </a:r>
            <a:endParaRPr lang="kk-KZ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37213" y="2668588"/>
            <a:ext cx="2944812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12" name="TextBox 19"/>
          <p:cNvSpPr txBox="1">
            <a:spLocks noChangeArrowheads="1"/>
          </p:cNvSpPr>
          <p:nvPr/>
        </p:nvSpPr>
        <p:spPr bwMode="auto">
          <a:xfrm>
            <a:off x="5710041" y="2761744"/>
            <a:ext cx="2944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kk-KZ" sz="1400" dirty="0" smtClean="0">
                <a:solidFill>
                  <a:schemeClr val="bg1"/>
                </a:solidFill>
                <a:latin typeface="Book Antiqua" pitchFamily="18" charset="0"/>
              </a:rPr>
              <a:t>Негізгі капиталды сатудан түскен түсімдер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Book Antiqua" pitchFamily="18" charset="0"/>
              </a:rPr>
              <a:t>26 325,8 </a:t>
            </a:r>
            <a:r>
              <a:rPr lang="ru-RU" sz="1400" dirty="0" smtClean="0">
                <a:solidFill>
                  <a:schemeClr val="bg1"/>
                </a:solidFill>
                <a:latin typeface="Book Antiqua" pitchFamily="18" charset="0"/>
              </a:rPr>
              <a:t>млн. </a:t>
            </a:r>
            <a:r>
              <a:rPr lang="kk-KZ" sz="1400" dirty="0" smtClean="0">
                <a:solidFill>
                  <a:schemeClr val="bg1"/>
                </a:solidFill>
                <a:latin typeface="Book Antiqua" pitchFamily="18" charset="0"/>
              </a:rPr>
              <a:t>теңге</a:t>
            </a:r>
            <a:r>
              <a:rPr lang="ru-RU" sz="14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393975" y="1166814"/>
            <a:ext cx="1149575" cy="410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4668838" y="2020888"/>
            <a:ext cx="8747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393975" y="2516981"/>
            <a:ext cx="1149575" cy="311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06091"/>
              </p:ext>
            </p:extLst>
          </p:nvPr>
        </p:nvGraphicFramePr>
        <p:xfrm>
          <a:off x="267038" y="4013650"/>
          <a:ext cx="5284099" cy="241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4339775" y="4254185"/>
            <a:ext cx="1060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dirty="0" smtClean="0">
                <a:solidFill>
                  <a:schemeClr val="bg1"/>
                </a:solidFill>
              </a:rPr>
              <a:t>937 646,7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120" name="TextBox 41"/>
          <p:cNvSpPr txBox="1">
            <a:spLocks noChangeArrowheads="1"/>
          </p:cNvSpPr>
          <p:nvPr/>
        </p:nvSpPr>
        <p:spPr bwMode="auto">
          <a:xfrm>
            <a:off x="671640" y="4933437"/>
            <a:ext cx="1270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1400" dirty="0" smtClean="0">
                <a:solidFill>
                  <a:schemeClr val="bg1"/>
                </a:solidFill>
              </a:rPr>
              <a:t>305 795,9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37213" y="3719513"/>
            <a:ext cx="2944812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82909" y="3890617"/>
            <a:ext cx="258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 smtClean="0">
                <a:solidFill>
                  <a:schemeClr val="bg1"/>
                </a:solidFill>
                <a:latin typeface="Book Antiqua" pitchFamily="18" charset="0"/>
              </a:rPr>
              <a:t>Трансферттердің түсімі                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296 103,1 </a:t>
            </a:r>
            <a:r>
              <a:rPr lang="kk-KZ" sz="1400" dirty="0" smtClean="0">
                <a:solidFill>
                  <a:schemeClr val="bg1"/>
                </a:solidFill>
                <a:latin typeface="Book Antiqua" pitchFamily="18" charset="0"/>
              </a:rPr>
              <a:t>млн. теңге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005558" y="2888040"/>
            <a:ext cx="1537992" cy="1060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11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263" y="0"/>
            <a:ext cx="91440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600" b="1" u="sng" dirty="0">
                <a:latin typeface="Book Antiqua" pitchFamily="18" charset="0"/>
                <a:cs typeface="Arial" charset="0"/>
              </a:rPr>
              <a:t>САЛЫҚ </a:t>
            </a:r>
            <a:r>
              <a:rPr lang="ru-RU" altLang="ru-RU" sz="1600" b="1" u="sng" dirty="0" smtClean="0">
                <a:latin typeface="Book Antiqua" pitchFamily="18" charset="0"/>
                <a:cs typeface="Arial" charset="0"/>
              </a:rPr>
              <a:t>ТҮСІМДЕРІ </a:t>
            </a:r>
          </a:p>
          <a:p>
            <a:pPr algn="ctr" eaLnBrk="1" hangingPunct="1"/>
            <a:r>
              <a:rPr lang="ru-RU" altLang="ru-RU" sz="1600" b="1" dirty="0" smtClean="0">
                <a:latin typeface="Book Antiqua" pitchFamily="18" charset="0"/>
                <a:cs typeface="Arial" charset="0"/>
              </a:rPr>
              <a:t>1 </a:t>
            </a:r>
            <a:r>
              <a:rPr lang="ru-RU" altLang="ru-RU" sz="1600" b="1" dirty="0" err="1">
                <a:latin typeface="Book Antiqua" pitchFamily="18" charset="0"/>
                <a:cs typeface="Arial" charset="0"/>
              </a:rPr>
              <a:t>қаңтарға</a:t>
            </a:r>
            <a:r>
              <a:rPr lang="ru-RU" altLang="ru-RU" sz="1600" b="1" dirty="0">
                <a:latin typeface="Book Antiqua" pitchFamily="18" charset="0"/>
                <a:cs typeface="Arial" charset="0"/>
              </a:rPr>
              <a:t> 2019-2022 </a:t>
            </a:r>
            <a:r>
              <a:rPr lang="ru-RU" altLang="ru-RU" sz="1600" b="1" dirty="0" err="1">
                <a:latin typeface="Book Antiqua" pitchFamily="18" charset="0"/>
                <a:cs typeface="Arial" charset="0"/>
              </a:rPr>
              <a:t>жылдарға</a:t>
            </a:r>
            <a:r>
              <a:rPr lang="ru-RU" altLang="ru-RU" sz="1600" b="1" dirty="0">
                <a:latin typeface="Book Antiqua" pitchFamily="18" charset="0"/>
                <a:cs typeface="Arial" charset="0"/>
              </a:rPr>
              <a:t> </a:t>
            </a:r>
            <a:r>
              <a:rPr lang="ru-RU" altLang="ru-RU" sz="1600" b="1" dirty="0" err="1">
                <a:latin typeface="Book Antiqua" pitchFamily="18" charset="0"/>
                <a:cs typeface="Arial" charset="0"/>
              </a:rPr>
              <a:t>арналған</a:t>
            </a:r>
            <a:r>
              <a:rPr lang="ru-RU" altLang="ru-RU" sz="1600" b="1" dirty="0">
                <a:latin typeface="Book Antiqua" pitchFamily="18" charset="0"/>
                <a:cs typeface="Arial" charset="0"/>
              </a:rPr>
              <a:t> </a:t>
            </a:r>
            <a:r>
              <a:rPr lang="ru-RU" altLang="ru-RU" sz="1600" b="1" dirty="0" err="1" smtClean="0">
                <a:latin typeface="Book Antiqua" pitchFamily="18" charset="0"/>
                <a:cs typeface="Arial" charset="0"/>
              </a:rPr>
              <a:t>динамикада</a:t>
            </a:r>
            <a:endParaRPr lang="ru-RU" altLang="ru-RU" sz="1600" b="1" dirty="0" smtClean="0">
              <a:latin typeface="Book Antiqua" pitchFamily="18" charset="0"/>
              <a:cs typeface="Arial" charset="0"/>
            </a:endParaRPr>
          </a:p>
          <a:p>
            <a:pPr algn="ctr" eaLnBrk="1" hangingPunct="1"/>
            <a:r>
              <a:rPr lang="ru-RU" altLang="ru-RU" sz="1600" b="1" dirty="0" err="1">
                <a:latin typeface="Book Antiqua" pitchFamily="18" charset="0"/>
                <a:cs typeface="Arial" charset="0"/>
              </a:rPr>
              <a:t>Салық</a:t>
            </a:r>
            <a:r>
              <a:rPr lang="ru-RU" altLang="ru-RU" sz="1600" b="1" dirty="0">
                <a:latin typeface="Book Antiqua" pitchFamily="18" charset="0"/>
                <a:cs typeface="Arial" charset="0"/>
              </a:rPr>
              <a:t> </a:t>
            </a:r>
            <a:r>
              <a:rPr lang="ru-RU" altLang="ru-RU" sz="1600" b="1" dirty="0" err="1">
                <a:latin typeface="Book Antiqua" pitchFamily="18" charset="0"/>
                <a:cs typeface="Arial" charset="0"/>
              </a:rPr>
              <a:t>түсімдерінің</a:t>
            </a:r>
            <a:r>
              <a:rPr lang="ru-RU" altLang="ru-RU" sz="1600" b="1" dirty="0">
                <a:latin typeface="Book Antiqua" pitchFamily="18" charset="0"/>
                <a:cs typeface="Arial" charset="0"/>
              </a:rPr>
              <a:t> </a:t>
            </a:r>
            <a:r>
              <a:rPr lang="ru-RU" altLang="ru-RU" sz="1600" b="1" dirty="0" err="1">
                <a:latin typeface="Book Antiqua" pitchFamily="18" charset="0"/>
                <a:cs typeface="Arial" charset="0"/>
              </a:rPr>
              <a:t>негізгі</a:t>
            </a:r>
            <a:r>
              <a:rPr lang="ru-RU" altLang="ru-RU" sz="1600" b="1" dirty="0">
                <a:latin typeface="Book Antiqua" pitchFamily="18" charset="0"/>
                <a:cs typeface="Arial" charset="0"/>
              </a:rPr>
              <a:t> </a:t>
            </a:r>
            <a:r>
              <a:rPr lang="ru-RU" altLang="ru-RU" sz="1600" b="1" dirty="0" err="1">
                <a:latin typeface="Book Antiqua" pitchFamily="18" charset="0"/>
                <a:cs typeface="Arial" charset="0"/>
              </a:rPr>
              <a:t>түрлері</a:t>
            </a:r>
            <a:endParaRPr lang="ru-RU" altLang="ru-RU" sz="1600" b="1" dirty="0">
              <a:latin typeface="Book Antiqua" pitchFamily="18" charset="0"/>
              <a:cs typeface="Arial" charset="0"/>
            </a:endParaRPr>
          </a:p>
        </p:txBody>
      </p:sp>
      <p:sp>
        <p:nvSpPr>
          <p:cNvPr id="6148" name="Номер слайда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1408470-ECF2-4239-B8FC-3117C39943E8}" type="slidenum">
              <a:rPr lang="ru-RU" smtClean="0">
                <a:solidFill>
                  <a:srgbClr val="898989"/>
                </a:solidFill>
              </a:rPr>
              <a:pPr/>
              <a:t>5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95250"/>
            <a:ext cx="8999537" cy="665956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Схема 1"/>
          <p:cNvGraphicFramePr/>
          <p:nvPr/>
        </p:nvGraphicFramePr>
        <p:xfrm>
          <a:off x="315590" y="734938"/>
          <a:ext cx="8711086" cy="588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19310"/>
              </p:ext>
            </p:extLst>
          </p:nvPr>
        </p:nvGraphicFramePr>
        <p:xfrm>
          <a:off x="112713" y="857250"/>
          <a:ext cx="8836025" cy="57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749879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8092"/>
            <a:ext cx="9144001" cy="6858001"/>
          </a:xfrm>
          <a:prstGeom prst="rect">
            <a:avLst/>
          </a:pr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3175" y="0"/>
            <a:ext cx="44862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600" b="1" u="sng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САЛЫҚТАН ТЫС ТҮСІМДЕР</a:t>
            </a:r>
          </a:p>
        </p:txBody>
      </p:sp>
      <p:sp>
        <p:nvSpPr>
          <p:cNvPr id="6148" name="Номер слайда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EAD076E-A40A-4C67-988F-C599A017BDB5}" type="slidenum">
              <a:rPr lang="ru-RU" smtClean="0">
                <a:solidFill>
                  <a:srgbClr val="898989"/>
                </a:solidFill>
              </a:rPr>
              <a:pPr/>
              <a:t>6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95250"/>
            <a:ext cx="8999537" cy="665956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777943"/>
              </p:ext>
            </p:extLst>
          </p:nvPr>
        </p:nvGraphicFramePr>
        <p:xfrm>
          <a:off x="178727" y="153749"/>
          <a:ext cx="5210175" cy="6069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433568"/>
              </p:ext>
            </p:extLst>
          </p:nvPr>
        </p:nvGraphicFramePr>
        <p:xfrm>
          <a:off x="5218731" y="698057"/>
          <a:ext cx="3731060" cy="266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2942" y="5312569"/>
            <a:ext cx="5189538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600" b="1" u="sng" dirty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НЕГІЗГІ КАПИТАЛДЫ САТУДАН ТҮСКЕН ТҮСІМДЕР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287271"/>
              </p:ext>
            </p:extLst>
          </p:nvPr>
        </p:nvGraphicFramePr>
        <p:xfrm>
          <a:off x="5418138" y="3860646"/>
          <a:ext cx="3515469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7938"/>
            <a:ext cx="9144000" cy="6858000"/>
          </a:xfrm>
          <a:prstGeom prst="rect">
            <a:avLst/>
          </a:pr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103188"/>
            <a:ext cx="9144000" cy="6127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ӘЛЕУМЕТТІК САЛА </a:t>
            </a:r>
            <a:r>
              <a:rPr lang="ru-RU" sz="1600" b="1" u="sng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– </a:t>
            </a:r>
            <a:r>
              <a:rPr lang="ru-RU" sz="1600" b="1" u="sng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276 607,7 </a:t>
            </a:r>
            <a:r>
              <a:rPr lang="ru-RU" sz="1600" b="1" u="sng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млн. </a:t>
            </a:r>
            <a:r>
              <a:rPr lang="ru-RU" sz="1600" b="1" u="sng" dirty="0" err="1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теңге</a:t>
            </a:r>
            <a:r>
              <a:rPr lang="ru-RU" sz="1600" b="1" u="sng" dirty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немесе</a:t>
            </a:r>
            <a:r>
              <a:rPr lang="ru-RU" sz="1600" b="1" u="sng" dirty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жалпы</a:t>
            </a:r>
            <a:r>
              <a:rPr lang="ru-RU" sz="1600" b="1" u="sng" dirty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шығындар</a:t>
            </a:r>
            <a:r>
              <a:rPr lang="ru-RU" sz="1600" b="1" u="sng" dirty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көлемінің</a:t>
            </a:r>
            <a:r>
              <a:rPr lang="ru-RU" sz="1600" b="1" u="sng" dirty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1600" b="1" u="sng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30,8  %</a:t>
            </a:r>
            <a:endParaRPr lang="ru-RU" sz="1600" b="1" u="sng" dirty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717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D6F412-7585-4596-8BF5-9171116F608C}" type="slidenum">
              <a:rPr lang="ru-RU" smtClean="0">
                <a:solidFill>
                  <a:srgbClr val="898989"/>
                </a:solidFill>
              </a:rPr>
              <a:pPr/>
              <a:t>7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263" y="95250"/>
            <a:ext cx="8999537" cy="665956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078971391"/>
              </p:ext>
            </p:extLst>
          </p:nvPr>
        </p:nvGraphicFramePr>
        <p:xfrm>
          <a:off x="58438" y="639270"/>
          <a:ext cx="9009361" cy="3835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898047" y="716032"/>
            <a:ext cx="1238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800" dirty="0">
                <a:solidFill>
                  <a:srgbClr val="002060"/>
                </a:solidFill>
                <a:latin typeface="Book Antiqua" pitchFamily="18" charset="0"/>
              </a:rPr>
              <a:t>ӘЛЕУМЕТТІК КӨМЕК ЖӘНЕ ӘЛЕУМЕТТІК ҚАМСЫЗДАНДЫРУ</a:t>
            </a:r>
          </a:p>
          <a:p>
            <a:pPr algn="ctr"/>
            <a:r>
              <a:rPr lang="ru-RU" altLang="ru-RU" sz="800" dirty="0">
                <a:solidFill>
                  <a:schemeClr val="tx2"/>
                </a:solidFill>
                <a:latin typeface="Book Antiqua" pitchFamily="18" charset="0"/>
              </a:rPr>
              <a:t>26 786,8 млн</a:t>
            </a:r>
            <a:r>
              <a:rPr lang="ru-RU" altLang="ru-RU" sz="800" dirty="0" smtClean="0">
                <a:solidFill>
                  <a:schemeClr val="tx2"/>
                </a:solidFill>
                <a:latin typeface="Book Antiqua" pitchFamily="18" charset="0"/>
              </a:rPr>
              <a:t>. </a:t>
            </a:r>
            <a:r>
              <a:rPr lang="ru-RU" altLang="ru-RU" sz="800" dirty="0" err="1" smtClean="0">
                <a:solidFill>
                  <a:schemeClr val="tx2"/>
                </a:solidFill>
                <a:latin typeface="Book Antiqua" pitchFamily="18" charset="0"/>
              </a:rPr>
              <a:t>теңге</a:t>
            </a:r>
            <a:endParaRPr lang="ru-RU" altLang="ru-RU" sz="8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7176" name="TextBox 14"/>
          <p:cNvSpPr txBox="1">
            <a:spLocks noChangeArrowheads="1"/>
          </p:cNvSpPr>
          <p:nvPr/>
        </p:nvSpPr>
        <p:spPr bwMode="auto">
          <a:xfrm>
            <a:off x="3015117" y="909787"/>
            <a:ext cx="1285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800" dirty="0">
                <a:solidFill>
                  <a:srgbClr val="002060"/>
                </a:solidFill>
                <a:latin typeface="Book Antiqua" pitchFamily="18" charset="0"/>
              </a:rPr>
              <a:t>ДЕНСАУЛЫҚ САҚТАУ</a:t>
            </a:r>
          </a:p>
          <a:p>
            <a:pPr algn="ctr"/>
            <a:r>
              <a:rPr lang="kk-KZ" altLang="ru-RU" sz="800" dirty="0">
                <a:solidFill>
                  <a:schemeClr val="tx2"/>
                </a:solidFill>
                <a:latin typeface="Book Antiqua" pitchFamily="18" charset="0"/>
              </a:rPr>
              <a:t>24 260,6 </a:t>
            </a:r>
            <a:r>
              <a:rPr lang="ru-RU" altLang="ru-RU" sz="800" dirty="0" smtClean="0">
                <a:solidFill>
                  <a:schemeClr val="tx2"/>
                </a:solidFill>
                <a:latin typeface="Book Antiqua" pitchFamily="18" charset="0"/>
              </a:rPr>
              <a:t>млн. </a:t>
            </a:r>
            <a:r>
              <a:rPr lang="ru-RU" altLang="ru-RU" sz="800" dirty="0" err="1">
                <a:solidFill>
                  <a:schemeClr val="tx2"/>
                </a:solidFill>
                <a:latin typeface="Book Antiqua" pitchFamily="18" charset="0"/>
              </a:rPr>
              <a:t>теңге</a:t>
            </a:r>
            <a:endParaRPr lang="ru-RU" altLang="ru-RU" sz="8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7177" name="TextBox 15"/>
          <p:cNvSpPr txBox="1">
            <a:spLocks noChangeArrowheads="1"/>
          </p:cNvSpPr>
          <p:nvPr/>
        </p:nvSpPr>
        <p:spPr bwMode="auto">
          <a:xfrm>
            <a:off x="5209023" y="955675"/>
            <a:ext cx="1477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800" dirty="0">
                <a:solidFill>
                  <a:srgbClr val="002060"/>
                </a:solidFill>
                <a:latin typeface="Book Antiqua" pitchFamily="18" charset="0"/>
              </a:rPr>
              <a:t>БІЛІМ БЕРУ</a:t>
            </a:r>
          </a:p>
          <a:p>
            <a:pPr algn="ctr"/>
            <a:r>
              <a:rPr lang="kk-KZ" altLang="ru-RU" sz="800" dirty="0">
                <a:solidFill>
                  <a:schemeClr val="tx2"/>
                </a:solidFill>
                <a:latin typeface="Book Antiqua" pitchFamily="18" charset="0"/>
              </a:rPr>
              <a:t>188 534,0 </a:t>
            </a:r>
            <a:r>
              <a:rPr lang="ru-RU" altLang="ru-RU" sz="800" dirty="0" smtClean="0">
                <a:solidFill>
                  <a:schemeClr val="tx2"/>
                </a:solidFill>
                <a:latin typeface="Book Antiqua" pitchFamily="18" charset="0"/>
              </a:rPr>
              <a:t>млн. </a:t>
            </a:r>
            <a:r>
              <a:rPr lang="ru-RU" altLang="ru-RU" sz="800" dirty="0" err="1" smtClean="0">
                <a:solidFill>
                  <a:schemeClr val="tx2"/>
                </a:solidFill>
                <a:latin typeface="Book Antiqua" pitchFamily="18" charset="0"/>
              </a:rPr>
              <a:t>теңге</a:t>
            </a:r>
            <a:endParaRPr lang="ru-RU" altLang="ru-RU" sz="8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7178" name="TextBox 16"/>
          <p:cNvSpPr txBox="1">
            <a:spLocks noChangeArrowheads="1"/>
          </p:cNvSpPr>
          <p:nvPr/>
        </p:nvSpPr>
        <p:spPr bwMode="auto">
          <a:xfrm>
            <a:off x="7444728" y="807530"/>
            <a:ext cx="1416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800" dirty="0">
                <a:solidFill>
                  <a:srgbClr val="002060"/>
                </a:solidFill>
                <a:latin typeface="Book Antiqua" pitchFamily="18" charset="0"/>
              </a:rPr>
              <a:t>МӘДЕНИЕТ, СПОРТ, ТУРИЗМ ЖӘНЕ АҚПАРАТТЫҚ КЕҢІСТІК</a:t>
            </a:r>
          </a:p>
          <a:p>
            <a:pPr algn="ctr"/>
            <a:r>
              <a:rPr lang="kk-KZ" altLang="ru-RU" sz="800" dirty="0">
                <a:solidFill>
                  <a:schemeClr val="tx2"/>
                </a:solidFill>
                <a:latin typeface="Book Antiqua" pitchFamily="18" charset="0"/>
              </a:rPr>
              <a:t>37 026,3 </a:t>
            </a:r>
            <a:r>
              <a:rPr lang="ru-RU" altLang="ru-RU" sz="800" dirty="0" smtClean="0">
                <a:solidFill>
                  <a:schemeClr val="tx2"/>
                </a:solidFill>
                <a:latin typeface="Book Antiqua" pitchFamily="18" charset="0"/>
              </a:rPr>
              <a:t>млн. </a:t>
            </a:r>
            <a:r>
              <a:rPr lang="ru-RU" altLang="ru-RU" sz="800" dirty="0" err="1">
                <a:solidFill>
                  <a:schemeClr val="tx2"/>
                </a:solidFill>
                <a:latin typeface="Book Antiqua" pitchFamily="18" charset="0"/>
              </a:rPr>
              <a:t>теңге</a:t>
            </a:r>
            <a:endParaRPr lang="ru-RU" altLang="ru-RU" sz="800" dirty="0">
              <a:solidFill>
                <a:schemeClr val="tx2"/>
              </a:solidFill>
              <a:latin typeface="Book Antiqua" pitchFamily="18" charset="0"/>
            </a:endParaRPr>
          </a:p>
        </p:txBody>
      </p:sp>
      <p:graphicFrame>
        <p:nvGraphicFramePr>
          <p:cNvPr id="5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651164"/>
              </p:ext>
            </p:extLst>
          </p:nvPr>
        </p:nvGraphicFramePr>
        <p:xfrm>
          <a:off x="205705" y="4541880"/>
          <a:ext cx="3598005" cy="221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180" name="TextBox 1"/>
          <p:cNvSpPr txBox="1">
            <a:spLocks noChangeArrowheads="1"/>
          </p:cNvSpPr>
          <p:nvPr/>
        </p:nvSpPr>
        <p:spPr bwMode="auto">
          <a:xfrm>
            <a:off x="380326" y="5321401"/>
            <a:ext cx="11368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dirty="0" smtClean="0">
                <a:solidFill>
                  <a:schemeClr val="bg1"/>
                </a:solidFill>
              </a:rPr>
              <a:t>106 856,0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1242548" y="5170924"/>
            <a:ext cx="9665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dirty="0" smtClean="0">
                <a:solidFill>
                  <a:schemeClr val="bg1"/>
                </a:solidFill>
              </a:rPr>
              <a:t>134 303,1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2014917" y="5021969"/>
            <a:ext cx="1000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dirty="0" smtClean="0">
                <a:solidFill>
                  <a:schemeClr val="bg1"/>
                </a:solidFill>
              </a:rPr>
              <a:t>134 917,4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2905040" y="4868080"/>
            <a:ext cx="1173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dirty="0">
                <a:solidFill>
                  <a:schemeClr val="bg1"/>
                </a:solidFill>
              </a:rPr>
              <a:t>276 607,7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397935"/>
              </p:ext>
            </p:extLst>
          </p:nvPr>
        </p:nvGraphicFramePr>
        <p:xfrm>
          <a:off x="4733841" y="4507263"/>
          <a:ext cx="4333959" cy="215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403225"/>
            <a:ext cx="8786812" cy="649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altLang="ru-RU" b="1" dirty="0" err="1">
                <a:solidFill>
                  <a:schemeClr val="accent4">
                    <a:lumMod val="50000"/>
                  </a:schemeClr>
                </a:solidFill>
              </a:rPr>
              <a:t>Жұмыспен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ru-RU" b="1" dirty="0" err="1">
                <a:solidFill>
                  <a:schemeClr val="accent4">
                    <a:lumMod val="50000"/>
                  </a:schemeClr>
                </a:solidFill>
              </a:rPr>
              <a:t>қамту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ru-RU" b="1" dirty="0" err="1">
                <a:solidFill>
                  <a:schemeClr val="accent4">
                    <a:lumMod val="50000"/>
                  </a:schemeClr>
                </a:solidFill>
              </a:rPr>
              <a:t>және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ru-RU" b="1" dirty="0" err="1">
                <a:solidFill>
                  <a:schemeClr val="accent4">
                    <a:lumMod val="50000"/>
                  </a:schemeClr>
                </a:solidFill>
              </a:rPr>
              <a:t>әлеуметтік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ru-RU" b="1" dirty="0" err="1">
                <a:solidFill>
                  <a:schemeClr val="accent4">
                    <a:lumMod val="50000"/>
                  </a:schemeClr>
                </a:solidFill>
              </a:rPr>
              <a:t>қорғау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ru-RU" b="1" dirty="0" err="1">
                <a:solidFill>
                  <a:schemeClr val="accent4">
                    <a:lumMod val="50000"/>
                  </a:schemeClr>
                </a:solidFill>
              </a:rPr>
              <a:t>Басқармасы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</a:rPr>
              <a:t> - 24 549,7 млн. </a:t>
            </a:r>
            <a:r>
              <a:rPr lang="ru-RU" altLang="ru-RU" b="1" dirty="0" err="1">
                <a:solidFill>
                  <a:schemeClr val="accent4">
                    <a:lumMod val="50000"/>
                  </a:schemeClr>
                </a:solidFill>
              </a:rPr>
              <a:t>теңге</a:t>
            </a:r>
            <a:endParaRPr lang="kk-KZ" alt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14313" y="3384550"/>
            <a:ext cx="8786812" cy="2800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altLang="ru-RU" sz="1600" b="1" dirty="0" err="1">
                <a:latin typeface="Arial" charset="0"/>
              </a:rPr>
              <a:t>Негізгі</a:t>
            </a:r>
            <a:r>
              <a:rPr lang="ru-RU" altLang="ru-RU" sz="1600" b="1" dirty="0">
                <a:latin typeface="Arial" charset="0"/>
              </a:rPr>
              <a:t> </a:t>
            </a:r>
            <a:r>
              <a:rPr lang="ru-RU" altLang="ru-RU" sz="1600" b="1" dirty="0" err="1">
                <a:latin typeface="Arial" charset="0"/>
              </a:rPr>
              <a:t>көрсеткіштер</a:t>
            </a:r>
            <a:r>
              <a:rPr lang="ru-RU" altLang="ru-RU" sz="1600" b="1" dirty="0" smtClean="0">
                <a:latin typeface="Arial" charset="0"/>
              </a:rPr>
              <a:t>:</a:t>
            </a:r>
          </a:p>
          <a:p>
            <a:pPr algn="just" eaLnBrk="1" hangingPunct="1"/>
            <a:r>
              <a:rPr lang="ru-RU" altLang="ru-RU" sz="1600" dirty="0" err="1">
                <a:latin typeface="Arial" charset="0"/>
              </a:rPr>
              <a:t>жергілікті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өкілді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органдардың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шешімдері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бойынша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мұқтаж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азаматтардың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жекелеген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санаттарына</a:t>
            </a:r>
            <a:r>
              <a:rPr lang="ru-RU" altLang="ru-RU" sz="1600" dirty="0">
                <a:latin typeface="Arial" charset="0"/>
              </a:rPr>
              <a:t> 185 000 </a:t>
            </a:r>
            <a:r>
              <a:rPr lang="ru-RU" altLang="ru-RU" sz="1600" dirty="0" err="1">
                <a:latin typeface="Arial" charset="0"/>
              </a:rPr>
              <a:t>адамға</a:t>
            </a:r>
            <a:r>
              <a:rPr lang="ru-RU" altLang="ru-RU" sz="1600" dirty="0">
                <a:latin typeface="Arial" charset="0"/>
              </a:rPr>
              <a:t> 148 222 </a:t>
            </a:r>
            <a:r>
              <a:rPr lang="ru-RU" altLang="ru-RU" sz="1600" dirty="0" err="1">
                <a:latin typeface="Arial" charset="0"/>
              </a:rPr>
              <a:t>жоспар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бойынша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әлеуметтік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көмек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көрсетілді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/>
            <a:r>
              <a:rPr lang="ru-RU" altLang="ru-RU" sz="1600" dirty="0" err="1">
                <a:latin typeface="Arial" charset="0"/>
              </a:rPr>
              <a:t>атаулы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әлеуметтік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көмек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алушылар</a:t>
            </a:r>
            <a:r>
              <a:rPr lang="ru-RU" altLang="ru-RU" sz="1600" dirty="0">
                <a:latin typeface="Arial" charset="0"/>
              </a:rPr>
              <a:t> саны 20 290 </a:t>
            </a:r>
            <a:r>
              <a:rPr lang="ru-RU" altLang="ru-RU" sz="1600" dirty="0" err="1">
                <a:latin typeface="Arial" charset="0"/>
              </a:rPr>
              <a:t>адамды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құрады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жоспар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бойынша</a:t>
            </a:r>
            <a:r>
              <a:rPr lang="ru-RU" altLang="ru-RU" sz="1600" dirty="0">
                <a:latin typeface="Arial" charset="0"/>
              </a:rPr>
              <a:t> 20 450 </a:t>
            </a:r>
            <a:r>
              <a:rPr lang="ru-RU" altLang="ru-RU" sz="1600" dirty="0" err="1">
                <a:latin typeface="Arial" charset="0"/>
              </a:rPr>
              <a:t>адам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/>
            <a:r>
              <a:rPr lang="ru-RU" altLang="ru-RU" sz="1600" dirty="0" err="1">
                <a:latin typeface="Arial" charset="0"/>
              </a:rPr>
              <a:t>психоневрологиялық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медициналық-әлеуметтік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мекемелерде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психоневрологиялық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аурулары</a:t>
            </a:r>
            <a:r>
              <a:rPr lang="ru-RU" altLang="ru-RU" sz="1600" dirty="0">
                <a:latin typeface="Arial" charset="0"/>
              </a:rPr>
              <a:t> бар </a:t>
            </a:r>
            <a:r>
              <a:rPr lang="ru-RU" altLang="ru-RU" sz="1600" dirty="0" err="1">
                <a:latin typeface="Arial" charset="0"/>
              </a:rPr>
              <a:t>мүгедектерге</a:t>
            </a:r>
            <a:r>
              <a:rPr lang="ru-RU" altLang="ru-RU" sz="1600" dirty="0">
                <a:latin typeface="Arial" charset="0"/>
              </a:rPr>
              <a:t> - 386 </a:t>
            </a:r>
            <a:r>
              <a:rPr lang="ru-RU" altLang="ru-RU" sz="1600" dirty="0" err="1">
                <a:latin typeface="Arial" charset="0"/>
              </a:rPr>
              <a:t>адам</a:t>
            </a:r>
            <a:r>
              <a:rPr lang="ru-RU" altLang="ru-RU" sz="1600" dirty="0">
                <a:latin typeface="Arial" charset="0"/>
              </a:rPr>
              <a:t>, </a:t>
            </a:r>
            <a:r>
              <a:rPr lang="ru-RU" altLang="ru-RU" sz="1600" dirty="0" err="1">
                <a:latin typeface="Arial" charset="0"/>
              </a:rPr>
              <a:t>балалар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психоневрологиялық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медициналық-әлеуметтік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мекемелерде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психоневрологиялық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патологиясы</a:t>
            </a:r>
            <a:r>
              <a:rPr lang="ru-RU" altLang="ru-RU" sz="1600" dirty="0">
                <a:latin typeface="Arial" charset="0"/>
              </a:rPr>
              <a:t> бар </a:t>
            </a:r>
            <a:r>
              <a:rPr lang="ru-RU" altLang="ru-RU" sz="1600" dirty="0" err="1">
                <a:latin typeface="Arial" charset="0"/>
              </a:rPr>
              <a:t>мүгедек</a:t>
            </a:r>
            <a:r>
              <a:rPr lang="ru-RU" altLang="ru-RU" sz="1600" dirty="0">
                <a:latin typeface="Arial" charset="0"/>
              </a:rPr>
              <a:t> балаларға-290 </a:t>
            </a:r>
            <a:r>
              <a:rPr lang="ru-RU" altLang="ru-RU" sz="1600" dirty="0" err="1">
                <a:latin typeface="Arial" charset="0"/>
              </a:rPr>
              <a:t>адам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арнаулы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әлеуметтік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қызметтермен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қамтамасыз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етілді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/>
            <a:r>
              <a:rPr lang="ru-RU" altLang="ru-RU" sz="1600" dirty="0" err="1">
                <a:latin typeface="Arial" charset="0"/>
              </a:rPr>
              <a:t>жоспарға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сәйкес</a:t>
            </a:r>
            <a:r>
              <a:rPr lang="ru-RU" altLang="ru-RU" sz="1600" dirty="0">
                <a:latin typeface="Arial" charset="0"/>
              </a:rPr>
              <a:t> 4 047 </a:t>
            </a:r>
            <a:r>
              <a:rPr lang="ru-RU" altLang="ru-RU" sz="1600" dirty="0" err="1">
                <a:latin typeface="Arial" charset="0"/>
              </a:rPr>
              <a:t>мүгедек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гигиеналық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құралдармен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қамтамасыз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етілген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 algn="just" eaLnBrk="1" hangingPunct="1"/>
            <a:r>
              <a:rPr lang="ru-RU" altLang="ru-RU" sz="1600" dirty="0" err="1">
                <a:latin typeface="Arial" charset="0"/>
              </a:rPr>
              <a:t>ақылы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қоғамдық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жұмыстарға</a:t>
            </a:r>
            <a:r>
              <a:rPr lang="ru-RU" altLang="ru-RU" sz="1600" dirty="0">
                <a:latin typeface="Arial" charset="0"/>
              </a:rPr>
              <a:t> 2 689 </a:t>
            </a:r>
            <a:r>
              <a:rPr lang="ru-RU" altLang="ru-RU" sz="1600" dirty="0" err="1">
                <a:latin typeface="Arial" charset="0"/>
              </a:rPr>
              <a:t>адам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қатысты</a:t>
            </a:r>
            <a:r>
              <a:rPr lang="ru-RU" altLang="ru-RU" sz="1600" dirty="0">
                <a:latin typeface="Arial" charset="0"/>
              </a:rPr>
              <a:t>, </a:t>
            </a:r>
            <a:r>
              <a:rPr lang="ru-RU" altLang="ru-RU" sz="1600" dirty="0" err="1">
                <a:latin typeface="Arial" charset="0"/>
              </a:rPr>
              <a:t>бұл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жоспарға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сәйкес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err="1">
                <a:latin typeface="Arial" charset="0"/>
              </a:rPr>
              <a:t>келеді</a:t>
            </a:r>
            <a:r>
              <a:rPr lang="ru-RU" altLang="ru-RU" sz="1600" dirty="0">
                <a:latin typeface="Arial" charset="0"/>
              </a:rPr>
              <a:t>.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4175125" y="1196975"/>
            <a:ext cx="47196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" eaLnBrk="1" fontAlgn="ctr" hangingPunct="1">
              <a:defRPr/>
            </a:pP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</a:rPr>
              <a:t>Мемлекеттік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</a:rPr>
              <a:t>атаулы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</a:rPr>
              <a:t>көмек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 –24 549,7 млн.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</a:rPr>
              <a:t>теңге</a:t>
            </a:r>
            <a:endParaRPr lang="kk-KZ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308475" y="1751013"/>
            <a:ext cx="47164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Азаматтардың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жекелеген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санаттарына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әлеуметтік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көмек-5 198,7 млн.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теңге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316413" y="2336800"/>
            <a:ext cx="471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Жұмыспен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қамту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бағдарламасы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- 3 248,0 млн.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теңге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23" name="Picture 10" descr="Занятость и социальная защи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279525"/>
            <a:ext cx="373221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08475" y="2823369"/>
            <a:ext cx="48196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Әлеуметтік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орталықтарды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ұстау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("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Шарапат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", "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Қамқор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", "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Нұрлы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жүрек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") –4 399,9 млн. </a:t>
            </a:r>
            <a:r>
              <a:rPr lang="ru-RU" altLang="ru-RU" sz="1600" b="1" dirty="0" err="1">
                <a:solidFill>
                  <a:schemeClr val="bg2">
                    <a:lumMod val="25000"/>
                  </a:schemeClr>
                </a:solidFill>
              </a:rPr>
              <a:t>теңге</a:t>
            </a:r>
            <a:endParaRPr lang="kk-KZ" alt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881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333375"/>
            <a:ext cx="8786812" cy="715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Қоғамдық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денсаулық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сақтау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басқармасы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- 24 279,4 млн.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теңге</a:t>
            </a: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07950" y="3789363"/>
            <a:ext cx="8948738" cy="30239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300"/>
              </a:spcAft>
              <a:defRPr/>
            </a:pPr>
            <a:r>
              <a:rPr lang="ru-RU" altLang="ru-RU" sz="1800" b="1" dirty="0" err="1"/>
              <a:t>Негізгі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көрсеткіштер</a:t>
            </a:r>
            <a:r>
              <a:rPr lang="ru-RU" altLang="ru-RU" sz="1800" b="1" dirty="0" smtClean="0"/>
              <a:t>: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ru-RU" altLang="ru-RU" sz="1600" dirty="0">
                <a:latin typeface="+mj-lt"/>
              </a:rPr>
              <a:t>15-49 </a:t>
            </a:r>
            <a:r>
              <a:rPr lang="ru-RU" altLang="ru-RU" sz="1600" dirty="0" err="1">
                <a:latin typeface="+mj-lt"/>
              </a:rPr>
              <a:t>жас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аралығындағы</a:t>
            </a:r>
            <a:r>
              <a:rPr lang="ru-RU" altLang="ru-RU" sz="1600" dirty="0">
                <a:latin typeface="+mj-lt"/>
              </a:rPr>
              <a:t> АИТВ-</a:t>
            </a:r>
            <a:r>
              <a:rPr lang="ru-RU" altLang="ru-RU" sz="1600" dirty="0" err="1">
                <a:latin typeface="+mj-lt"/>
              </a:rPr>
              <a:t>инфекциясының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таралуын</a:t>
            </a:r>
            <a:r>
              <a:rPr lang="ru-RU" altLang="ru-RU" sz="1600" dirty="0">
                <a:latin typeface="+mj-lt"/>
              </a:rPr>
              <a:t> 0,2-0,6% </a:t>
            </a:r>
            <a:r>
              <a:rPr lang="ru-RU" altLang="ru-RU" sz="1600" dirty="0" err="1">
                <a:latin typeface="+mj-lt"/>
              </a:rPr>
              <a:t>шегінде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ұстау</a:t>
            </a:r>
            <a:r>
              <a:rPr lang="ru-RU" altLang="ru-RU" sz="1600" dirty="0">
                <a:latin typeface="+mj-lt"/>
              </a:rPr>
              <a:t> 0,39% </a:t>
            </a:r>
            <a:r>
              <a:rPr lang="ru-RU" altLang="ru-RU" sz="1600" dirty="0" err="1">
                <a:latin typeface="+mj-lt"/>
              </a:rPr>
              <a:t>құрады</a:t>
            </a:r>
            <a:r>
              <a:rPr lang="ru-RU" altLang="ru-RU" sz="1600" dirty="0">
                <a:latin typeface="+mj-lt"/>
              </a:rPr>
              <a:t>, </a:t>
            </a:r>
            <a:r>
              <a:rPr lang="ru-RU" altLang="ru-RU" sz="1600" dirty="0" err="1">
                <a:latin typeface="+mj-lt"/>
              </a:rPr>
              <a:t>бұл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жоспарға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сәйкес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келеді</a:t>
            </a:r>
            <a:r>
              <a:rPr lang="ru-RU" altLang="ru-RU" sz="1600" dirty="0" smtClean="0">
                <a:latin typeface="+mj-lt"/>
              </a:rPr>
              <a:t>;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ru-RU" altLang="ru-RU" sz="1600" dirty="0" err="1">
                <a:latin typeface="+mj-lt"/>
              </a:rPr>
              <a:t>амбулаториялық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деңгейде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дәрілік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көмек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алушылардың</a:t>
            </a:r>
            <a:r>
              <a:rPr lang="ru-RU" altLang="ru-RU" sz="1600" dirty="0">
                <a:latin typeface="+mj-lt"/>
              </a:rPr>
              <a:t> саны-4 912 </a:t>
            </a:r>
            <a:r>
              <a:rPr lang="ru-RU" altLang="ru-RU" sz="1600" dirty="0" err="1">
                <a:latin typeface="+mj-lt"/>
              </a:rPr>
              <a:t>адамды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құрады</a:t>
            </a:r>
            <a:r>
              <a:rPr lang="ru-RU" altLang="ru-RU" sz="1600" dirty="0" smtClean="0">
                <a:latin typeface="+mj-lt"/>
              </a:rPr>
              <a:t>;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ru-RU" altLang="ru-RU" sz="1600" dirty="0" err="1">
                <a:latin typeface="+mj-lt"/>
              </a:rPr>
              <a:t>Мемлекеттік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кәсіпорындарды</a:t>
            </a:r>
            <a:r>
              <a:rPr lang="ru-RU" altLang="ru-RU" sz="1600" dirty="0">
                <a:latin typeface="+mj-lt"/>
              </a:rPr>
              <a:t> 278 </a:t>
            </a:r>
            <a:r>
              <a:rPr lang="ru-RU" altLang="ru-RU" sz="1600" dirty="0" err="1">
                <a:latin typeface="+mj-lt"/>
              </a:rPr>
              <a:t>бірлік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медициналық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техникамен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материалдық-техникалық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жарақтандыру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қамтамасыз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етілді</a:t>
            </a:r>
            <a:r>
              <a:rPr lang="ru-RU" altLang="ru-RU" sz="1600" dirty="0">
                <a:latin typeface="+mj-lt"/>
              </a:rPr>
              <a:t>, 3 </a:t>
            </a:r>
            <a:r>
              <a:rPr lang="ru-RU" altLang="ru-RU" sz="1600" dirty="0" err="1">
                <a:latin typeface="+mj-lt"/>
              </a:rPr>
              <a:t>медициналық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ұйымда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күрделі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жөндеу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жүзеге</a:t>
            </a: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 err="1">
                <a:latin typeface="+mj-lt"/>
              </a:rPr>
              <a:t>асырылды</a:t>
            </a:r>
            <a:r>
              <a:rPr lang="ru-RU" altLang="ru-RU" sz="1600" dirty="0" smtClean="0">
                <a:latin typeface="+mj-lt"/>
              </a:rPr>
              <a:t>;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ru-RU" altLang="ru-RU" sz="1600" dirty="0"/>
              <a:t>2022 </a:t>
            </a:r>
            <a:r>
              <a:rPr lang="ru-RU" altLang="ru-RU" sz="1600" dirty="0" err="1"/>
              <a:t>жылы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лизингтік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төлемдер</a:t>
            </a:r>
            <a:r>
              <a:rPr lang="ru-RU" altLang="ru-RU" sz="1600" dirty="0"/>
              <a:t> </a:t>
            </a:r>
            <a:r>
              <a:rPr lang="ru-RU" altLang="ru-RU" sz="1600" dirty="0" err="1"/>
              <a:t>өтелетін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сатып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алынған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санитариялық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автокөлік</a:t>
            </a:r>
            <a:r>
              <a:rPr lang="ru-RU" altLang="ru-RU" sz="1600" dirty="0"/>
              <a:t> пен </a:t>
            </a:r>
            <a:r>
              <a:rPr lang="ru-RU" altLang="ru-RU" sz="1600" dirty="0" err="1"/>
              <a:t>жылжымалы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медициналық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кешендердің</a:t>
            </a:r>
            <a:r>
              <a:rPr lang="ru-RU" altLang="ru-RU" sz="1600" dirty="0"/>
              <a:t> саны 104 </a:t>
            </a:r>
            <a:r>
              <a:rPr lang="ru-RU" altLang="ru-RU" sz="1600" dirty="0" err="1"/>
              <a:t>автокөлікті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құрады</a:t>
            </a:r>
            <a:r>
              <a:rPr lang="ru-RU" altLang="ru-RU" sz="1600" dirty="0"/>
              <a:t>, </a:t>
            </a:r>
            <a:r>
              <a:rPr lang="ru-RU" altLang="ru-RU" sz="1600" dirty="0" err="1"/>
              <a:t>бұл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жоспарға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сәйкес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келеді</a:t>
            </a:r>
            <a:r>
              <a:rPr lang="ru-RU" altLang="ru-RU" sz="1600" dirty="0" smtClean="0"/>
              <a:t>;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ru-RU" sz="1600" dirty="0"/>
              <a:t>вакцина </a:t>
            </a:r>
            <a:r>
              <a:rPr lang="ru-RU" sz="1600" dirty="0" err="1"/>
              <a:t>алушылардың</a:t>
            </a:r>
            <a:r>
              <a:rPr lang="ru-RU" sz="1600" dirty="0"/>
              <a:t> саны (А </a:t>
            </a:r>
            <a:r>
              <a:rPr lang="ru-RU" sz="1600" dirty="0" err="1"/>
              <a:t>гепатитіне</a:t>
            </a:r>
            <a:r>
              <a:rPr lang="ru-RU" sz="1600" dirty="0"/>
              <a:t> </a:t>
            </a:r>
            <a:r>
              <a:rPr lang="ru-RU" sz="1600" dirty="0" err="1"/>
              <a:t>қарсы</a:t>
            </a:r>
            <a:r>
              <a:rPr lang="ru-RU" sz="1600" dirty="0"/>
              <a:t>) – 178 025 </a:t>
            </a:r>
            <a:r>
              <a:rPr lang="ru-RU" sz="1600" dirty="0" err="1"/>
              <a:t>адамды</a:t>
            </a:r>
            <a:r>
              <a:rPr lang="ru-RU" sz="1600" dirty="0"/>
              <a:t> </a:t>
            </a:r>
            <a:r>
              <a:rPr lang="ru-RU" sz="1600" dirty="0" err="1"/>
              <a:t>құрады</a:t>
            </a:r>
            <a:r>
              <a:rPr lang="ru-RU" sz="1600" dirty="0"/>
              <a:t>.</a:t>
            </a:r>
            <a:endParaRPr lang="ru-RU" altLang="ru-RU" sz="1600" dirty="0">
              <a:latin typeface="+mj-lt"/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3703638" y="1125538"/>
            <a:ext cx="5348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Тегін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медициналық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көмектің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кепілдік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берілген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көлемі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</a:rPr>
              <a:t>    2 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880,7 млн.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теңге</a:t>
            </a:r>
            <a:endParaRPr lang="ru-RU" alt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708400" y="1681163"/>
            <a:ext cx="534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Медициналық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ұйымдардың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күрделі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шығыстары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–11 065,8 млн.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теңге</a:t>
            </a:r>
            <a:endParaRPr lang="kk-KZ" alt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08400" y="2184400"/>
            <a:ext cx="534828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 dirty="0">
                <a:solidFill>
                  <a:schemeClr val="bg2">
                    <a:lumMod val="25000"/>
                  </a:schemeClr>
                </a:solidFill>
              </a:rPr>
              <a:t>COVID-19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коронавирустық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инфекциясының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таралуының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алдын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алуға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бағытталған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күрделі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шығыстар-684,3 млн.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теңге</a:t>
            </a:r>
            <a:endParaRPr lang="ru-RU" altLang="ru-RU" sz="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>
              <a:defRPr/>
            </a:pP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Халыққа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иммунопрофилактика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жүргізу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үшін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вакциналар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мен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басқа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да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медициналық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иммунобиологиялық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препараттарды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орталықтандырылған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сатып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алу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және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сақтау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 –3 777,7 млн. </a:t>
            </a: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</a:rPr>
              <a:t>теңге</a:t>
            </a:r>
            <a:endParaRPr lang="ru-RU" alt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7" name="Picture 9" descr="Пресс-конференция на тему: «Эпидемиологическая ситуация в городе Нур-Султан  и готовность медицинских организации к борьбе с коронавирусной инфекцией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41438"/>
            <a:ext cx="33813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3208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18183</TotalTime>
  <Words>1726</Words>
  <Application>Microsoft Office PowerPoint</Application>
  <PresentationFormat>Экран (4:3)</PresentationFormat>
  <Paragraphs>259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Айгуль Сыздыкова</dc:creator>
  <cp:lastModifiedBy>Куаныш Нуркен</cp:lastModifiedBy>
  <cp:revision>3416</cp:revision>
  <cp:lastPrinted>2018-02-14T02:55:21Z</cp:lastPrinted>
  <dcterms:created xsi:type="dcterms:W3CDTF">2017-01-24T08:47:37Z</dcterms:created>
  <dcterms:modified xsi:type="dcterms:W3CDTF">2023-07-31T11:51:42Z</dcterms:modified>
</cp:coreProperties>
</file>