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34" r:id="rId1"/>
  </p:sldMasterIdLst>
  <p:notesMasterIdLst>
    <p:notesMasterId r:id="rId6"/>
  </p:notesMasterIdLst>
  <p:handoutMasterIdLst>
    <p:handoutMasterId r:id="rId7"/>
  </p:handoutMasterIdLst>
  <p:sldIdLst>
    <p:sldId id="1078" r:id="rId2"/>
    <p:sldId id="1096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FF00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92" d="100"/>
          <a:sy n="92" d="100"/>
        </p:scale>
        <p:origin x="180" y="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18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71303074670571E-2"/>
          <c:y val="4.6563192904656318E-2"/>
          <c:w val="0.98975109809663253"/>
          <c:h val="0.59645232815964522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4252">
              <a:solidFill>
                <a:schemeClr val="tx1"/>
              </a:solidFill>
              <a:prstDash val="solid"/>
            </a:ln>
          </c:spPr>
          <c:explosion val="30"/>
          <c:dPt>
            <c:idx val="0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FFFF" mc:Ignorable="a14" a14:legacySpreadsheetColorIndex="15"/>
                  </a:gs>
                  <a:gs pos="100000">
                    <a:srgbClr xmlns:mc="http://schemas.openxmlformats.org/markup-compatibility/2006" xmlns:a14="http://schemas.microsoft.com/office/drawing/2010/main" val="FEFFFF" mc:Ignorable="a14" a14:legacySpreadsheetColorIndex="15">
                      <a:gamma/>
                      <a:tint val="50980"/>
                      <a:invGamma/>
                    </a:srgbClr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dPt>
            <c:idx val="1"/>
            <c:bubble3D val="0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00FF00" mc:Ignorable="a14" a14:legacySpreadsheetColorIndex="11"/>
                  </a:gs>
                  <a:gs pos="100000">
                    <a:srgbClr xmlns:mc="http://schemas.openxmlformats.org/markup-compatibility/2006" xmlns:a14="http://schemas.microsoft.com/office/drawing/2010/main" val="FFFFFF" mc:Ignorable="a14" a14:legacySpreadsheetColorIndex="11">
                      <a:gamma/>
                      <a:tint val="33725"/>
                      <a:invGamma/>
                    </a:srgbClr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dPt>
            <c:idx val="2"/>
            <c:bubble3D val="0"/>
            <c:explosion val="32"/>
            <c:spPr>
              <a:gradFill rotWithShape="0">
                <a:gsLst>
                  <a:gs pos="0">
                    <a:srgbClr xmlns:mc="http://schemas.openxmlformats.org/markup-compatibility/2006" xmlns:a14="http://schemas.microsoft.com/office/drawing/2010/main" val="FFFFFF" mc:Ignorable="a14" a14:legacySpreadsheetColorIndex="14">
                      <a:gamma/>
                      <a:tint val="27451"/>
                      <a:invGamma/>
                    </a:srgbClr>
                  </a:gs>
                  <a:gs pos="100000">
                    <a:srgbClr xmlns:mc="http://schemas.openxmlformats.org/markup-compatibility/2006" xmlns:a14="http://schemas.microsoft.com/office/drawing/2010/main" val="FF00FF" mc:Ignorable="a14" a14:legacySpreadsheetColorIndex="14"/>
                  </a:gs>
                </a:gsLst>
                <a:lin ang="5400000" scaled="1"/>
              </a:gradFill>
              <a:ln w="14252">
                <a:solidFill>
                  <a:schemeClr val="tx1"/>
                </a:solidFill>
                <a:prstDash val="solid"/>
              </a:ln>
            </c:spPr>
          </c:dPt>
          <c:cat>
            <c:strRef>
              <c:f>Sheet1!$B$1:$D$1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 formatCode="0.0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8505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20" b="1" i="0" u="none" strike="noStrike" baseline="0">
          <a:solidFill>
            <a:schemeClr val="tx1"/>
          </a:solidFill>
          <a:latin typeface="Arial Unicode MS"/>
          <a:ea typeface="Arial Unicode MS"/>
          <a:cs typeface="Arial Unicode M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3.5</c:v>
                </c:pt>
                <c:pt idx="1">
                  <c:v>3.7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2.5</c:v>
                </c:pt>
                <c:pt idx="1">
                  <c:v>2.7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990969664"/>
        <c:axId val="1990970208"/>
        <c:axId val="0"/>
      </c:bar3DChart>
      <c:catAx>
        <c:axId val="199096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90970208"/>
        <c:crosses val="autoZero"/>
        <c:auto val="1"/>
        <c:lblAlgn val="ctr"/>
        <c:lblOffset val="100"/>
        <c:noMultiLvlLbl val="0"/>
      </c:catAx>
      <c:valAx>
        <c:axId val="199097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0969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0.2136</cdr:x>
      <cdr:y>0.26764</cdr:y>
    </cdr:from>
    <cdr:to>
      <cdr:x>0.31638</cdr:x>
      <cdr:y>0.34802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0218" y="1427155"/>
          <a:ext cx="91440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0.2111</cdr:x>
      <cdr:y>0.18315</cdr:y>
    </cdr:from>
    <cdr:to>
      <cdr:x>0.2914</cdr:x>
      <cdr:y>0.23674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77988" y="780688"/>
          <a:ext cx="714377" cy="228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k-KZ" b="1" dirty="0" smtClean="0">
              <a:solidFill>
                <a:srgbClr val="FF0000"/>
              </a:solidFill>
            </a:rPr>
            <a:t>40059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0.41345</cdr:x>
      <cdr:y>0.13247</cdr:y>
    </cdr:from>
    <cdr:to>
      <cdr:x>0.51623</cdr:x>
      <cdr:y>0.30394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78188" y="564664"/>
          <a:ext cx="914366" cy="730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FF0000"/>
              </a:solidFill>
            </a:rPr>
            <a:t>      </a:t>
          </a:r>
          <a:r>
            <a:rPr lang="ru-RU" b="1" dirty="0" smtClean="0">
              <a:solidFill>
                <a:srgbClr val="FF0000"/>
              </a:solidFill>
            </a:rPr>
            <a:t>40350</a:t>
          </a:r>
          <a:endParaRPr lang="ru-RU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0.65627</cdr:x>
      <cdr:y>0.0649</cdr:y>
    </cdr:from>
    <cdr:to>
      <cdr:x>0.75905</cdr:x>
      <cdr:y>0.23638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38428" y="276632"/>
          <a:ext cx="914367" cy="730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kk-KZ" b="1" dirty="0">
              <a:solidFill>
                <a:srgbClr val="FF0000"/>
              </a:solidFill>
            </a:rPr>
            <a:t> </a:t>
          </a:r>
          <a:r>
            <a:rPr lang="kk-KZ" b="1" dirty="0" smtClean="0">
              <a:solidFill>
                <a:srgbClr val="FF0000"/>
              </a:solidFill>
            </a:rPr>
            <a:t> 40654</a:t>
          </a:r>
          <a:endParaRPr lang="ru-RU" sz="11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9ADA20-0FCC-46AF-956C-D6925C69FD4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4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609601"/>
            <a:ext cx="84201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953000"/>
            <a:ext cx="69342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0DF1FD-4E68-403C-B755-796CF3726C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91E55-043F-4098-ABEC-91F2886BB9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B4FAF-38AE-449A-A1B0-90AA563209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1FBB7-90C2-4EE0-895D-A63A770C31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1371601"/>
            <a:ext cx="84201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4068764"/>
            <a:ext cx="84201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08218-75E6-4C00-A29A-5871D8EB6C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870450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87144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54789" y="3924300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B8C02A-998B-48F2-BF72-9351D99D1A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" y="1600200"/>
            <a:ext cx="4378452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437687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5550" y="1600200"/>
            <a:ext cx="437859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F56CA-C78E-4F25-8AF9-E9E72B93ED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95300" y="2212848"/>
            <a:ext cx="4378452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061966" y="2212849"/>
            <a:ext cx="4378452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7520-7099-41BA-A2E5-02232E5F9F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ED556D-A182-46A3-A13D-29933C437A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345" y="266700"/>
            <a:ext cx="3259006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066" y="273051"/>
            <a:ext cx="54121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345" y="2438401"/>
            <a:ext cx="3259006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669E4-A26B-4353-A8A8-F08462758E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41" y="228600"/>
            <a:ext cx="6187809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33803" y="1143000"/>
            <a:ext cx="655928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541" y="5810250"/>
            <a:ext cx="6187809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42FD4-0D35-4403-A4BF-69EF6F2F8D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0"/>
            <a:ext cx="89154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93627" y="6356351"/>
            <a:ext cx="2259806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4096" y="6356351"/>
            <a:ext cx="3085306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5219" y="6356351"/>
            <a:ext cx="608806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0C57E69-7141-47C3-88AA-0E2EB9F850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9162574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616546" y="6499384"/>
            <a:ext cx="91836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6650" y="1556867"/>
            <a:ext cx="7788424" cy="266429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kk-KZ" sz="3200" b="1" dirty="0" smtClean="0"/>
              <a:t>«Көксу ауданы мәслихаты аппараты» мемлекеттік мекемесінің 2023-2025 жылдарға арналған азаматтық бюджетінің жоспары </a:t>
            </a:r>
            <a:endParaRPr lang="ru-RU" sz="32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05376512"/>
              </p:ext>
            </p:extLst>
          </p:nvPr>
        </p:nvGraphicFramePr>
        <p:xfrm>
          <a:off x="1352600" y="1412776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4088904" y="4365104"/>
            <a:ext cx="360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None/>
            </a:pPr>
            <a:r>
              <a:rPr lang="kk-KZ" sz="1400" b="1" i="1" dirty="0" smtClean="0"/>
              <a:t>Аппаратты ұстап тұруға</a:t>
            </a:r>
            <a:endParaRPr lang="kk-KZ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40059,0 мың теңге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992560" y="188640"/>
            <a:ext cx="79930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kk-KZ" sz="1800" b="1" dirty="0"/>
              <a:t>Көксу </a:t>
            </a:r>
            <a:r>
              <a:rPr lang="kk-KZ" sz="1800" b="1" dirty="0" smtClean="0"/>
              <a:t>ауданы мәслихатының аппаратының жоспар бойынша </a:t>
            </a:r>
          </a:p>
          <a:p>
            <a:pPr algn="ctr">
              <a:spcBef>
                <a:spcPct val="50000"/>
              </a:spcBef>
              <a:buNone/>
            </a:pPr>
            <a:r>
              <a:rPr lang="kk-KZ" sz="1800" b="1" dirty="0" smtClean="0"/>
              <a:t>2023 </a:t>
            </a:r>
            <a:r>
              <a:rPr lang="kk-KZ" sz="1800" b="1" dirty="0"/>
              <a:t>жылғы бюджетінің </a:t>
            </a:r>
            <a:r>
              <a:rPr lang="kk-KZ" sz="1800" b="1" dirty="0" smtClean="0"/>
              <a:t>көлемі </a:t>
            </a:r>
            <a:r>
              <a:rPr lang="kk-KZ" sz="1800" b="1" dirty="0" smtClean="0">
                <a:latin typeface="+mj-lt"/>
              </a:rPr>
              <a:t>40059,0 </a:t>
            </a:r>
            <a:r>
              <a:rPr lang="kk-KZ" sz="1800" b="1" dirty="0"/>
              <a:t>мың </a:t>
            </a:r>
            <a:r>
              <a:rPr lang="kk-KZ" sz="1800" b="1" dirty="0" smtClean="0"/>
              <a:t>теңге.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81113" y="168131"/>
            <a:ext cx="77755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800" b="1" dirty="0">
                <a:cs typeface="Arial" panose="020B0604020202020204" pitchFamily="34" charset="0"/>
              </a:rPr>
              <a:t>Көксу </a:t>
            </a:r>
            <a:r>
              <a:rPr lang="kk-KZ" sz="1800" b="1" dirty="0" smtClean="0">
                <a:cs typeface="Arial" panose="020B0604020202020204" pitchFamily="34" charset="0"/>
              </a:rPr>
              <a:t>ауданы мәслихаты аппаратының                                   2023-2025 жылдарға бюджетінің жоспары</a:t>
            </a:r>
            <a:endParaRPr lang="ru-RU" sz="1800" b="1" dirty="0"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07668515"/>
              </p:ext>
            </p:extLst>
          </p:nvPr>
        </p:nvGraphicFramePr>
        <p:xfrm>
          <a:off x="344488" y="2420889"/>
          <a:ext cx="9217024" cy="2708292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2024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2025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13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40059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40350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40654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400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Аудан (облыстық маңызы бар қала) мәслихатының қызметін қамтамасыз ету жөніндегі қызметтер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40059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40350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40654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4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4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990986286"/>
              </p:ext>
            </p:extLst>
          </p:nvPr>
        </p:nvGraphicFramePr>
        <p:xfrm>
          <a:off x="266700" y="2000240"/>
          <a:ext cx="8896350" cy="426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95480" y="1000108"/>
            <a:ext cx="72866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ксу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ауданы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мәслихатының аппараты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ММ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бюджетінің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2023-2025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жылдарға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жоспары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26205</TotalTime>
  <Words>93</Words>
  <Application>Microsoft Office PowerPoint</Application>
  <PresentationFormat>Лист A4 (210x297 мм)</PresentationFormat>
  <Paragraphs>26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Courier New</vt:lpstr>
      <vt:lpstr>Palatino Linotype</vt:lpstr>
      <vt:lpstr>Tahoma</vt:lpstr>
      <vt:lpstr>Times New Roman</vt:lpstr>
      <vt:lpstr>Исполнительная</vt:lpstr>
      <vt:lpstr>«Көксу ауданы мәслихаты аппараты» мемлекеттік мекемесінің 2023-2025 жылдарға арналған азаматтық бюджетінің жоспары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RePack by Diakov</cp:lastModifiedBy>
  <cp:revision>1949</cp:revision>
  <cp:lastPrinted>2016-07-20T11:16:55Z</cp:lastPrinted>
  <dcterms:created xsi:type="dcterms:W3CDTF">2004-02-06T14:47:15Z</dcterms:created>
  <dcterms:modified xsi:type="dcterms:W3CDTF">2022-04-27T03:49:08Z</dcterms:modified>
</cp:coreProperties>
</file>