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9" r:id="rId1"/>
  </p:sldMasterIdLst>
  <p:sldIdLst>
    <p:sldId id="256" r:id="rId2"/>
    <p:sldId id="291" r:id="rId3"/>
    <p:sldId id="314" r:id="rId4"/>
    <p:sldId id="322" r:id="rId5"/>
    <p:sldId id="268" r:id="rId6"/>
    <p:sldId id="294" r:id="rId7"/>
    <p:sldId id="308" r:id="rId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3C604E-8363-406C-BB9A-0104B7B5FA52}">
          <p14:sldIdLst>
            <p14:sldId id="256"/>
            <p14:sldId id="291"/>
            <p14:sldId id="314"/>
            <p14:sldId id="322"/>
            <p14:sldId id="268"/>
            <p14:sldId id="294"/>
            <p14:sldId id="30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8000"/>
    <a:srgbClr val="33CC33"/>
    <a:srgbClr val="CCFFFF"/>
    <a:srgbClr val="FFEAD5"/>
    <a:srgbClr val="33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0616" autoAdjust="0"/>
  </p:normalViewPr>
  <p:slideViewPr>
    <p:cSldViewPr>
      <p:cViewPr>
        <p:scale>
          <a:sx n="70" d="100"/>
          <a:sy n="70" d="100"/>
        </p:scale>
        <p:origin x="-11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91C6D3-6D6C-4B5C-90CC-23C328449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72BD-EC45-4FF6-8D4B-F6C5355A3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C576-7144-49D2-BC1D-8A13F87F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58F3-FB41-43CA-A29E-EA543695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4C9D-0E68-4A0E-A8A1-059ADC0E2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2F978-CDF5-48DA-AE8B-86FF6B85A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B5860-9980-4ED8-8453-368450E0B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A9E84-111E-4470-9A29-958712321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061E4-13D9-47FE-A777-B42557E0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291F-E4BA-427A-BD01-06556673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57DBA-828D-4150-948A-DB7D4F48F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657857-2A60-4C16-8154-C7C22F438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3590F1-F242-44B6-9C6B-0BB9A839E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17" r:id="rId2"/>
    <p:sldLayoutId id="2147485022" r:id="rId3"/>
    <p:sldLayoutId id="2147485023" r:id="rId4"/>
    <p:sldLayoutId id="2147485024" r:id="rId5"/>
    <p:sldLayoutId id="2147485025" r:id="rId6"/>
    <p:sldLayoutId id="2147485018" r:id="rId7"/>
    <p:sldLayoutId id="2147485026" r:id="rId8"/>
    <p:sldLayoutId id="2147485027" r:id="rId9"/>
    <p:sldLayoutId id="2147485019" r:id="rId10"/>
    <p:sldLayoutId id="2147485020" r:id="rId11"/>
    <p:sldLayoutId id="21474850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052736"/>
            <a:ext cx="8064896" cy="28083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ГРАЖДАНСКИЙ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      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Ново-Шамалганского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сельского округа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Карасайского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района  </a:t>
            </a:r>
            <a:r>
              <a:rPr lang="ru-RU" sz="400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2019 год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352928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Вашему вниманию представлен  гражданский бюджет 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 района на 2019 год, который содержит информацию об основных показателях социально-экономического развития города, сельских округов ,бюджета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и направлениях расходования бюджетных средств, информация об исполнении 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	Бюджет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2019 год сформирован в соответствии  с Бюджетным и Налоговым кодексами Республики Казахстан, задачами, поставленными в Посланиях Президента Республики Казахстан народу Казахстана, Прогнозом социально-экономического развития  города, сельских округа на 2019 год, методикой прогнозирования 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доходов.</a:t>
            </a:r>
            <a:endParaRPr lang="ru-RU" sz="1900" i="1" dirty="0" smtClean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63272" cy="11967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Уважаемые посетители 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сайта бюджета города, сельских округов  </a:t>
            </a:r>
            <a:r>
              <a:rPr lang="ru-RU" sz="25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Карасайского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               на 2019 год</a:t>
            </a:r>
            <a:endParaRPr lang="ru-RU" sz="25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214438" y="1000125"/>
            <a:ext cx="7227887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600" b="1" dirty="0">
                <a:solidFill>
                  <a:srgbClr val="0033CC"/>
                </a:solidFill>
              </a:rPr>
              <a:t>СХЕМА БЮДЖЕТНОГО ПРОЦЕССА</a:t>
            </a:r>
          </a:p>
        </p:txBody>
      </p:sp>
      <p:sp>
        <p:nvSpPr>
          <p:cNvPr id="16387" name="Прямоугольник 16"/>
          <p:cNvSpPr>
            <a:spLocks noChangeArrowheads="1"/>
          </p:cNvSpPr>
          <p:nvPr/>
        </p:nvSpPr>
        <p:spPr bwMode="auto">
          <a:xfrm>
            <a:off x="642938" y="2355056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проекта Прогноза социально-экономического развития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5-летний период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25 апреля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16"/>
          <p:cNvSpPr>
            <a:spLocks noChangeArrowheads="1"/>
          </p:cNvSpPr>
          <p:nvPr/>
        </p:nvSpPr>
        <p:spPr bwMode="auto">
          <a:xfrm>
            <a:off x="641350" y="4228502"/>
            <a:ext cx="3240087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внесение его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1 октября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16"/>
          <p:cNvSpPr>
            <a:spLocks noChangeArrowheads="1"/>
          </p:cNvSpPr>
          <p:nvPr/>
        </p:nvSpPr>
        <p:spPr bwMode="auto">
          <a:xfrm>
            <a:off x="641350" y="5174458"/>
            <a:ext cx="3238499" cy="938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трехлетний период </a:t>
            </a:r>
          </a:p>
          <a:p>
            <a:pPr algn="ctr" defTabSz="615950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позднее 2-недельного срока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 подписания решения областного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об утверждении областного бюджета</a:t>
            </a:r>
          </a:p>
        </p:txBody>
      </p:sp>
      <p:sp>
        <p:nvSpPr>
          <p:cNvPr id="16390" name="Прямоугольник 16"/>
          <p:cNvSpPr>
            <a:spLocks noChangeArrowheads="1"/>
          </p:cNvSpPr>
          <p:nvPr/>
        </p:nvSpPr>
        <p:spPr bwMode="auto">
          <a:xfrm>
            <a:off x="641351" y="3294857"/>
            <a:ext cx="3240087" cy="646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Передача бюджетных заявок администраторов бюджетных программ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бюджетной комиссии</a:t>
            </a:r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642938" y="1571626"/>
            <a:ext cx="32400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100" b="1" dirty="0"/>
              <a:t>РАЗРАБОТКА БЮДЖЕТА</a:t>
            </a:r>
          </a:p>
          <a:p>
            <a:pPr algn="ctr"/>
            <a:r>
              <a:rPr lang="ru-RU" sz="1100" i="1" dirty="0"/>
              <a:t>(уполномоченный орган – отдел экономики и </a:t>
            </a:r>
          </a:p>
          <a:p>
            <a:pPr algn="ctr"/>
            <a:r>
              <a:rPr lang="ru-RU" sz="1100" i="1" dirty="0"/>
              <a:t>бюджетного планирования)</a:t>
            </a:r>
          </a:p>
        </p:txBody>
      </p: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214937" y="1571625"/>
            <a:ext cx="32273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(уполномоченный орган – отдел финансов)</a:t>
            </a:r>
          </a:p>
          <a:p>
            <a:pPr algn="ctr"/>
            <a:endParaRPr lang="ru-RU" sz="1200" i="1" dirty="0"/>
          </a:p>
        </p:txBody>
      </p:sp>
      <p:sp>
        <p:nvSpPr>
          <p:cNvPr id="16393" name="AutoShape 23"/>
          <p:cNvSpPr>
            <a:spLocks noChangeArrowheads="1"/>
          </p:cNvSpPr>
          <p:nvPr/>
        </p:nvSpPr>
        <p:spPr bwMode="auto">
          <a:xfrm>
            <a:off x="2000250" y="2143126"/>
            <a:ext cx="431800" cy="18018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4" name="AutoShape 24"/>
          <p:cNvSpPr>
            <a:spLocks noChangeArrowheads="1"/>
          </p:cNvSpPr>
          <p:nvPr/>
        </p:nvSpPr>
        <p:spPr bwMode="auto">
          <a:xfrm>
            <a:off x="2019300" y="3014662"/>
            <a:ext cx="431800" cy="2762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5" name="AutoShape 27"/>
          <p:cNvSpPr>
            <a:spLocks noChangeArrowheads="1"/>
          </p:cNvSpPr>
          <p:nvPr/>
        </p:nvSpPr>
        <p:spPr bwMode="auto">
          <a:xfrm>
            <a:off x="2020094" y="394116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6" name="AutoShape 39"/>
          <p:cNvSpPr>
            <a:spLocks noChangeArrowheads="1"/>
          </p:cNvSpPr>
          <p:nvPr/>
        </p:nvSpPr>
        <p:spPr bwMode="auto">
          <a:xfrm>
            <a:off x="2020094" y="4874615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7" name="Прямоугольник 16"/>
          <p:cNvSpPr>
            <a:spLocks noChangeArrowheads="1"/>
          </p:cNvSpPr>
          <p:nvPr/>
        </p:nvSpPr>
        <p:spPr bwMode="auto">
          <a:xfrm>
            <a:off x="5224462" y="2370137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AutoShape 41"/>
          <p:cNvSpPr>
            <a:spLocks noChangeArrowheads="1"/>
          </p:cNvSpPr>
          <p:nvPr/>
        </p:nvSpPr>
        <p:spPr bwMode="auto">
          <a:xfrm>
            <a:off x="6572250" y="2143125"/>
            <a:ext cx="431800" cy="21193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9" name="Прямоугольник 16"/>
          <p:cNvSpPr>
            <a:spLocks noChangeArrowheads="1"/>
          </p:cNvSpPr>
          <p:nvPr/>
        </p:nvSpPr>
        <p:spPr bwMode="auto">
          <a:xfrm>
            <a:off x="5214938" y="3306762"/>
            <a:ext cx="3240087" cy="649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комплекса мероприятий по исполнению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defTabSz="61595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течение финансового года</a:t>
            </a:r>
          </a:p>
        </p:txBody>
      </p:sp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5214938" y="4243387"/>
            <a:ext cx="3240087" cy="1014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бюджетного мониторинга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оценки эффективности управления бюджетными средствами, </a:t>
            </a:r>
          </a:p>
          <a:p>
            <a:pPr algn="ctr" defTabSz="6159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ежемесячных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отчетов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 исполнении бюджета  </a:t>
            </a:r>
          </a:p>
        </p:txBody>
      </p:sp>
      <p:sp>
        <p:nvSpPr>
          <p:cNvPr id="16401" name="Прямоугольник 16"/>
          <p:cNvSpPr>
            <a:spLocks noChangeArrowheads="1"/>
          </p:cNvSpPr>
          <p:nvPr/>
        </p:nvSpPr>
        <p:spPr bwMode="auto">
          <a:xfrm>
            <a:off x="5202238" y="5529263"/>
            <a:ext cx="3240087" cy="1015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районный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годового отчета об исполнении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отчетный финансовый год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 позднее 1 апреля текущего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его утверждение</a:t>
            </a:r>
          </a:p>
        </p:txBody>
      </p:sp>
      <p:sp>
        <p:nvSpPr>
          <p:cNvPr id="16402" name="AutoShape 46"/>
          <p:cNvSpPr>
            <a:spLocks noChangeArrowheads="1"/>
          </p:cNvSpPr>
          <p:nvPr/>
        </p:nvSpPr>
        <p:spPr bwMode="auto">
          <a:xfrm>
            <a:off x="6572250" y="301942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3" name="AutoShape 47"/>
          <p:cNvSpPr>
            <a:spLocks noChangeArrowheads="1"/>
          </p:cNvSpPr>
          <p:nvPr/>
        </p:nvSpPr>
        <p:spPr bwMode="auto">
          <a:xfrm>
            <a:off x="6572250" y="5257799"/>
            <a:ext cx="431800" cy="271464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4" name="AutoShape 48"/>
          <p:cNvSpPr>
            <a:spLocks noChangeArrowheads="1"/>
          </p:cNvSpPr>
          <p:nvPr/>
        </p:nvSpPr>
        <p:spPr bwMode="auto">
          <a:xfrm>
            <a:off x="6572250" y="3956050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5" name="AutoShape 49"/>
          <p:cNvSpPr>
            <a:spLocks noChangeArrowheads="1"/>
          </p:cNvSpPr>
          <p:nvPr/>
        </p:nvSpPr>
        <p:spPr bwMode="auto">
          <a:xfrm>
            <a:off x="4143374" y="1714500"/>
            <a:ext cx="932681" cy="288925"/>
          </a:xfrm>
          <a:prstGeom prst="rightArrow">
            <a:avLst>
              <a:gd name="adj1" fmla="val 50000"/>
              <a:gd name="adj2" fmla="val 6222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6" name="Прямоугольник 22"/>
          <p:cNvSpPr>
            <a:spLocks noChangeArrowheads="1"/>
          </p:cNvSpPr>
          <p:nvPr/>
        </p:nvSpPr>
        <p:spPr bwMode="auto">
          <a:xfrm>
            <a:off x="285750" y="214313"/>
            <a:ext cx="8534722" cy="6155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Бюджет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централизованный денежный фонд государства, предназначенный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обеспечения реализации его задач и функций.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(п.п.12) пункта 1 статьи 3 Бюджетного кодекса Республики Казахстан)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400" dirty="0" smtClean="0">
                <a:effectLst/>
              </a:rPr>
              <a:t>- Месячный расчетный показатель (МРП) – </a:t>
            </a:r>
            <a:r>
              <a:rPr lang="ru-RU" sz="1400" b="0" dirty="0" smtClean="0">
                <a:effectLst/>
              </a:rPr>
              <a:t>это показатель, используемый в Республике Казахстан для </a:t>
            </a:r>
            <a:r>
              <a:rPr lang="ru-RU" sz="1400" b="0" dirty="0" err="1" smtClean="0">
                <a:effectLst/>
              </a:rPr>
              <a:t>исчесления</a:t>
            </a:r>
            <a:r>
              <a:rPr lang="ru-RU" sz="1400" b="0" dirty="0" smtClean="0">
                <a:effectLst/>
              </a:rPr>
              <a:t>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Прожиточный минимум – </a:t>
            </a:r>
            <a:r>
              <a:rPr lang="ru-RU" sz="1400" b="0" dirty="0" smtClean="0">
                <a:effectLst/>
              </a:rPr>
              <a:t>необходимый минимальный денежный доход на одного человека, равный по величине стоимости минимальной потребительской корзины;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Минимальная заработная плата – </a:t>
            </a:r>
            <a:r>
              <a:rPr lang="ru-RU" sz="1400" b="0" dirty="0" smtClean="0">
                <a:effectLst/>
              </a:rPr>
              <a:t>гарантированный минимум денежных выплат </a:t>
            </a:r>
            <a:r>
              <a:rPr lang="ru-RU" sz="1400" b="0" dirty="0" err="1" smtClean="0">
                <a:effectLst/>
              </a:rPr>
              <a:t>роботнику</a:t>
            </a:r>
            <a:r>
              <a:rPr lang="ru-RU" sz="1400" b="0" dirty="0" smtClean="0">
                <a:effectLst/>
              </a:rPr>
              <a:t>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a:t>
            </a:r>
            <a:endParaRPr lang="ru-RU" sz="1400" b="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053117"/>
              </p:ext>
            </p:extLst>
          </p:nvPr>
        </p:nvGraphicFramePr>
        <p:xfrm>
          <a:off x="467544" y="3284984"/>
          <a:ext cx="8208912" cy="210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9502"/>
                <a:gridCol w="4084994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2019г</a:t>
                      </a:r>
                      <a:r>
                        <a:rPr lang="kk-KZ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Месячный расчетный показатель (МРП),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2525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Минимальный размер заработной платы,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22859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Размер государственной базовой пенсионной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16037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67200" y="3143250"/>
          <a:ext cx="609600" cy="571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10300"/>
              </p:ext>
            </p:extLst>
          </p:nvPr>
        </p:nvGraphicFramePr>
        <p:xfrm>
          <a:off x="395535" y="1322051"/>
          <a:ext cx="8280921" cy="3235356"/>
        </p:xfrm>
        <a:graphic>
          <a:graphicData uri="http://schemas.openxmlformats.org/drawingml/2006/table">
            <a:tbl>
              <a:tblPr/>
              <a:tblGrid>
                <a:gridCol w="4824537"/>
                <a:gridCol w="3456384"/>
              </a:tblGrid>
              <a:tr h="5392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208 954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6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158 573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27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трансфертов,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50 381</a:t>
                      </a:r>
                      <a:endParaRPr lang="ru-RU" sz="18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целевые текущие 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50 381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 на развитие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720080"/>
          </a:xfrm>
          <a:solidFill>
            <a:srgbClr val="CCECFF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поступлений бюджета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Новошамалганского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2019 год,  тысяч тенге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46" y="332656"/>
            <a:ext cx="8318529" cy="3809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Расходы бюджета </a:t>
            </a:r>
            <a:r>
              <a:rPr lang="ru-RU" sz="2400" dirty="0" err="1" smtClean="0">
                <a:solidFill>
                  <a:srgbClr val="0033CC"/>
                </a:solidFill>
              </a:rPr>
              <a:t>Новошамалганского</a:t>
            </a:r>
            <a:r>
              <a:rPr lang="ru-RU" sz="2400" dirty="0" smtClean="0">
                <a:solidFill>
                  <a:srgbClr val="0033CC"/>
                </a:solidFill>
              </a:rPr>
              <a:t> сельского округа</a:t>
            </a:r>
            <a:br>
              <a:rPr lang="ru-RU" sz="2400" dirty="0" smtClean="0">
                <a:solidFill>
                  <a:srgbClr val="0033CC"/>
                </a:solidFill>
              </a:rPr>
            </a:b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243551"/>
              </p:ext>
            </p:extLst>
          </p:nvPr>
        </p:nvGraphicFramePr>
        <p:xfrm>
          <a:off x="395537" y="1916831"/>
          <a:ext cx="8280919" cy="2414222"/>
        </p:xfrm>
        <a:graphic>
          <a:graphicData uri="http://schemas.openxmlformats.org/drawingml/2006/table">
            <a:tbl>
              <a:tblPr/>
              <a:tblGrid>
                <a:gridCol w="5092006"/>
                <a:gridCol w="3188913"/>
              </a:tblGrid>
              <a:tr h="3201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- всего,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225 800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8 467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услуги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38 141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7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13 623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38 823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800100"/>
            <a:ext cx="8319839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Новошамалганского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на 2019 год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направлены на реализацию мероприятий, вытекающих из Посланий Главы государства народу Казахстана, государственных и отраслевых программ, Программы развития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Новошамалганкского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год.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8625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на 2019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49694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Основными стратегическими направлениями в жилищно-коммунальной сфере определены развитие систем водоснабжения и водоотведения, обеспечение бесперебойного теплоснабжения, модернизация и развитие жилищно-коммунального хозяйства.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924944"/>
            <a:ext cx="27363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Освещение улиц: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округам выделено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7 073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тенге </a:t>
            </a:r>
            <a:r>
              <a:rPr lang="ru-RU" sz="1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(освещение центральных улиц по округам в ночное время суток)</a:t>
            </a:r>
          </a:p>
          <a:p>
            <a:pPr algn="ctr">
              <a:defRPr/>
            </a:pPr>
            <a:endParaRPr lang="ru-RU" sz="12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852936"/>
            <a:ext cx="2520281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санитарии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- 2 600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тенге содержание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мест захоронения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0 тысяч тенге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(захоронение безродных, вывоз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стихийных свалок, обеспечение санитарии сельских округов)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23528" y="2704629"/>
            <a:ext cx="3090067" cy="3172643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и озеленение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оруга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3 950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тенге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(озеленение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парков, праздничное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разработка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ПСД по благоустройству дворов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скверов,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обрезка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деревьев)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10838</TotalTime>
  <Words>497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ГРАЖДАНСКИЙ БЮДЖЕТ        Ново-Шамалганского сельского округа Карасайского района    2019 год</vt:lpstr>
      <vt:lpstr>Уважаемые посетители сайта бюджета города, сельских округов  Карасайского района               на 2019 год</vt:lpstr>
      <vt:lpstr>Презентация PowerPoint</vt:lpstr>
      <vt:lpstr>- Месячный расчетный показатель (МРП) – это показатель, используемый в Республике Казахстан для исчесления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  - Прожиточный минимум – необходимый минимальный денежный доход на одного человека, равный по величине стоимости минимальной потребительской корзины;  - Минимальная заработная плата – гарантированный минимум денежных выплат роботнику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vt:lpstr>
      <vt:lpstr>Структура поступлений бюджета Новошамалганского сельского округа  на  2019 год,  тысяч тенге</vt:lpstr>
      <vt:lpstr> Расходы бюджета Новошамалганского сельского округа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Gulsara2</cp:lastModifiedBy>
  <cp:revision>861</cp:revision>
  <cp:lastPrinted>2017-05-11T04:12:26Z</cp:lastPrinted>
  <dcterms:created xsi:type="dcterms:W3CDTF">2011-07-11T03:51:47Z</dcterms:created>
  <dcterms:modified xsi:type="dcterms:W3CDTF">2019-12-29T04:12:17Z</dcterms:modified>
</cp:coreProperties>
</file>