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4"/>
  </p:notesMasterIdLst>
  <p:sldIdLst>
    <p:sldId id="349" r:id="rId2"/>
    <p:sldId id="365" r:id="rId3"/>
    <p:sldId id="366" r:id="rId4"/>
    <p:sldId id="358" r:id="rId5"/>
    <p:sldId id="359" r:id="rId6"/>
    <p:sldId id="356" r:id="rId7"/>
    <p:sldId id="360" r:id="rId8"/>
    <p:sldId id="367" r:id="rId9"/>
    <p:sldId id="368" r:id="rId10"/>
    <p:sldId id="361" r:id="rId11"/>
    <p:sldId id="362" r:id="rId12"/>
    <p:sldId id="363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D97FF"/>
    <a:srgbClr val="C9D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-25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9232754188857"/>
          <c:y val="6.8058794613952686E-2"/>
          <c:w val="0.72850878199977043"/>
          <c:h val="0.692219812855366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2677623993651205E-2"/>
                  <c:y val="-1.23743262934459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3197.9</c:v>
                </c:pt>
                <c:pt idx="1">
                  <c:v>5168.1000000000004</c:v>
                </c:pt>
                <c:pt idx="2">
                  <c:v>5909.9</c:v>
                </c:pt>
                <c:pt idx="3">
                  <c:v>5768.2</c:v>
                </c:pt>
                <c:pt idx="4">
                  <c:v>4356.3</c:v>
                </c:pt>
                <c:pt idx="5">
                  <c:v>4456.3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199232"/>
        <c:axId val="351617024"/>
      </c:barChart>
      <c:catAx>
        <c:axId val="271199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51617024"/>
        <c:crosses val="autoZero"/>
        <c:auto val="1"/>
        <c:lblAlgn val="ctr"/>
        <c:lblOffset val="100"/>
        <c:noMultiLvlLbl val="0"/>
      </c:catAx>
      <c:valAx>
        <c:axId val="3516170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119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491219056844199E-2"/>
          <c:y val="2.8071779030013497E-2"/>
          <c:w val="0.85120277214966389"/>
          <c:h val="0.92154416968523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Государственные услуги общего характера</c:v>
                </c:pt>
                <c:pt idx="1">
                  <c:v>Оборона</c:v>
                </c:pt>
                <c:pt idx="2">
                  <c:v>Общественный порядок, безопасность, правовая, судебная, уголовно-исполнительная деятельность</c:v>
                </c:pt>
                <c:pt idx="3">
                  <c:v>Образование</c:v>
                </c:pt>
                <c:pt idx="4">
                  <c:v>Социальная помощь и социальное обеспечение</c:v>
                </c:pt>
                <c:pt idx="5">
                  <c:v>Жилищно-коммунальное хозяйство</c:v>
                </c:pt>
                <c:pt idx="6">
                  <c:v>Культура, спорт, туризм и информационное пространство</c:v>
                </c:pt>
                <c:pt idx="7">
                  <c:v>Сельское, водное, лесное, рыбное хозяйство, особо охраняемые природные территории, охрана окружающей среды и животного мира, земельные отношения</c:v>
                </c:pt>
                <c:pt idx="8">
                  <c:v>Промышленность, архитектурная, градостроительная и строительная деятельность</c:v>
                </c:pt>
                <c:pt idx="9">
                  <c:v>Транспорт и коммуникации</c:v>
                </c:pt>
                <c:pt idx="10">
                  <c:v>Прочие</c:v>
                </c:pt>
                <c:pt idx="11">
                  <c:v>Трансферты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586.70000000000005</c:v>
                </c:pt>
                <c:pt idx="1">
                  <c:v>10.9</c:v>
                </c:pt>
                <c:pt idx="2">
                  <c:v>2.9</c:v>
                </c:pt>
                <c:pt idx="3">
                  <c:v>3105.3</c:v>
                </c:pt>
                <c:pt idx="4">
                  <c:v>442.7</c:v>
                </c:pt>
                <c:pt idx="5">
                  <c:v>527</c:v>
                </c:pt>
                <c:pt idx="6">
                  <c:v>372.2</c:v>
                </c:pt>
                <c:pt idx="7">
                  <c:v>307.89999999999998</c:v>
                </c:pt>
                <c:pt idx="8">
                  <c:v>48.9</c:v>
                </c:pt>
                <c:pt idx="9">
                  <c:v>218.7</c:v>
                </c:pt>
                <c:pt idx="10">
                  <c:v>31.8</c:v>
                </c:pt>
                <c:pt idx="11">
                  <c:v>349.7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Государственные услуги общего характера</c:v>
                </c:pt>
                <c:pt idx="1">
                  <c:v>Оборона</c:v>
                </c:pt>
                <c:pt idx="2">
                  <c:v>Общественный порядок, безопасность, правовая, судебная, уголовно-исполнительная деятельность</c:v>
                </c:pt>
                <c:pt idx="3">
                  <c:v>Образование</c:v>
                </c:pt>
                <c:pt idx="4">
                  <c:v>Социальная помощь и социальное обеспечение</c:v>
                </c:pt>
                <c:pt idx="5">
                  <c:v>Жилищно-коммунальное хозяйство</c:v>
                </c:pt>
                <c:pt idx="6">
                  <c:v>Культура, спорт, туризм и информационное пространство</c:v>
                </c:pt>
                <c:pt idx="7">
                  <c:v>Сельское, водное, лесное, рыбное хозяйство, особо охраняемые природные территории, охрана окружающей среды и животного мира, земельные отношения</c:v>
                </c:pt>
                <c:pt idx="8">
                  <c:v>Промышленность, архитектурная, градостроительная и строительная деятельность</c:v>
                </c:pt>
                <c:pt idx="9">
                  <c:v>Транспорт и коммуникации</c:v>
                </c:pt>
                <c:pt idx="10">
                  <c:v>Прочие</c:v>
                </c:pt>
                <c:pt idx="11">
                  <c:v>Трансферты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537.1</c:v>
                </c:pt>
                <c:pt idx="1">
                  <c:v>6.3</c:v>
                </c:pt>
                <c:pt idx="2">
                  <c:v>15</c:v>
                </c:pt>
                <c:pt idx="3">
                  <c:v>2585.8000000000002</c:v>
                </c:pt>
                <c:pt idx="4">
                  <c:v>162.1</c:v>
                </c:pt>
                <c:pt idx="5">
                  <c:v>152.5</c:v>
                </c:pt>
                <c:pt idx="6">
                  <c:v>301.39999999999998</c:v>
                </c:pt>
                <c:pt idx="7">
                  <c:v>270.60000000000002</c:v>
                </c:pt>
                <c:pt idx="8">
                  <c:v>35.299999999999997</c:v>
                </c:pt>
                <c:pt idx="9">
                  <c:v>93.4</c:v>
                </c:pt>
                <c:pt idx="10">
                  <c:v>20</c:v>
                </c:pt>
                <c:pt idx="11">
                  <c:v>211.7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Государственные услуги общего характера</c:v>
                </c:pt>
                <c:pt idx="1">
                  <c:v>Оборона</c:v>
                </c:pt>
                <c:pt idx="2">
                  <c:v>Общественный порядок, безопасность, правовая, судебная, уголовно-исполнительная деятельность</c:v>
                </c:pt>
                <c:pt idx="3">
                  <c:v>Образование</c:v>
                </c:pt>
                <c:pt idx="4">
                  <c:v>Социальная помощь и социальное обеспечение</c:v>
                </c:pt>
                <c:pt idx="5">
                  <c:v>Жилищно-коммунальное хозяйство</c:v>
                </c:pt>
                <c:pt idx="6">
                  <c:v>Культура, спорт, туризм и информационное пространство</c:v>
                </c:pt>
                <c:pt idx="7">
                  <c:v>Сельское, водное, лесное, рыбное хозяйство, особо охраняемые природные территории, охрана окружающей среды и животного мира, земельные отношения</c:v>
                </c:pt>
                <c:pt idx="8">
                  <c:v>Промышленность, архитектурная, градостроительная и строительная деятельность</c:v>
                </c:pt>
                <c:pt idx="9">
                  <c:v>Транспорт и коммуникации</c:v>
                </c:pt>
                <c:pt idx="10">
                  <c:v>Прочие</c:v>
                </c:pt>
                <c:pt idx="11">
                  <c:v>Трансферты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547.70000000000005</c:v>
                </c:pt>
                <c:pt idx="1">
                  <c:v>6.5</c:v>
                </c:pt>
                <c:pt idx="2">
                  <c:v>20</c:v>
                </c:pt>
                <c:pt idx="3">
                  <c:v>2612.9</c:v>
                </c:pt>
                <c:pt idx="4">
                  <c:v>169.5</c:v>
                </c:pt>
                <c:pt idx="5">
                  <c:v>165.8</c:v>
                </c:pt>
                <c:pt idx="6">
                  <c:v>306.2</c:v>
                </c:pt>
                <c:pt idx="7">
                  <c:v>277.39999999999998</c:v>
                </c:pt>
                <c:pt idx="8">
                  <c:v>36</c:v>
                </c:pt>
                <c:pt idx="9">
                  <c:v>125</c:v>
                </c:pt>
                <c:pt idx="10">
                  <c:v>22</c:v>
                </c:pt>
                <c:pt idx="11">
                  <c:v>202.5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19840"/>
        <c:axId val="120421376"/>
      </c:barChart>
      <c:catAx>
        <c:axId val="12041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20421376"/>
        <c:crosses val="autoZero"/>
        <c:auto val="1"/>
        <c:lblAlgn val="ctr"/>
        <c:lblOffset val="100"/>
        <c:noMultiLvlLbl val="0"/>
      </c:catAx>
      <c:valAx>
        <c:axId val="120421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198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0.23815</cdr:x>
      <cdr:y>0.05662</cdr:y>
    </cdr:from>
    <cdr:to>
      <cdr:x>0.39947</cdr:x>
      <cdr:y>0.18213</cdr:y>
    </cdr:to>
    <cdr:sp macro="" textlink="">
      <cdr:nvSpPr>
        <cdr:cNvPr id="2" name="TextBox 23"/>
        <cdr:cNvSpPr txBox="1"/>
      </cdr:nvSpPr>
      <cdr:spPr>
        <a:xfrm xmlns:a="http://schemas.openxmlformats.org/drawingml/2006/main">
          <a:off x="1308752" y="124963"/>
          <a:ext cx="8865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/>
            <a:t>прогноз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0.23815</cdr:x>
      <cdr:y>0.17649</cdr:y>
    </cdr:from>
    <cdr:to>
      <cdr:x>0.39947</cdr:x>
      <cdr:y>0.302</cdr:y>
    </cdr:to>
    <cdr:sp macro="" textlink="">
      <cdr:nvSpPr>
        <cdr:cNvPr id="3" name="TextBox 23"/>
        <cdr:cNvSpPr txBox="1"/>
      </cdr:nvSpPr>
      <cdr:spPr>
        <a:xfrm xmlns:a="http://schemas.openxmlformats.org/drawingml/2006/main">
          <a:off x="1308752" y="389519"/>
          <a:ext cx="8865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/>
            <a:t>прогноз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0.23815</cdr:x>
      <cdr:y>0.2856</cdr:y>
    </cdr:from>
    <cdr:to>
      <cdr:x>0.39947</cdr:x>
      <cdr:y>0.41111</cdr:y>
    </cdr:to>
    <cdr:sp macro="" textlink="">
      <cdr:nvSpPr>
        <cdr:cNvPr id="4" name="TextBox 23"/>
        <cdr:cNvSpPr txBox="1"/>
      </cdr:nvSpPr>
      <cdr:spPr>
        <a:xfrm xmlns:a="http://schemas.openxmlformats.org/drawingml/2006/main">
          <a:off x="1308752" y="630324"/>
          <a:ext cx="8865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/>
            <a:t>прогноз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5659" cy="498135"/>
          </a:xfrm>
          <a:prstGeom prst="rect">
            <a:avLst/>
          </a:prstGeom>
        </p:spPr>
        <p:txBody>
          <a:bodyPr vert="horz" lIns="93098" tIns="46548" rIns="93098" bIns="4654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4"/>
            <a:ext cx="2945659" cy="498135"/>
          </a:xfrm>
          <a:prstGeom prst="rect">
            <a:avLst/>
          </a:prstGeom>
        </p:spPr>
        <p:txBody>
          <a:bodyPr vert="horz" lIns="93098" tIns="46548" rIns="93098" bIns="46548" rtlCol="0"/>
          <a:lstStyle>
            <a:lvl1pPr algn="r">
              <a:defRPr sz="1200"/>
            </a:lvl1pPr>
          </a:lstStyle>
          <a:p>
            <a:fld id="{E7B51C9F-4050-42E5-80B5-7A6D199A4A3E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8" tIns="46548" rIns="93098" bIns="465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4"/>
            <a:ext cx="5438140" cy="3909238"/>
          </a:xfrm>
          <a:prstGeom prst="rect">
            <a:avLst/>
          </a:prstGeom>
        </p:spPr>
        <p:txBody>
          <a:bodyPr vert="horz" lIns="93098" tIns="46548" rIns="93098" bIns="4654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8134"/>
          </a:xfrm>
          <a:prstGeom prst="rect">
            <a:avLst/>
          </a:prstGeom>
        </p:spPr>
        <p:txBody>
          <a:bodyPr vert="horz" lIns="93098" tIns="46548" rIns="93098" bIns="4654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8134"/>
          </a:xfrm>
          <a:prstGeom prst="rect">
            <a:avLst/>
          </a:prstGeom>
        </p:spPr>
        <p:txBody>
          <a:bodyPr vert="horz" lIns="93098" tIns="46548" rIns="93098" bIns="46548" rtlCol="0" anchor="b"/>
          <a:lstStyle>
            <a:lvl1pPr algn="r">
              <a:defRPr sz="1200"/>
            </a:lvl1pPr>
          </a:lstStyle>
          <a:p>
            <a:fld id="{5755005C-32BA-4938-AC68-1F0688C37E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20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6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3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2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6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36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6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96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7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8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49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86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-1382"/>
            <a:ext cx="12202104" cy="6872160"/>
            <a:chOff x="0" y="-1382"/>
            <a:chExt cx="12202104" cy="687216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088" y="6286500"/>
              <a:ext cx="12192000" cy="58427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1840490"/>
              <a:ext cx="12192000" cy="255454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Отчет об исполнении </a:t>
              </a:r>
            </a:p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«ГРАЖДАНСКОГО </a:t>
              </a:r>
              <a:r>
                <a:rPr lang="kk-KZ" sz="32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БЮДЖЕТА на стадии планирования» (формирования, утверждения, уточнения) </a:t>
              </a:r>
              <a:endParaRPr lang="kk-KZ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района</a:t>
              </a:r>
            </a:p>
            <a:p>
              <a:pPr algn="ctr"/>
              <a:r>
                <a:rPr lang="ru-RU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2019 года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104" y="-1382"/>
              <a:ext cx="12192000" cy="72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2000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ОТДЕЛ ЭКОНОМИКИ И </a:t>
              </a:r>
              <a:r>
                <a:rPr lang="ru-RU" sz="2000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ФИНАНСОВ АКТОГАЙСКОГО РАЙОНА </a:t>
              </a:r>
              <a:endParaRPr lang="ru-RU" sz="20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16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РЕАЛИЗУЕМЫХ БЮДЖЕТНЫХ ИНВЕСТИЦИОННЫХ ПРОЕКТОВ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64676"/>
              </p:ext>
            </p:extLst>
          </p:nvPr>
        </p:nvGraphicFramePr>
        <p:xfrm>
          <a:off x="249385" y="795655"/>
          <a:ext cx="11732818" cy="5572889"/>
        </p:xfrm>
        <a:graphic>
          <a:graphicData uri="http://schemas.openxmlformats.org/drawingml/2006/table">
            <a:tbl>
              <a:tblPr/>
              <a:tblGrid>
                <a:gridCol w="570012"/>
                <a:gridCol w="9785268"/>
                <a:gridCol w="1377538"/>
              </a:tblGrid>
              <a:tr h="332502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финансирования на отчетный год,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тыс. тенге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 развития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196 339,0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Инвестиционные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проекты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196 339,0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Жилищно-коммунальное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хозяйство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179 061,0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3-х одноэтажных двухквартирных жилых домов по ул. Сана би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6Б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селе Актогай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19 556,0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12-ти квартирного жилого дома в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с.Актогай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120 689,0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Корректировка проектно-сметной документации "Строительство одноэтажных двух квартирных жилых домов в поселке Сарышаган по ул. Абая №62,64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Актогайского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2 953,0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Обустройство инженерно-коммуникационной инфраструктуры одноэтажного двухквартирного жилого дома в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с.Актогай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ул.Сана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би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17 866,0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комплексной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вневедомственой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экспертизы рабочему проекту обустройство инженерно-коммуникационной инфраструктуры (водоснабжение, канализация, благоустройство, тепловая сеть, телефонизация)северо-западного микрорайона села Актогай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1 339,0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комплексной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вневедомственой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экспертизы рабочему проекту обустройство инженерно-коммуникационной инфраструктуры (электрификация) северо-западного микрорайона села Актогай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391,0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Исправление ПСД на обустройство инженерно-коммуникационной инфраструктуры 3-х одноэтажного двухквартирного жилого дома в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с.Актогай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ул.Сана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би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902,0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Исправление ПСД на обустройство инженерно-коммуникационной инфраструктуры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двенадцативартирного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двух этажного жилого дома в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п.Сарышаган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Актогайского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 Карагандинской области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ПСД на строительство водопроводных сетей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п.Сарышаган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(4-ая очередь)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5 950,0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ПСД на строительство канализационных сетей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п.Сарышаган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(3-ая очередь)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5 950,0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экспертизы ПСД на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строительтво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водопроводных сетей сел Жаланаш,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Жетимшокы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Куаныш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2 764,0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Культура, спорт ,туризма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информационное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пространство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Пиробретение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программного обеспечения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3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водное, лесное, рыбное хозяйство, особо охраняемые природные территории, охрана окружающей среды и животного мира, земельные отношения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17 203,0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экспертизы ПСД на строительство скотомогильников сел Жаланаш и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Кежек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368,0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скотомогильника в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с.Шабанбай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би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8 704,0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Разработка ПСД на строительство ветеринарного пункта в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с.Актогай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8 131,0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84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 </a:t>
            </a:r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(ПРОФИЦИТ) БЮДЖЕТА РАЙОНА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6156" y="897025"/>
            <a:ext cx="11459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/>
                <a:ea typeface="Calibri"/>
              </a:rPr>
              <a:t>На оснований решения </a:t>
            </a:r>
            <a:r>
              <a:rPr lang="kk-KZ" dirty="0">
                <a:latin typeface="Times New Roman"/>
                <a:ea typeface="Calibri"/>
              </a:rPr>
              <a:t>31 сессии </a:t>
            </a:r>
            <a:r>
              <a:rPr lang="kk-KZ" dirty="0" smtClean="0">
                <a:latin typeface="Times New Roman"/>
                <a:ea typeface="Calibri"/>
              </a:rPr>
              <a:t>Актогайского районного маслихата </a:t>
            </a:r>
            <a:r>
              <a:rPr lang="kk-KZ" dirty="0">
                <a:latin typeface="Times New Roman"/>
                <a:ea typeface="Calibri"/>
              </a:rPr>
              <a:t>№262 от </a:t>
            </a:r>
            <a:r>
              <a:rPr lang="kk-KZ" dirty="0" smtClean="0">
                <a:latin typeface="Times New Roman"/>
                <a:ea typeface="Calibri"/>
              </a:rPr>
              <a:t>25.12.2018г</a:t>
            </a:r>
            <a:r>
              <a:rPr lang="kk-KZ" dirty="0">
                <a:latin typeface="Times New Roman"/>
                <a:ea typeface="Calibri"/>
              </a:rPr>
              <a:t> </a:t>
            </a:r>
            <a:r>
              <a:rPr lang="kk-KZ" dirty="0" smtClean="0">
                <a:latin typeface="Times New Roman"/>
                <a:ea typeface="Calibri"/>
              </a:rPr>
              <a:t>(3 уровень бюджета) и </a:t>
            </a:r>
            <a:r>
              <a:rPr lang="ru-RU" dirty="0" smtClean="0">
                <a:latin typeface="Times New Roman"/>
                <a:ea typeface="Calibri"/>
              </a:rPr>
              <a:t>решение </a:t>
            </a:r>
            <a:r>
              <a:rPr lang="ru-RU" dirty="0">
                <a:latin typeface="Times New Roman"/>
                <a:ea typeface="Calibri"/>
              </a:rPr>
              <a:t>32 сессии </a:t>
            </a:r>
            <a:r>
              <a:rPr lang="ru-RU" dirty="0" err="1">
                <a:latin typeface="Times New Roman"/>
                <a:ea typeface="Calibri"/>
              </a:rPr>
              <a:t>маслихата</a:t>
            </a:r>
            <a:r>
              <a:rPr lang="ru-RU" dirty="0">
                <a:latin typeface="Times New Roman"/>
                <a:ea typeface="Calibri"/>
              </a:rPr>
              <a:t> №275 от </a:t>
            </a:r>
            <a:r>
              <a:rPr lang="ru-RU" dirty="0" smtClean="0">
                <a:latin typeface="Times New Roman"/>
                <a:ea typeface="Calibri"/>
              </a:rPr>
              <a:t>26.12.2018г (4 уровень бюджета) 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Calibri"/>
              </a:rPr>
              <a:t>дефицит (профицит) бюджета района составляет – минус 310878 тыс. тенге.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45189"/>
              </p:ext>
            </p:extLst>
          </p:nvPr>
        </p:nvGraphicFramePr>
        <p:xfrm>
          <a:off x="488352" y="2029846"/>
          <a:ext cx="11215295" cy="2294261"/>
        </p:xfrm>
        <a:graphic>
          <a:graphicData uri="http://schemas.openxmlformats.org/drawingml/2006/table">
            <a:tbl>
              <a:tblPr firstRow="1" firstCol="1" bandRow="1"/>
              <a:tblGrid>
                <a:gridCol w="313746"/>
                <a:gridCol w="510639"/>
                <a:gridCol w="534389"/>
                <a:gridCol w="8797857"/>
                <a:gridCol w="1058664"/>
              </a:tblGrid>
              <a:tr h="27396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Функциональная группа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(тыс.</a:t>
                      </a:r>
                      <a:r>
                        <a:rPr lang="kk-KZ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тенге)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Подфункцияональная группа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Администратор бюджетной программы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Бюджетная программа                                                                               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V. Дефицит (профицит) бюджета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-310878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VI.Финансирование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дефицита (профицита)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310878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223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БЮДЖЕТНЫХ ПРОГРАММАХ АДМИНИСТРАТОРОВ БЮДЖЕТНЫХ ПРОГРАММ РАЙОНА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47730"/>
              </p:ext>
            </p:extLst>
          </p:nvPr>
        </p:nvGraphicFramePr>
        <p:xfrm>
          <a:off x="0" y="757557"/>
          <a:ext cx="12191999" cy="6020114"/>
        </p:xfrm>
        <a:graphic>
          <a:graphicData uri="http://schemas.openxmlformats.org/drawingml/2006/table">
            <a:tbl>
              <a:tblPr firstRow="1" firstCol="1" bandRow="1"/>
              <a:tblGrid>
                <a:gridCol w="329512"/>
                <a:gridCol w="4539371"/>
                <a:gridCol w="2268187"/>
                <a:gridCol w="1723181"/>
                <a:gridCol w="1647568"/>
                <a:gridCol w="1684180"/>
              </a:tblGrid>
              <a:tr h="560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АБП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бюджетных программ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b="1" dirty="0" smtClean="0">
                          <a:effectLst/>
                          <a:latin typeface="Times New Roman"/>
                          <a:cs typeface="Times New Roman"/>
                        </a:rPr>
                        <a:t>Объем финансирования, (/тыс. тенге)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прямых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показателей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" algn="ctr"/>
                      <a:r>
                        <a:rPr lang="ru-RU" sz="1200" b="1" dirty="0" smtClean="0">
                          <a:effectLst/>
                          <a:latin typeface="Times New Roman"/>
                          <a:cs typeface="Times New Roman"/>
                        </a:rPr>
                        <a:t>Количество конечных показателей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Районный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cs typeface="Times New Roman"/>
                        </a:rPr>
                        <a:t>маслихат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effectLst/>
                          <a:latin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34 331,0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Аппарат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cs typeface="Times New Roman"/>
                        </a:rPr>
                        <a:t>акима</a:t>
                      </a: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effectLst/>
                          <a:latin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141 214,0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1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занятости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cs typeface="Times New Roman"/>
                        </a:rPr>
                        <a:t> и социальных программ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13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435 540,0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8790" algn="ctr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культуры и развития языков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cs typeface="Times New Roman"/>
                        </a:rPr>
                        <a:t>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274 271,0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внутренней политики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63 329,0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6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экономики </a:t>
                      </a:r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финансов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cs typeface="Times New Roman"/>
                        </a:rPr>
                        <a:t>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541 135,0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7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сельского хозяйства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26 464,0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8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строительства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cs typeface="Times New Roman"/>
                        </a:rPr>
                        <a:t>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265 759,0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21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9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образования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2 921 829,0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10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физической культуры и спорта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93 419,0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11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ветеринарии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188 604,0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12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земельных отношений, архитектуры и градостроительства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58 780,0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13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ЖКХ, АД, ПТ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cs typeface="Times New Roman"/>
                        </a:rPr>
                        <a:t> и жилищной инспекции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448 207,0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14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Отдел предпринимательства и промышленности района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16 475,0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1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15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Аппараты </a:t>
                      </a:r>
                      <a:r>
                        <a:rPr lang="ru-RU" sz="1200" dirty="0" err="1">
                          <a:effectLst/>
                          <a:latin typeface="Times New Roman"/>
                          <a:cs typeface="Times New Roman"/>
                        </a:rPr>
                        <a:t>акимов</a:t>
                      </a:r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села, сельских округов </a:t>
                      </a:r>
                      <a:r>
                        <a:rPr lang="ru-RU" sz="1200" dirty="0">
                          <a:effectLst/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поселков (1 село, 2 поселка, 14 сельских округов)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effectLst/>
                          <a:latin typeface="Calibri"/>
                          <a:cs typeface="Times New Roman"/>
                        </a:rPr>
                        <a:t>118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200" dirty="0" smtClean="0">
                          <a:effectLst/>
                          <a:latin typeface="+mn-lt"/>
                          <a:cs typeface="Times New Roman"/>
                        </a:rPr>
                        <a:t>621 864,0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cs typeface="Times New Roman"/>
                        </a:rPr>
                        <a:t>135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23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04" y="-1382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prstClr val="white"/>
                </a:solidFill>
                <a:latin typeface="Arial Narrow" panose="020B0606020202030204" pitchFamily="34" charset="0"/>
              </a:rPr>
              <a:t>Уважаемые посетители сайта!</a:t>
            </a:r>
            <a:endParaRPr lang="en-US" sz="24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280267" y="1469571"/>
            <a:ext cx="11651673" cy="38505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200" dirty="0" smtClean="0"/>
              <a:t>		</a:t>
            </a:r>
            <a:r>
              <a:rPr lang="ru-RU" sz="1800" dirty="0">
                <a:effectLst/>
              </a:rPr>
              <a:t>Вашему вниманию представлен </a:t>
            </a:r>
            <a:r>
              <a:rPr lang="ru-RU" sz="1800" dirty="0" smtClean="0">
                <a:effectLst/>
              </a:rPr>
              <a:t>районный гражданский </a:t>
            </a:r>
            <a:r>
              <a:rPr lang="ru-RU" sz="1800" dirty="0">
                <a:effectLst/>
              </a:rPr>
              <a:t>бюджет на </a:t>
            </a:r>
            <a:r>
              <a:rPr lang="ru-RU" sz="1800" dirty="0" smtClean="0">
                <a:effectLst/>
              </a:rPr>
              <a:t>2019 ─ 2021 </a:t>
            </a:r>
            <a:r>
              <a:rPr lang="ru-RU" sz="1800" dirty="0">
                <a:effectLst/>
              </a:rPr>
              <a:t>годы, который содержит информацию о параметрах его формирования и направлениях расходования бюджетных средств. 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1800" dirty="0">
                <a:effectLst/>
              </a:rPr>
              <a:t>      	</a:t>
            </a:r>
            <a:r>
              <a:rPr lang="ru-RU" sz="1800" dirty="0" smtClean="0">
                <a:effectLst/>
              </a:rPr>
              <a:t>Районный бюджет </a:t>
            </a:r>
            <a:r>
              <a:rPr lang="ru-RU" sz="1800" dirty="0">
                <a:effectLst/>
              </a:rPr>
              <a:t>ежегодно разрабатывается на плановый период местным уполномоченным органом по государственному планированию в соответствии с Правилами разработки проектов местных бюджетов, утвержденным приказом Министра финансов Республики Казахстан   </a:t>
            </a:r>
            <a:r>
              <a:rPr lang="ru-RU" sz="1800" dirty="0" smtClean="0">
                <a:effectLst/>
              </a:rPr>
              <a:t>от </a:t>
            </a:r>
            <a:r>
              <a:rPr lang="ru-RU" sz="1800" dirty="0">
                <a:effectLst/>
              </a:rPr>
              <a:t>31 октября 2014 года №470.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1800" dirty="0">
                <a:effectLst/>
              </a:rPr>
              <a:t>    		</a:t>
            </a:r>
            <a:r>
              <a:rPr lang="ru-RU" sz="1800" dirty="0" smtClean="0">
                <a:effectLst/>
              </a:rPr>
              <a:t>Районный бюджет </a:t>
            </a:r>
            <a:r>
              <a:rPr lang="ru-RU" sz="1800" dirty="0">
                <a:effectLst/>
              </a:rPr>
              <a:t>на </a:t>
            </a:r>
            <a:r>
              <a:rPr lang="ru-RU" sz="1800" dirty="0" smtClean="0">
                <a:effectLst/>
              </a:rPr>
              <a:t>2019 </a:t>
            </a:r>
            <a:r>
              <a:rPr lang="ru-RU" sz="1800" dirty="0">
                <a:effectLst/>
              </a:rPr>
              <a:t>– </a:t>
            </a:r>
            <a:r>
              <a:rPr lang="ru-RU" sz="1800" dirty="0" smtClean="0">
                <a:effectLst/>
              </a:rPr>
              <a:t>2021 </a:t>
            </a:r>
            <a:r>
              <a:rPr lang="ru-RU" sz="1800" dirty="0">
                <a:effectLst/>
              </a:rPr>
              <a:t>годы сформирован в соответствии с Бюджетным и Налоговым кодексами РК, Прогнозом социально-экономического развития </a:t>
            </a:r>
            <a:r>
              <a:rPr lang="ru-RU" sz="1800" dirty="0" err="1" smtClean="0">
                <a:effectLst/>
              </a:rPr>
              <a:t>Актогайского</a:t>
            </a:r>
            <a:r>
              <a:rPr lang="ru-RU" sz="1800" dirty="0" smtClean="0">
                <a:effectLst/>
              </a:rPr>
              <a:t> района на 2019-2023 </a:t>
            </a:r>
            <a:r>
              <a:rPr lang="ru-RU" sz="1800" dirty="0">
                <a:effectLst/>
              </a:rPr>
              <a:t>годы и утвержден решениями 31 сессии </a:t>
            </a:r>
            <a:r>
              <a:rPr lang="ru-RU" sz="1800" dirty="0" err="1">
                <a:effectLst/>
              </a:rPr>
              <a:t>Актогайского</a:t>
            </a:r>
            <a:r>
              <a:rPr lang="ru-RU" sz="1800" dirty="0">
                <a:effectLst/>
              </a:rPr>
              <a:t> районного </a:t>
            </a:r>
            <a:r>
              <a:rPr lang="ru-RU" sz="1800" dirty="0" err="1">
                <a:effectLst/>
              </a:rPr>
              <a:t>маслихата</a:t>
            </a:r>
            <a:r>
              <a:rPr lang="ru-RU" sz="1800" dirty="0">
                <a:effectLst/>
              </a:rPr>
              <a:t> №262 от 25.12.2018г (3 уровень бюджета) и </a:t>
            </a:r>
            <a:r>
              <a:rPr lang="ru-RU" sz="1800" dirty="0" smtClean="0">
                <a:effectLst/>
              </a:rPr>
              <a:t>32 </a:t>
            </a:r>
            <a:r>
              <a:rPr lang="ru-RU" sz="1800" dirty="0">
                <a:effectLst/>
              </a:rPr>
              <a:t>сессии </a:t>
            </a:r>
            <a:r>
              <a:rPr lang="ru-RU" sz="1800" dirty="0" err="1">
                <a:effectLst/>
              </a:rPr>
              <a:t>маслихата</a:t>
            </a:r>
            <a:r>
              <a:rPr lang="ru-RU" sz="1800" dirty="0">
                <a:effectLst/>
              </a:rPr>
              <a:t> №275 от 26.12.2018г (4 уровень бюджета) </a:t>
            </a:r>
          </a:p>
        </p:txBody>
      </p:sp>
    </p:spTree>
    <p:extLst>
      <p:ext uri="{BB962C8B-B14F-4D97-AF65-F5344CB8AC3E}">
        <p14:creationId xmlns:p14="http://schemas.microsoft.com/office/powerpoint/2010/main" val="359699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ПЛАНИРОВАНИЯ БЮДЖЕТА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7714" y="668629"/>
            <a:ext cx="117565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2060"/>
                </a:solidFill>
                <a:latin typeface="Arial"/>
              </a:rPr>
              <a:t>Местные бюджеты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 - областные бюджеты, бюджеты гг. Алматы и Астана, а также бюджеты районов (города областного значения) представляют собой централизованные денежные фонды, формируемые за счет соответствующих поступлений, которые направляются на финансовое обеспечение 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задач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и функций местных государственных органов, в соответствии с уровнем государственного управления и с учетом реализации государственной политики определенной административно-территориальной единицы.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Планирование бюджета состоит из следующих шагов:</a:t>
            </a:r>
          </a:p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/>
              </a:rPr>
              <a:t>1.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Местный уполномоченный орган по государственному планированию составляет проект районного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бюджета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и вносит его на рассмотрение бюджетной комиссии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района.</a:t>
            </a:r>
          </a:p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/>
              </a:rPr>
              <a:t>2.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Проект районного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бюджета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вносится местным исполнительным органом района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на рассмотрение в районный </a:t>
            </a:r>
            <a:r>
              <a:rPr lang="ru-RU" sz="1400" dirty="0" err="1" smtClean="0">
                <a:solidFill>
                  <a:srgbClr val="002060"/>
                </a:solidFill>
                <a:latin typeface="Arial"/>
              </a:rPr>
              <a:t>маслихат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.</a:t>
            </a:r>
          </a:p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/>
              </a:rPr>
              <a:t>3.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Районный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бюджет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утверждается </a:t>
            </a:r>
            <a:r>
              <a:rPr lang="ru-RU" sz="1400" dirty="0" err="1">
                <a:solidFill>
                  <a:srgbClr val="002060"/>
                </a:solidFill>
                <a:latin typeface="Arial"/>
              </a:rPr>
              <a:t>маслихатом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района после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подписания Президентом Республики Казахстан закона о республиканском 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бюджете и подписания решения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областного </a:t>
            </a:r>
            <a:r>
              <a:rPr lang="ru-RU" sz="1400" dirty="0" err="1">
                <a:solidFill>
                  <a:srgbClr val="002060"/>
                </a:solidFill>
                <a:latin typeface="Arial"/>
              </a:rPr>
              <a:t>маслихата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 об утверждении областного бюджета</a:t>
            </a:r>
            <a:r>
              <a:rPr lang="ru-RU" sz="1400" dirty="0" smtClean="0">
                <a:solidFill>
                  <a:srgbClr val="002060"/>
                </a:solidFill>
                <a:latin typeface="Arial"/>
              </a:rPr>
              <a:t>.</a:t>
            </a: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Arial"/>
              </a:rPr>
              <a:t>Бюджетный процесс </a:t>
            </a:r>
            <a:r>
              <a:rPr lang="ru-RU" sz="1400" dirty="0">
                <a:solidFill>
                  <a:srgbClr val="002060"/>
                </a:solidFill>
                <a:latin typeface="Arial"/>
              </a:rPr>
              <a:t>– регламентированная бюджетным законодательством Республики Казахстан деятельность государственных органов по планированию, рассмотрению, утверждению, исполнению, уточнению и корректировке бюджета, ведению бухгалтерского учета и финансовой отчетности, бюджетного учета и бюджетной отчетности, государственному финансовому контролю, бюджетному мониторингу и оценке результатов.</a:t>
            </a:r>
            <a:endParaRPr lang="ru-RU" sz="1400" dirty="0" smtClean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5" name="TextBox 12"/>
          <p:cNvSpPr txBox="1"/>
          <p:nvPr/>
        </p:nvSpPr>
        <p:spPr>
          <a:xfrm>
            <a:off x="6210300" y="4442506"/>
            <a:ext cx="1239837" cy="261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15 сентября</a:t>
            </a:r>
          </a:p>
        </p:txBody>
      </p: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H="1">
            <a:off x="7283450" y="4707619"/>
            <a:ext cx="1587" cy="152400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7281862" y="6226856"/>
            <a:ext cx="200025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Прямая соединительная линия 7"/>
          <p:cNvCxnSpPr>
            <a:cxnSpLocks noChangeShapeType="1"/>
            <a:stCxn id="21" idx="3"/>
            <a:endCxn id="19" idx="1"/>
          </p:cNvCxnSpPr>
          <p:nvPr/>
        </p:nvCxnSpPr>
        <p:spPr bwMode="auto">
          <a:xfrm>
            <a:off x="4637087" y="4855256"/>
            <a:ext cx="241300" cy="6111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21"/>
          <p:cNvSpPr txBox="1"/>
          <p:nvPr/>
        </p:nvSpPr>
        <p:spPr>
          <a:xfrm>
            <a:off x="2071687" y="4456794"/>
            <a:ext cx="841375" cy="261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 мая</a:t>
            </a:r>
          </a:p>
        </p:txBody>
      </p:sp>
      <p:sp>
        <p:nvSpPr>
          <p:cNvPr id="10" name="TextBox 22"/>
          <p:cNvSpPr txBox="1"/>
          <p:nvPr/>
        </p:nvSpPr>
        <p:spPr>
          <a:xfrm>
            <a:off x="3524250" y="4017056"/>
            <a:ext cx="952500" cy="261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15 мая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481887" y="4198031"/>
            <a:ext cx="1112838" cy="990600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кимат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7"/>
          <p:cNvSpPr txBox="1"/>
          <p:nvPr/>
        </p:nvSpPr>
        <p:spPr>
          <a:xfrm>
            <a:off x="7475537" y="3897044"/>
            <a:ext cx="1103313" cy="261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 октября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91412" y="5779056"/>
            <a:ext cx="1103313" cy="993775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аслихат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9"/>
          <p:cNvSpPr txBox="1"/>
          <p:nvPr/>
        </p:nvSpPr>
        <p:spPr>
          <a:xfrm>
            <a:off x="7462837" y="5387069"/>
            <a:ext cx="1152525" cy="261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ноября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34437" y="4356781"/>
            <a:ext cx="1323975" cy="2249488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Сессия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позднее двухнедельного срока после </a:t>
            </a: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утверждения областного бюджета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 стрелкой 15"/>
          <p:cNvCxnSpPr>
            <a:cxnSpLocks noChangeShapeType="1"/>
          </p:cNvCxnSpPr>
          <p:nvPr/>
        </p:nvCxnSpPr>
        <p:spPr bwMode="auto">
          <a:xfrm flipV="1">
            <a:off x="1801812" y="5518831"/>
            <a:ext cx="231775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34"/>
          <p:cNvSpPr txBox="1"/>
          <p:nvPr/>
        </p:nvSpPr>
        <p:spPr>
          <a:xfrm>
            <a:off x="8859837" y="4012294"/>
            <a:ext cx="1273175" cy="2603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декабря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33587" y="4798106"/>
            <a:ext cx="917575" cy="1408113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Лимиты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878387" y="4498069"/>
            <a:ext cx="1322388" cy="1936750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ОЭиФ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(формирование проекта бюджета)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443662" y="4798106"/>
            <a:ext cx="608013" cy="1366838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РБК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63912" y="4358369"/>
            <a:ext cx="1273175" cy="995362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Бюджетные заявки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363912" y="5693456"/>
            <a:ext cx="1273175" cy="993775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</a:t>
            </a:r>
          </a:p>
        </p:txBody>
      </p:sp>
      <p:cxnSp>
        <p:nvCxnSpPr>
          <p:cNvPr id="23" name="Прямая со стрелкой 22"/>
          <p:cNvCxnSpPr>
            <a:cxnSpLocks noChangeShapeType="1"/>
          </p:cNvCxnSpPr>
          <p:nvPr/>
        </p:nvCxnSpPr>
        <p:spPr bwMode="auto">
          <a:xfrm flipV="1">
            <a:off x="8602662" y="6288769"/>
            <a:ext cx="231775" cy="1587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Прямая со стрелкой 23"/>
          <p:cNvCxnSpPr>
            <a:cxnSpLocks noChangeShapeType="1"/>
          </p:cNvCxnSpPr>
          <p:nvPr/>
        </p:nvCxnSpPr>
        <p:spPr bwMode="auto">
          <a:xfrm flipV="1">
            <a:off x="7051675" y="5466444"/>
            <a:ext cx="230187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281862" y="4707619"/>
            <a:ext cx="200025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Прямая со стрелкой 25"/>
          <p:cNvCxnSpPr>
            <a:cxnSpLocks noChangeShapeType="1"/>
          </p:cNvCxnSpPr>
          <p:nvPr/>
        </p:nvCxnSpPr>
        <p:spPr bwMode="auto">
          <a:xfrm flipV="1">
            <a:off x="6210300" y="5466444"/>
            <a:ext cx="231775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Прямая соединительная линия 26"/>
          <p:cNvCxnSpPr>
            <a:cxnSpLocks noChangeShapeType="1"/>
            <a:stCxn id="22" idx="3"/>
            <a:endCxn id="19" idx="1"/>
          </p:cNvCxnSpPr>
          <p:nvPr/>
        </p:nvCxnSpPr>
        <p:spPr bwMode="auto">
          <a:xfrm flipV="1">
            <a:off x="4637087" y="5466444"/>
            <a:ext cx="241300" cy="72390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Прямая соединительная линия 27"/>
          <p:cNvCxnSpPr>
            <a:cxnSpLocks noChangeShapeType="1"/>
          </p:cNvCxnSpPr>
          <p:nvPr/>
        </p:nvCxnSpPr>
        <p:spPr bwMode="auto">
          <a:xfrm flipH="1">
            <a:off x="3189287" y="4766356"/>
            <a:ext cx="0" cy="152400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Прямая соединительная линия 28"/>
          <p:cNvCxnSpPr>
            <a:cxnSpLocks noChangeShapeType="1"/>
          </p:cNvCxnSpPr>
          <p:nvPr/>
        </p:nvCxnSpPr>
        <p:spPr bwMode="auto">
          <a:xfrm>
            <a:off x="3187700" y="6290356"/>
            <a:ext cx="176212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Прямая со стрелкой 29"/>
          <p:cNvCxnSpPr>
            <a:cxnSpLocks noChangeShapeType="1"/>
          </p:cNvCxnSpPr>
          <p:nvPr/>
        </p:nvCxnSpPr>
        <p:spPr bwMode="auto">
          <a:xfrm flipV="1">
            <a:off x="2955925" y="5525181"/>
            <a:ext cx="231775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Прямая соединительная линия 30"/>
          <p:cNvCxnSpPr>
            <a:cxnSpLocks noChangeShapeType="1"/>
          </p:cNvCxnSpPr>
          <p:nvPr/>
        </p:nvCxnSpPr>
        <p:spPr bwMode="auto">
          <a:xfrm>
            <a:off x="3187700" y="4766356"/>
            <a:ext cx="176212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64166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СОЦИАЛЬНО-ЭКОНОМИЧЕСКИЕ ПОКАЗАТЕЛИ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548" y="1013144"/>
            <a:ext cx="11958452" cy="2893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от 30 ноября 2018 года № 197-VI «О республиканском бюджете на 2019-2021 год», с 1 января 2019 </a:t>
            </a:r>
            <a:r>
              <a:rPr lang="ru-RU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установлено</a:t>
            </a:r>
            <a:r>
              <a:rPr lang="ru-RU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МРП </a:t>
            </a:r>
            <a:r>
              <a:rPr lang="ru-RU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2 525 тенге;</a:t>
            </a:r>
          </a:p>
          <a:p>
            <a:r>
              <a:rPr lang="ru-RU" sz="1400" i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Месячный </a:t>
            </a:r>
            <a:r>
              <a:rPr lang="ru-RU" sz="1400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расчетный показатель (МРП) используется для исчисления пособий и иных социальных выплат, а также для применения штрафных санкций, налогов и других платежей в соответствии с законодательством, ежегодно устанавливается Законом о республиканском бюджете. </a:t>
            </a:r>
            <a:endParaRPr lang="ru-RU" sz="1400" i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МЗП</a:t>
            </a:r>
            <a:r>
              <a:rPr lang="ru-RU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42 500 тенге;</a:t>
            </a:r>
          </a:p>
          <a:p>
            <a:r>
              <a:rPr lang="ru-RU" sz="1400" i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Минимальная </a:t>
            </a:r>
            <a:r>
              <a:rPr lang="ru-RU" sz="1400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заработная плата </a:t>
            </a:r>
            <a:r>
              <a:rPr lang="ru-RU" sz="1400" i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(МЗП</a:t>
            </a:r>
            <a:r>
              <a:rPr lang="ru-RU" sz="1400" i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это гарантированный минимум денежных выплат работнику простого неквалифицированного труда при выполнении им норм труда в нормальных условиях и при нормальной продолжительности рабочего времени в месяц. </a:t>
            </a:r>
            <a:r>
              <a:rPr lang="ru-RU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Минимальный 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государственной базовой пенсионной выплаты </a:t>
            </a:r>
            <a:r>
              <a:rPr lang="ru-RU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16 </a:t>
            </a:r>
            <a:r>
              <a:rPr lang="ru-RU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037 тенге; </a:t>
            </a:r>
            <a:endParaRPr lang="ru-RU" sz="1400" b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Минимальный 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пенсии </a:t>
            </a:r>
            <a:r>
              <a:rPr lang="ru-RU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36 </a:t>
            </a:r>
            <a:r>
              <a:rPr lang="ru-RU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 тенге; </a:t>
            </a:r>
            <a:endParaRPr lang="ru-RU" sz="1400" b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Величина 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прожиточного минимума для исчисления размеров базовых социальных выплат </a:t>
            </a:r>
            <a:r>
              <a:rPr lang="ru-RU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29 </a:t>
            </a:r>
            <a:r>
              <a:rPr lang="ru-RU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698 тенге. </a:t>
            </a:r>
          </a:p>
          <a:p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направленные на пенсионные выплаты по возрасту и пенсионные выплаты за выслугу лет</a:t>
            </a:r>
            <a:r>
              <a:rPr lang="ru-RU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предусмотрены с учетом повышения их размеров с 1 января 2019 года на семь процентов</a:t>
            </a:r>
            <a:r>
              <a:rPr lang="ru-RU" sz="14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6904" y="3971686"/>
            <a:ext cx="10379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/>
              <a:t>Динамика показателей за период 2017-2019гг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208990"/>
              </p:ext>
            </p:extLst>
          </p:nvPr>
        </p:nvGraphicFramePr>
        <p:xfrm>
          <a:off x="464457" y="4317879"/>
          <a:ext cx="11398992" cy="233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5127"/>
                <a:gridCol w="1448790"/>
                <a:gridCol w="1365662"/>
                <a:gridCol w="1389413"/>
              </a:tblGrid>
              <a:tr h="388716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Наименование показателя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2017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2018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2019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Месячный расчетный показатель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2269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2405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2525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Минимальная заработная плата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24459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28284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42500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Минимальный размер государственной базовой пенсионной выплаты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12802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15274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16037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Минимальный размер пенсии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28148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33745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36108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Величина прожиточного минимума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24459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28284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29698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61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СТИМУЛИРУЮЩИЕ ВЫПЛАТЫ В ОБРАЗОВАНИИ, СОЦПОМОЩЬ НАСЕЛЕНИЮ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1366" y="806046"/>
            <a:ext cx="113092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Целевые </a:t>
            </a:r>
            <a:r>
              <a:rPr lang="ru-RU" sz="2000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текущие трансферты </a:t>
            </a:r>
            <a:r>
              <a:rPr lang="ru-RU" sz="20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на </a:t>
            </a:r>
            <a:r>
              <a:rPr lang="ru-RU" sz="2000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увеличение оплаты труда учителей и педагогов-психологов организаций начального, основного и общего среднего </a:t>
            </a:r>
            <a:r>
              <a:rPr lang="ru-RU" sz="20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образования – 254,6 млн тенге;</a:t>
            </a:r>
            <a:endParaRPr lang="ru-RU" sz="2000" dirty="0">
              <a:ln>
                <a:solidFill>
                  <a:srgbClr val="00206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366" y="2100452"/>
            <a:ext cx="113092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n>
                  <a:solidFill>
                    <a:srgbClr val="FF0000"/>
                  </a:solidFill>
                </a:ln>
              </a:rPr>
              <a:t>Выплата </a:t>
            </a:r>
            <a:r>
              <a:rPr lang="ru-RU" sz="2000" dirty="0">
                <a:ln>
                  <a:solidFill>
                    <a:srgbClr val="FF0000"/>
                  </a:solidFill>
                </a:ln>
              </a:rPr>
              <a:t>государственной адресной социальной </a:t>
            </a:r>
            <a:r>
              <a:rPr lang="ru-RU" sz="2000" dirty="0" smtClean="0">
                <a:ln>
                  <a:solidFill>
                    <a:srgbClr val="FF0000"/>
                  </a:solidFill>
                </a:ln>
              </a:rPr>
              <a:t>помощи – 157,5 млн тенге</a:t>
            </a:r>
            <a:r>
              <a:rPr lang="kk-KZ" sz="2000" dirty="0" smtClean="0">
                <a:ln>
                  <a:solidFill>
                    <a:srgbClr val="FF0000"/>
                  </a:solidFill>
                </a:ln>
              </a:rPr>
              <a:t>;</a:t>
            </a:r>
            <a:endParaRPr lang="ru-RU" sz="20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366" y="4435464"/>
            <a:ext cx="11309268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n>
                  <a:solidFill>
                    <a:srgbClr val="0070C0"/>
                  </a:solidFill>
                </a:ln>
              </a:rPr>
              <a:t>Предоставление мер социальной поддержки специалистам сферы образования, здравоохранения, социального обеспечения, культуры, спорта и агропромышленного комплекса, прибывших для работы и проживания в сельские населенные пункты – 63,0 млн тенге, в том числе:</a:t>
            </a:r>
          </a:p>
          <a:p>
            <a:pPr marL="285750" indent="-285750">
              <a:buFontTx/>
              <a:buChar char="-"/>
            </a:pPr>
            <a:r>
              <a:rPr lang="kk-KZ" sz="2000" dirty="0" smtClean="0">
                <a:ln>
                  <a:solidFill>
                    <a:srgbClr val="0070C0"/>
                  </a:solidFill>
                </a:ln>
              </a:rPr>
              <a:t>Подьемное пособие – 8,0 млн тенге;</a:t>
            </a:r>
          </a:p>
          <a:p>
            <a:pPr marL="285750" indent="-285750">
              <a:buFontTx/>
              <a:buChar char="-"/>
            </a:pPr>
            <a:r>
              <a:rPr lang="kk-KZ" sz="2000" dirty="0" smtClean="0">
                <a:ln>
                  <a:solidFill>
                    <a:srgbClr val="0070C0"/>
                  </a:solidFill>
                </a:ln>
              </a:rPr>
              <a:t>Бюджетные кредиты для приобретения жилья специалистами – 55,0 млн. тенге.</a:t>
            </a:r>
            <a:endParaRPr lang="ru-RU" sz="2000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366" y="3048708"/>
            <a:ext cx="113092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n>
                  <a:solidFill>
                    <a:srgbClr val="FF0000"/>
                  </a:solidFill>
                </a:ln>
              </a:rPr>
              <a:t>Целевые </a:t>
            </a:r>
            <a:r>
              <a:rPr lang="ru-RU" sz="2000" dirty="0">
                <a:ln>
                  <a:solidFill>
                    <a:srgbClr val="FF0000"/>
                  </a:solidFill>
                </a:ln>
              </a:rPr>
              <a:t>текущие трансферты на реализацию Плана мероприятий по обеспечению прав и улучшению качества жизни инвалидов в РК на 2012 - 2018 </a:t>
            </a:r>
            <a:r>
              <a:rPr lang="ru-RU" sz="2000" dirty="0" smtClean="0">
                <a:ln>
                  <a:solidFill>
                    <a:srgbClr val="FF0000"/>
                  </a:solidFill>
                </a:ln>
              </a:rPr>
              <a:t>годы – 4,9 млн. тенге;</a:t>
            </a:r>
            <a:endParaRPr lang="ru-RU" sz="2000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259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487542" y="4075850"/>
            <a:ext cx="4398962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atin typeface="Arial" pitchFamily="34" charset="0"/>
              </a:rPr>
              <a:t>ДИНАМИКА  </a:t>
            </a:r>
            <a:r>
              <a:rPr lang="ru-RU" sz="1600" b="1" dirty="0">
                <a:latin typeface="Arial" pitchFamily="34" charset="0"/>
              </a:rPr>
              <a:t>ЗА  </a:t>
            </a:r>
            <a:r>
              <a:rPr lang="ru-RU" sz="1600" b="1" dirty="0" smtClean="0">
                <a:latin typeface="Arial" pitchFamily="34" charset="0"/>
              </a:rPr>
              <a:t>2016-2019 гг.</a:t>
            </a:r>
            <a:endParaRPr lang="ru-RU" sz="1600" dirty="0">
              <a:latin typeface="Arial" pitchFamily="34" charset="0"/>
            </a:endParaRPr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6616856" y="1481763"/>
            <a:ext cx="658813" cy="1836737"/>
          </a:xfrm>
          <a:prstGeom prst="leftBrace">
            <a:avLst>
              <a:gd name="adj1" fmla="val 8333"/>
              <a:gd name="adj2" fmla="val 4951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750733" y="1179896"/>
            <a:ext cx="3139545" cy="2475592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Налоговые поступления</a:t>
            </a:r>
          </a:p>
          <a:p>
            <a:pPr>
              <a:defRPr/>
            </a:pPr>
            <a:endParaRPr lang="kk-KZ" sz="1000" dirty="0" smtClean="0"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Неналоговые поступления</a:t>
            </a:r>
          </a:p>
          <a:p>
            <a:pPr lvl="0">
              <a:defRPr/>
            </a:pPr>
            <a:endParaRPr lang="kk-KZ" sz="1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1600"/>
              </a:lnSpc>
              <a:defRPr/>
            </a:pP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Поступления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 продажи                  </a:t>
            </a:r>
          </a:p>
          <a:p>
            <a:pPr lvl="0">
              <a:lnSpc>
                <a:spcPts val="1600"/>
              </a:lnSpc>
              <a:defRPr/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основного капитала</a:t>
            </a:r>
            <a:endParaRPr lang="ru-RU" sz="10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endParaRPr lang="kk-KZ" sz="1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Трансферты</a:t>
            </a:r>
            <a:endParaRPr lang="kk-KZ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3"/>
          <p:cNvGrpSpPr/>
          <p:nvPr/>
        </p:nvGrpSpPr>
        <p:grpSpPr>
          <a:xfrm>
            <a:off x="3207195" y="983142"/>
            <a:ext cx="3051102" cy="2869100"/>
            <a:chOff x="3520963" y="1502128"/>
            <a:chExt cx="1877661" cy="1877661"/>
          </a:xfrm>
          <a:solidFill>
            <a:srgbClr val="008080"/>
          </a:solidFill>
        </p:grpSpPr>
        <p:sp>
          <p:nvSpPr>
            <p:cNvPr id="16" name=" 3"/>
            <p:cNvSpPr/>
            <p:nvPr/>
          </p:nvSpPr>
          <p:spPr>
            <a:xfrm>
              <a:off x="3520963" y="1502128"/>
              <a:ext cx="1877661" cy="1877661"/>
            </a:xfrm>
            <a:prstGeom prst="gear6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 4"/>
            <p:cNvSpPr/>
            <p:nvPr/>
          </p:nvSpPr>
          <p:spPr>
            <a:xfrm>
              <a:off x="3993669" y="1977693"/>
              <a:ext cx="932249" cy="9265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005005" y="2150198"/>
            <a:ext cx="1455481" cy="534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ДОХОДЫ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 ПОСТУПЛЕНИЙ  БЮДЖЕТА  РАЙОНА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496021" y="283438"/>
            <a:ext cx="1695979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ru-RU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млн </a:t>
            </a:r>
            <a:r>
              <a:rPr lang="ru-RU" sz="12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млн.тенге</a:t>
            </a:r>
            <a:endParaRPr lang="ru-RU" sz="1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04862" y="1596251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1514,9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0204863" y="1921547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17,2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0204863" y="2417692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8,4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0204863" y="2928837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4227,6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279602" y="2341495"/>
            <a:ext cx="1063625" cy="641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latin typeface="Arial" pitchFamily="34" charset="0"/>
                <a:cs typeface="Arial" pitchFamily="34" charset="0"/>
              </a:rPr>
              <a:t>5951,6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3422759340"/>
              </p:ext>
            </p:extLst>
          </p:nvPr>
        </p:nvGraphicFramePr>
        <p:xfrm>
          <a:off x="2980706" y="4470626"/>
          <a:ext cx="5495527" cy="220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727200" y="5794683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161,6%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75669" y="5486906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114,4%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65760" y="5179129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97,6%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75669" y="4882759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75,5%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65344" y="4697193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102,3%</a:t>
            </a:r>
            <a:endParaRPr lang="ru-RU" sz="14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 РАСХОДОВ БЮДЖЕТА  РАЙОНА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4416" y="760028"/>
            <a:ext cx="869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Основные приоритетные направления расходов на 3-х летний период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71417931"/>
              </p:ext>
            </p:extLst>
          </p:nvPr>
        </p:nvGraphicFramePr>
        <p:xfrm>
          <a:off x="190005" y="1129360"/>
          <a:ext cx="11851573" cy="5544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36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ТРАНСФЕРТЫ И КРЕДИТЫ ИЗ РЕСПУБЛИКАНСКОГО БЮДЖЕТА НА </a:t>
            </a:r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099667"/>
              </p:ext>
            </p:extLst>
          </p:nvPr>
        </p:nvGraphicFramePr>
        <p:xfrm>
          <a:off x="106877" y="807528"/>
          <a:ext cx="11958453" cy="5912365"/>
        </p:xfrm>
        <a:graphic>
          <a:graphicData uri="http://schemas.openxmlformats.org/drawingml/2006/table">
            <a:tbl>
              <a:tblPr/>
              <a:tblGrid>
                <a:gridCol w="1220897"/>
                <a:gridCol w="1158278"/>
                <a:gridCol w="1126969"/>
                <a:gridCol w="1220897"/>
                <a:gridCol w="6513186"/>
                <a:gridCol w="718226"/>
              </a:tblGrid>
              <a:tr h="63752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8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Выделено,</a:t>
                      </a:r>
                      <a:r>
                        <a:rPr lang="kk-KZ" sz="8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 тыс. тенге</a:t>
                      </a:r>
                      <a:endParaRPr lang="ru-RU" sz="8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1025" marR="1025" marT="1025" marB="0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Всего целевых трансфертов и </a:t>
                      </a:r>
                      <a:r>
                        <a:rPr lang="ru-RU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кредитов</a:t>
                      </a:r>
                      <a:endParaRPr lang="ru-RU" sz="10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1 171 537,0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537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Всего целевых </a:t>
                      </a:r>
                      <a:r>
                        <a:rPr lang="ru-RU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трансфертов</a:t>
                      </a:r>
                      <a:endParaRPr lang="ru-RU" sz="10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1 116 517,0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96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537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Текущие </a:t>
                      </a:r>
                      <a:r>
                        <a:rPr lang="ru-RU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  <a:endParaRPr lang="ru-RU" sz="10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1 098 917,0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537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Программы </a:t>
                      </a:r>
                      <a:r>
                        <a:rPr lang="ru-RU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развития</a:t>
                      </a:r>
                      <a:endParaRPr lang="ru-RU" sz="10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17 600,0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967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Кредиты</a:t>
                      </a:r>
                      <a:endParaRPr lang="ru-RU" sz="10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55 020,0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53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1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и их сопровождение по выплатам      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150 684,0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00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 республиканского значения, столицы на выплату государственной адресной социальной помощи за счет средств республиканского бюджета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88 117,0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127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 бюджетам городов  республиканского значения, столицы на внедрение консультантов по социальной работе и ассистентов в центрах занятости населения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12 567,0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республиканского значения, столицы на выплату государственной адресной социальной помощи за счет целевого трансферта из Национального фонда Республики Казахстан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50 000,0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12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Оказание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защиты и помощи населению на республиканском уровне, а также совершенствование системы социальной защиты и развитие инфраструктуры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4 858,0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00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республиканского значения, столицы на обеспечение прав и улучшение качества жизни инвалидов в Республике Казахстан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4 858,0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181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Государственной программы развития продуктивной занятости и массового предпринимательства на 2017 – 2021 годы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Еңбек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73 139,0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00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 республиканского значения, столицы на развитие рынка труда за счет средств республиканского бюджета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41 456,0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18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республиканского значения, столицы на развитие рынка труда за счет целевого трансферта из Национального фонда Республики Казахстан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31 683,0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41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республиканского значения, столицы на повышение заработной платы отдельных категорий гражданских служащих, работников организаций, содержащихся за счёт средств государственного бюджета, работников казённых предприятий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450 725,0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61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доступности качественного школьного образования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254 642,0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97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республиканского значения, столицы на увеличение оплаты труда учителей и педагогов-психологов организаций начального, основного и общего среднего образования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254 642,0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8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 республиканского значения, столицы на компенсацию потерь в связи со снижением налоговой нагрузки низкооплачиваемых работников для повышения размера их заработной платы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94 092,0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97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областным бюджетам, бюджетам городов республиканского значения, столицы на повышение заработной платы отдельных категорий административных государственных служащих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24 752,0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96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Кредиты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06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кредиты местным исполнительным органам для реализаций  мер социальной поддержки специалистов 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55 020,0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613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мероприятий в рамках программы жилищного строительства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Нұрлы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46 025,0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9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текущие трансферты  областным бюджетам, бюджетам городов  республиканского значения, столицы на приобретение жилья коммунального жилищного фонда для малообеспеченных многодетных семей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46 025,0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53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Программы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00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одноэтажного двухквартирного жилого дома расположенного по адресу Карагандинская область,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с.Актогай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ул. Сана би 6Б.</a:t>
                      </a: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25" marR="1025" marT="1025" marB="0" anchor="b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17 600,0</a:t>
                      </a:r>
                    </a:p>
                  </a:txBody>
                  <a:tcPr marL="1025" marR="1025" marT="1025" marB="0" anchor="ctr">
                    <a:lnL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496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478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ТРАНСФЕРТЫ И КРЕДИТЫ ИЗ ОБЛАСТНОГО БЮДЖЕТА НА </a:t>
            </a:r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08207"/>
              </p:ext>
            </p:extLst>
          </p:nvPr>
        </p:nvGraphicFramePr>
        <p:xfrm>
          <a:off x="130629" y="938140"/>
          <a:ext cx="11887200" cy="5706553"/>
        </p:xfrm>
        <a:graphic>
          <a:graphicData uri="http://schemas.openxmlformats.org/drawingml/2006/table">
            <a:tbl>
              <a:tblPr/>
              <a:tblGrid>
                <a:gridCol w="1215534"/>
                <a:gridCol w="938464"/>
                <a:gridCol w="470448"/>
                <a:gridCol w="6930005"/>
                <a:gridCol w="2332749"/>
              </a:tblGrid>
              <a:tr h="1187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Целевые трансферты и кредиты,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ВСЕГО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359 562,0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I.  </a:t>
                      </a:r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Целевые текущие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трансферты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236 917,0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451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Отдел занятости и социальных программ района (города областного значения)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25 600,0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Программа занятости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16 776,0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101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на краткосрочное профессиональное обучение рабочих кадров по востребованным на рынке труда 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9 201,0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Грант на открытие новых бизнес идей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7 575,0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005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Государственная адресная социальная помощь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8 824,0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464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Отдел образования района   (города областного значения)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85 212,0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Общеобразовательное обучение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22 508,0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Целевые текушие трансферты на создание цифровой образовательной инфраструктуры (ЦОИ)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22 508,0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 в том числе: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абон.плата ШПД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16 238,0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обеспечение контентом (ЦОР)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6 270,0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067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Капитальные расходы подведомственных государственных учреждений и организаций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62 704,0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Целевые </a:t>
                      </a:r>
                      <a:r>
                        <a:rPr lang="ru-RU" sz="900" b="0" i="0" u="none" strike="noStrike" dirty="0" err="1">
                          <a:effectLst/>
                          <a:latin typeface="Times New Roman"/>
                        </a:rPr>
                        <a:t>текушие</a:t>
                      </a:r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 трансферты на укрепление материально-технической базы и проведение ремонтов объектов образования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62 704,0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в том числе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Ремонт объектов образования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32 539,0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Укрепление материально-технической базы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30 165,0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465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Отдел физической культуры и спорта района   (города областного значения)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816,0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001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Услуги по реализации государственной политики на местном уровне в сфере физической культуры и спорта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816,0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Текущие расходы организаций спорта (з/плата инструкторов)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816,0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473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Отдел ветеринарии района (города областного значения)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13 438,0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008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Возмещение владельцам стоимости изымаемых и уничтожаемых больных животных, продуктов и сырья животного происхождени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13 438,0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492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Отдел жилищно-коммунального хозяйства, пассажирского транспорта, автомобильных дорог и жилищной инспекции района (города областного значения)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111 851,0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023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Целевые текущие трансферты на текущий ремонт дорог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75 000,0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045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Целевые текушие трансферты на средний ремонт дорог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36 851,0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09">
                <a:tc grid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II.  Целевые трансферты на </a:t>
                      </a:r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развитие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122 645,0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467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Отдел строительства района (города областного значения)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122 645,0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Целевые трансферты на развитие районным (городов областного значения) бюджетам на строительство и (или) реконструкцию жилья коммунального жилищного фонда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122 645,0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Строительство 12-ти квартирного жилого дома в с.Актогай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120 689,0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Строительство 3-х двухквартирных жилых домов по ул. Сана би 1Б, 2Б, 6Б в селе Актогай</a:t>
                      </a:r>
                    </a:p>
                  </a:txBody>
                  <a:tcPr marL="2630" marR="2630" marT="26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1 956,0</a:t>
                      </a:r>
                    </a:p>
                  </a:txBody>
                  <a:tcPr marL="2630" marR="2630" marT="2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702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Интеграл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10513</TotalTime>
  <Words>1791</Words>
  <Application>Microsoft Office PowerPoint</Application>
  <PresentationFormat>Произвольный</PresentationFormat>
  <Paragraphs>501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Алмагуль Кожбанова</dc:creator>
  <cp:lastModifiedBy>User</cp:lastModifiedBy>
  <cp:revision>1793</cp:revision>
  <cp:lastPrinted>2018-08-06T04:14:18Z</cp:lastPrinted>
  <dcterms:created xsi:type="dcterms:W3CDTF">2018-03-29T08:47:01Z</dcterms:created>
  <dcterms:modified xsi:type="dcterms:W3CDTF">2020-04-23T05:03:40Z</dcterms:modified>
</cp:coreProperties>
</file>