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02" r:id="rId3"/>
    <p:sldMasterId id="2147483720" r:id="rId4"/>
    <p:sldMasterId id="2147483738" r:id="rId5"/>
    <p:sldMasterId id="2147483756" r:id="rId6"/>
  </p:sldMasterIdLst>
  <p:notesMasterIdLst>
    <p:notesMasterId r:id="rId27"/>
  </p:notesMasterIdLst>
  <p:sldIdLst>
    <p:sldId id="256" r:id="rId7"/>
    <p:sldId id="279" r:id="rId8"/>
    <p:sldId id="281" r:id="rId9"/>
    <p:sldId id="282" r:id="rId10"/>
    <p:sldId id="291" r:id="rId11"/>
    <p:sldId id="283" r:id="rId12"/>
    <p:sldId id="284" r:id="rId13"/>
    <p:sldId id="299" r:id="rId14"/>
    <p:sldId id="294" r:id="rId15"/>
    <p:sldId id="286" r:id="rId16"/>
    <p:sldId id="295" r:id="rId17"/>
    <p:sldId id="276" r:id="rId18"/>
    <p:sldId id="289" r:id="rId19"/>
    <p:sldId id="269" r:id="rId20"/>
    <p:sldId id="274" r:id="rId21"/>
    <p:sldId id="275" r:id="rId22"/>
    <p:sldId id="301" r:id="rId23"/>
    <p:sldId id="303" r:id="rId24"/>
    <p:sldId id="305" r:id="rId25"/>
    <p:sldId id="307" r:id="rId26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5pPr>
    <a:lvl6pPr marL="2286000" algn="l" defTabSz="914400" rtl="0" eaLnBrk="1" latinLnBrk="0" hangingPunct="1"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6pPr>
    <a:lvl7pPr marL="2743200" algn="l" defTabSz="914400" rtl="0" eaLnBrk="1" latinLnBrk="0" hangingPunct="1"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7pPr>
    <a:lvl8pPr marL="3200400" algn="l" defTabSz="914400" rtl="0" eaLnBrk="1" latinLnBrk="0" hangingPunct="1"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8pPr>
    <a:lvl9pPr marL="3657600" algn="l" defTabSz="914400" rtl="0" eaLnBrk="1" latinLnBrk="0" hangingPunct="1">
      <a:defRPr i="1" kern="1200">
        <a:solidFill>
          <a:srgbClr val="FFFFFF"/>
        </a:solidFill>
        <a:latin typeface="Times New Roman" pitchFamily="18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FF"/>
    <a:srgbClr val="3399FF"/>
    <a:srgbClr val="FFFFFF"/>
    <a:srgbClr val="990099"/>
    <a:srgbClr val="FF00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DejaVu Sans"/>
              </a:defRPr>
            </a:lvl1pPr>
          </a:lstStyle>
          <a:p>
            <a:pPr>
              <a:defRPr/>
            </a:pPr>
            <a:fld id="{54A78001-4F93-46B2-8042-BEF7271AB08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DejaVu Sans"/>
              </a:defRPr>
            </a:lvl1pPr>
          </a:lstStyle>
          <a:p>
            <a:pPr>
              <a:defRPr/>
            </a:pPr>
            <a:fld id="{21DD8BCD-BF3A-4A30-9748-48436BD4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>
                <a:solidFill>
                  <a:schemeClr val="tx1"/>
                </a:solidFill>
                <a:cs typeface="DejaVu San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i="0">
                <a:solidFill>
                  <a:schemeClr val="tx1"/>
                </a:solidFill>
                <a:cs typeface="DejaVu San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i="0">
                  <a:solidFill>
                    <a:schemeClr val="tx1"/>
                  </a:solidFill>
                  <a:cs typeface="DejaVu Sans"/>
                </a:endParaRPr>
              </a:p>
            </p:txBody>
          </p:sp>
        </p:grpSp>
      </p:grpSp>
      <p:sp>
        <p:nvSpPr>
          <p:cNvPr id="1208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36F0-5002-472F-B804-80B13B5F522C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0A9F-01BD-4B49-81B9-583E9EC2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5CEC-8C0D-4912-AA01-360DA0860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5ACE-2F72-406D-8575-25C7999D254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4996-D539-4EA9-8BBF-E22384C2C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F43C-CFAB-4AD5-BF0B-C755C61EC45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F6AC-7A0E-4BDC-9271-76D9932C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FDB4-DFD8-46E0-827F-5A3541313E4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6D21-FFED-454F-B721-1B219F4B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813B-CBD9-4CB5-BA0B-2E737EA5CA4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BC3D-2E99-4973-B9BB-D48853390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C822-2805-46ED-8691-03D13ADE10E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080C-B451-430C-A39E-90B1A2CD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2CDF-7972-44A0-A758-6ED0FBF1EA9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9612-8EBD-4861-AA29-4B24C1AED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A2F4-7455-4833-8E85-095FD0B3A7F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49B13-6726-4FBA-8133-54B59CCBD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0585-BA70-40EF-A13F-E229A4F45E7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1133-22E7-46B9-96AF-4EF52DCA1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908A-CC7F-44FD-BE7D-61A2312FEE28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8E44-CD80-46CD-A133-F8D4966C7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EE17-E9E9-44D0-9762-C6A276FE001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8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4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3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60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5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7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7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39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5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37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16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91535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1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6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6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722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8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48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5" y="103295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20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2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82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3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2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1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25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5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22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7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0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67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5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2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4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0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41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31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9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7" y="90689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9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79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43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33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4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97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75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74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1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53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0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80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915353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79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9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6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938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7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8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1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5" y="1032949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2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37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3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16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7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11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73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43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22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8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04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57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47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16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4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82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41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21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89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5" y="906889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89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1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7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3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30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95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7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71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5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4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86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1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91534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47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6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8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4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8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48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5" y="103294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88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00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3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1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4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8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10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21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5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01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84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4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1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4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35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41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93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8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2" y="90688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8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85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00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09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142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139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89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4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67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85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3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37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75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1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56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8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072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784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>
                <a:solidFill>
                  <a:prstClr val="black"/>
                </a:solidFill>
              </a:rPr>
              <a:pPr/>
              <a:t>13.05.2021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9" y="0"/>
            <a:ext cx="2132013" cy="6858000"/>
            <a:chOff x="0" y="0"/>
            <a:chExt cx="2131560" cy="6857640"/>
          </a:xfrm>
        </p:grpSpPr>
        <p:sp>
          <p:nvSpPr>
            <p:cNvPr id="13" name="CustomShape 2"/>
            <p:cNvSpPr/>
            <p:nvPr/>
          </p:nvSpPr>
          <p:spPr>
            <a:xfrm>
              <a:off x="0" y="0"/>
              <a:ext cx="1072922" cy="529086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0"/>
              <a:ext cx="758664" cy="4624145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5662316"/>
              <a:ext cx="906270" cy="1195324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0" y="5295622"/>
              <a:ext cx="1487172" cy="1562018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0" y="5257524"/>
              <a:ext cx="2131560" cy="1600116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0" y="5357532"/>
              <a:ext cx="1377657" cy="1500108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27" name="PlaceHolder 8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1987559" y="6116656"/>
            <a:ext cx="5313363" cy="363537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i="0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7358063" y="6116656"/>
            <a:ext cx="857250" cy="363537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0" spc="-1">
                <a:solidFill>
                  <a:srgbClr val="8B8B8B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fld id="{DFBB0D50-6AAB-462F-A87E-A1D63D28302F}" type="datetimeFigureOut">
              <a:rPr lang="ru-RU"/>
              <a:pPr>
                <a:defRPr/>
              </a:pPr>
              <a:t>13.05.2021</a:t>
            </a:fld>
            <a:endParaRPr lang="ru-RU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272472" y="6116656"/>
            <a:ext cx="414337" cy="363537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i="0" spc="-1">
                <a:solidFill>
                  <a:srgbClr val="8B8B8B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fld id="{75C7F2A4-FA65-460C-B027-18C3E99F8E97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968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chemeClr val="tx1"/>
                </a:solidFill>
                <a:latin typeface="Arial" charset="0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 Black" pitchFamily="34" charset="0"/>
                <a:cs typeface="DejaVu Sans"/>
              </a:defRPr>
            </a:lvl1pPr>
          </a:lstStyle>
          <a:p>
            <a:pPr>
              <a:defRPr/>
            </a:pPr>
            <a:fld id="{DF3B56F0-6A6E-40C9-9BFD-5C82D0E6B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98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>
                <a:solidFill>
                  <a:schemeClr val="tx1"/>
                </a:solidFill>
                <a:cs typeface="DejaVu Sans"/>
              </a:endParaRPr>
            </a:p>
          </p:txBody>
        </p:sp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i="0">
                <a:solidFill>
                  <a:schemeClr val="tx1"/>
                </a:solidFill>
                <a:cs typeface="DejaVu Sans"/>
              </a:endParaRPr>
            </a:p>
          </p:txBody>
        </p:sp>
        <p:sp>
          <p:nvSpPr>
            <p:cNvPr id="1198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>
                <a:solidFill>
                  <a:schemeClr val="hlink"/>
                </a:solidFill>
                <a:latin typeface="Arial" charset="0"/>
                <a:cs typeface="DejaVu Sans"/>
              </a:endParaRPr>
            </a:p>
          </p:txBody>
        </p:sp>
        <p:sp>
          <p:nvSpPr>
            <p:cNvPr id="1198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>
                <a:solidFill>
                  <a:schemeClr val="hlink"/>
                </a:solidFill>
                <a:latin typeface="Arial" charset="0"/>
                <a:cs typeface="DejaVu Sans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>
                <a:solidFill>
                  <a:schemeClr val="accent2"/>
                </a:solidFill>
                <a:latin typeface="Arial" charset="0"/>
                <a:cs typeface="DejaVu Sans"/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>
                <a:solidFill>
                  <a:schemeClr val="hlink"/>
                </a:solidFill>
                <a:latin typeface="Arial" charset="0"/>
                <a:cs typeface="DejaVu Sans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i="0">
                <a:solidFill>
                  <a:schemeClr val="tx1"/>
                </a:solidFill>
                <a:cs typeface="DejaVu Sans"/>
              </a:endParaRPr>
            </a:p>
          </p:txBody>
        </p:sp>
        <p:sp>
          <p:nvSpPr>
            <p:cNvPr id="1198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>
                <a:solidFill>
                  <a:schemeClr val="accent2"/>
                </a:solidFill>
                <a:latin typeface="Arial" charset="0"/>
                <a:cs typeface="DejaVu Sans"/>
              </a:endParaRPr>
            </a:p>
          </p:txBody>
        </p:sp>
        <p:sp>
          <p:nvSpPr>
            <p:cNvPr id="1198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>
                <a:solidFill>
                  <a:schemeClr val="accent2"/>
                </a:solidFill>
                <a:latin typeface="Arial" charset="0"/>
                <a:cs typeface="DejaVu Sans"/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Arial" charset="0"/>
                <a:cs typeface="DejaVu Sans"/>
              </a:defRPr>
            </a:lvl1pPr>
          </a:lstStyle>
          <a:p>
            <a:pPr>
              <a:defRPr/>
            </a:pPr>
            <a:fld id="{A63BC924-A1AD-45B4-A85C-62E7B03ED9A0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5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5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8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E8E68-A542-4E80-87DA-50112711F0D4}" type="datetimeFigureOut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13.05.2021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70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1391F2-25E2-49EF-B46A-F4F1C55A2072}" type="slidenum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53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51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8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E8E68-A542-4E80-87DA-50112711F0D4}" type="datetimeFigureOut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13.05.2021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70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1391F2-25E2-49EF-B46A-F4F1C55A2072}" type="slidenum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4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4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5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E8E68-A542-4E80-87DA-50112711F0D4}" type="datetimeFigureOut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13.05.2021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70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1391F2-25E2-49EF-B46A-F4F1C55A2072}" type="slidenum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E8E68-A542-4E80-87DA-50112711F0D4}" type="datetimeFigureOut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13.05.2021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1391F2-25E2-49EF-B46A-F4F1C55A2072}" type="slidenum">
              <a:rPr lang="ru-RU" smtClean="0">
                <a:solidFill>
                  <a:prstClr val="black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9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Shape 1"/>
          <p:cNvSpPr txBox="1">
            <a:spLocks noChangeArrowheads="1"/>
          </p:cNvSpPr>
          <p:nvPr/>
        </p:nvSpPr>
        <p:spPr bwMode="auto">
          <a:xfrm>
            <a:off x="611188" y="981093"/>
            <a:ext cx="8305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00" rIns="0" bIns="0" anchor="ctr"/>
          <a:lstStyle/>
          <a:p>
            <a:pPr marL="11113" algn="ctr">
              <a:spcBef>
                <a:spcPts val="100"/>
              </a:spcBef>
            </a:pPr>
            <a:endParaRPr lang="ru-RU" sz="4800">
              <a:solidFill>
                <a:srgbClr val="000000"/>
              </a:solidFill>
              <a:latin typeface="Arial" charset="0"/>
              <a:cs typeface="DejaVu Sans"/>
            </a:endParaRPr>
          </a:p>
          <a:p>
            <a:pPr marL="11113" algn="ctr">
              <a:spcBef>
                <a:spcPts val="100"/>
              </a:spcBef>
            </a:pPr>
            <a:endParaRPr lang="ru-RU" sz="3600" u="sng">
              <a:solidFill>
                <a:srgbClr val="000000"/>
              </a:solidFill>
              <a:latin typeface="Arial" charset="0"/>
              <a:cs typeface="DejaVu Sans"/>
            </a:endParaRPr>
          </a:p>
          <a:p>
            <a:pPr marL="11113" algn="ctr">
              <a:spcBef>
                <a:spcPts val="100"/>
              </a:spcBef>
            </a:pPr>
            <a:endParaRPr lang="ru-RU" sz="4800" i="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042988" y="1628775"/>
            <a:ext cx="7345362" cy="2160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1113" algn="ctr">
              <a:spcBef>
                <a:spcPts val="1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Утвержденный бюджет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DejaVu Sans"/>
              <a:cs typeface="DejaVu Sans"/>
            </a:endParaRPr>
          </a:p>
          <a:p>
            <a:pPr marL="11113" algn="ctr">
              <a:spcBef>
                <a:spcPts val="100"/>
              </a:spcBef>
              <a:defRPr/>
            </a:pPr>
            <a:r>
              <a:rPr lang="ru-RU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ГУ «</a:t>
            </a:r>
            <a:r>
              <a:rPr lang="ru-RU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DejaVu Sans"/>
                <a:cs typeface="DejaVu Sans"/>
              </a:rPr>
              <a:t>Управления финансов</a:t>
            </a:r>
            <a:r>
              <a:rPr lang="ru-RU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 </a:t>
            </a:r>
          </a:p>
          <a:p>
            <a:pPr marL="11113" algn="ctr">
              <a:spcBef>
                <a:spcPts val="100"/>
              </a:spcBef>
              <a:defRPr/>
            </a:pPr>
            <a:r>
              <a:rPr lang="ru-RU" sz="32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Алматинской</a:t>
            </a:r>
            <a:r>
              <a:rPr lang="ru-RU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 области» </a:t>
            </a:r>
          </a:p>
          <a:p>
            <a:pPr marL="11113" algn="ctr">
              <a:spcBef>
                <a:spcPts val="1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2022-2024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/>
                <a:cs typeface="DejaVu Sans"/>
              </a:rPr>
              <a:t>годы</a:t>
            </a:r>
          </a:p>
        </p:txBody>
      </p:sp>
      <p:sp>
        <p:nvSpPr>
          <p:cNvPr id="26628" name="Rectangle 68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0">
                <a:latin typeface="Arial" charset="0"/>
                <a:cs typeface="DejaVu Sans"/>
              </a:rPr>
              <a:t>Гражданский бюджет</a:t>
            </a:r>
            <a:br>
              <a:rPr lang="ru-RU" sz="3600" b="1" i="0">
                <a:latin typeface="Arial" charset="0"/>
                <a:cs typeface="DejaVu Sans"/>
              </a:rPr>
            </a:br>
            <a:r>
              <a:rPr lang="ru-RU" sz="2400" u="sng">
                <a:latin typeface="Arial" charset="0"/>
                <a:cs typeface="DejaVu Sans"/>
              </a:rPr>
              <a:t>на стадии планирования</a:t>
            </a:r>
          </a:p>
        </p:txBody>
      </p:sp>
      <p:pic>
        <p:nvPicPr>
          <p:cNvPr id="26629" name="Picture 10" descr="http://static.tks.ru/_pics/content/kontrol_finanso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1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2421"/>
              </p:ext>
            </p:extLst>
          </p:nvPr>
        </p:nvGraphicFramePr>
        <p:xfrm>
          <a:off x="9" y="1052513"/>
          <a:ext cx="9109075" cy="4541520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490662"/>
              </a:tblGrid>
              <a:tr h="288925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19088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Выплаты вознаграждений  на депозитарное обслуживание по муниципальным облигациям  МИО области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3 245 947,0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3 245 947,0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3 245 947,0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476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(количество платежей)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Формирование счетов для оплаты купонных вознаграждений по муниципальным облигациям местного исполнительного органа области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Полное и своевременное исполнение финансовых обязательств местного исполнительного органа области  в соответствии с условиями размещения государственных эмиссионных ценных бумаг</a:t>
                      </a:r>
                      <a:endParaRPr kumimoji="0" 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37" name="Rectangle 687"/>
          <p:cNvSpPr>
            <a:spLocks noChangeArrowheads="1"/>
          </p:cNvSpPr>
          <p:nvPr/>
        </p:nvSpPr>
        <p:spPr bwMode="auto">
          <a:xfrm>
            <a:off x="0" y="18"/>
            <a:ext cx="9144000" cy="83661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sz="1600" b="1" i="0">
                <a:latin typeface="Arial" charset="0"/>
                <a:cs typeface="DejaVu Sans"/>
              </a:rPr>
              <a:t>5</a:t>
            </a:r>
            <a:r>
              <a:rPr lang="ru-RU" sz="2000" b="1" i="0">
                <a:latin typeface="Arial" charset="0"/>
                <a:cs typeface="DejaVu Sans"/>
              </a:rPr>
              <a:t>.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257 004 </a:t>
            </a:r>
            <a:r>
              <a:rPr lang="kk-KZ" b="1" i="0">
                <a:latin typeface="Arial" charset="0"/>
                <a:cs typeface="DejaVu Sans"/>
              </a:rPr>
              <a:t>«Обслуживание долга местных исполнительных органов»</a:t>
            </a:r>
            <a:r>
              <a:rPr lang="ru-RU" b="1" i="0">
                <a:latin typeface="Arial" charset="0"/>
                <a:cs typeface="DejaVu Sans"/>
              </a:rPr>
              <a:t/>
            </a:r>
            <a:br>
              <a:rPr lang="ru-RU" b="1" i="0">
                <a:latin typeface="Arial" charset="0"/>
                <a:cs typeface="DejaVu Sans"/>
              </a:rPr>
            </a:br>
            <a:endParaRPr lang="ru-RU" b="1" i="0">
              <a:latin typeface="Arial" charset="0"/>
              <a:cs typeface="DejaVu Sans"/>
            </a:endParaRPr>
          </a:p>
        </p:txBody>
      </p:sp>
      <p:sp>
        <p:nvSpPr>
          <p:cNvPr id="37938" name="Rectangle 51"/>
          <p:cNvSpPr>
            <a:spLocks noChangeArrowheads="1"/>
          </p:cNvSpPr>
          <p:nvPr/>
        </p:nvSpPr>
        <p:spPr bwMode="auto">
          <a:xfrm>
            <a:off x="179397" y="5805506"/>
            <a:ext cx="8569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П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огашения вознаграждений по внутренним займам местного исполнительного органа 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48235"/>
              </p:ext>
            </p:extLst>
          </p:nvPr>
        </p:nvGraphicFramePr>
        <p:xfrm>
          <a:off x="0" y="1268413"/>
          <a:ext cx="9144000" cy="4297680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215900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25425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525">
                <a:tc>
                  <a:txBody>
                    <a:bodyPr/>
                    <a:lstStyle/>
                    <a:p>
                      <a:pPr marL="904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Обслуживание долга местного исполнитель-ного органа области по выплате вознаграждений и иных платежей по займам из республиканского бюджета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21 961,0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21 851,0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22 000,0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19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(количество платежей)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Формирование счетов к оплате по выплате вознаграждений и иных платежей по займам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Выплата в полном размере вознаграждений и иных платежей по займам в вышестоящий бюджет в соответствии с кредитными договорами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61" name="Rectangle 687"/>
          <p:cNvSpPr>
            <a:spLocks noChangeArrowheads="1"/>
          </p:cNvSpPr>
          <p:nvPr/>
        </p:nvSpPr>
        <p:spPr bwMode="auto">
          <a:xfrm>
            <a:off x="0" y="18"/>
            <a:ext cx="9144000" cy="105251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0">
                <a:latin typeface="Arial" charset="0"/>
                <a:cs typeface="DejaVu Sans"/>
              </a:rPr>
              <a:t>6.</a:t>
            </a:r>
            <a:r>
              <a:rPr lang="ru-RU" b="1" i="0">
                <a:latin typeface="Arial" charset="0"/>
                <a:cs typeface="DejaVu Sans"/>
              </a:rPr>
              <a:t> 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sz="1700" b="1" i="0">
                <a:latin typeface="Arial" charset="0"/>
                <a:cs typeface="DejaVu Sans"/>
              </a:rPr>
              <a:t>257 016 </a:t>
            </a:r>
            <a:r>
              <a:rPr lang="kk-KZ" sz="1700" b="1" i="0">
                <a:latin typeface="Arial" charset="0"/>
                <a:cs typeface="DejaVu Sans"/>
              </a:rPr>
              <a:t>«Обслуживание долга местных исполнительных органов по выплате вознаграждений и иных платежей по займам из республиканского </a:t>
            </a:r>
            <a:r>
              <a:rPr lang="ru-RU" sz="1700" b="1" i="0">
                <a:latin typeface="Arial" charset="0"/>
                <a:cs typeface="DejaVu Sans"/>
              </a:rPr>
              <a:t>бюджет</a:t>
            </a:r>
            <a:r>
              <a:rPr lang="kk-KZ" sz="1700" b="1" i="0">
                <a:latin typeface="Arial" charset="0"/>
                <a:cs typeface="DejaVu Sans"/>
              </a:rPr>
              <a:t>а»</a:t>
            </a:r>
            <a:endParaRPr lang="ru-RU" sz="1700" b="1" i="0">
              <a:latin typeface="Arial" charset="0"/>
              <a:cs typeface="DejaVu Sans"/>
            </a:endParaRPr>
          </a:p>
        </p:txBody>
      </p:sp>
      <p:sp>
        <p:nvSpPr>
          <p:cNvPr id="38962" name="Rectangle 51"/>
          <p:cNvSpPr>
            <a:spLocks noChangeArrowheads="1"/>
          </p:cNvSpPr>
          <p:nvPr/>
        </p:nvSpPr>
        <p:spPr bwMode="auto">
          <a:xfrm>
            <a:off x="179397" y="5949968"/>
            <a:ext cx="8569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Выполнение обязательств местного исполнительного органа области по обслуживанию долга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9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58057"/>
              </p:ext>
            </p:extLst>
          </p:nvPr>
        </p:nvGraphicFramePr>
        <p:xfrm>
          <a:off x="0" y="981093"/>
          <a:ext cx="9144000" cy="4009073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215900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25425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Субвенции  в районные бюджеты и бюджеты городов областного значения, Всего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95 802 369,0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14 036 126,0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14 036 126,0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67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(единица)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Количество профинансированных районных бюджетов (городов областного значения)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18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18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18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83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Исполнение финансовых обязательств государства путем выплаты субвенций в местные бюджеты: 2021 г. – 100%</a:t>
                      </a:r>
                      <a:r>
                        <a:rPr kumimoji="0" lang="kk-KZ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, 2022 г. – 100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%, </a:t>
                      </a:r>
                      <a:r>
                        <a:rPr kumimoji="0" lang="kk-KZ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2023 г. – 100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%.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594996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85" name="Rectangle 687"/>
          <p:cNvSpPr>
            <a:spLocks noChangeArrowheads="1"/>
          </p:cNvSpPr>
          <p:nvPr/>
        </p:nvSpPr>
        <p:spPr bwMode="auto">
          <a:xfrm>
            <a:off x="0" y="18"/>
            <a:ext cx="9144000" cy="83661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sz="1600" b="1" i="0">
                <a:latin typeface="Arial" charset="0"/>
                <a:cs typeface="DejaVu Sans"/>
              </a:rPr>
              <a:t>7</a:t>
            </a:r>
            <a:r>
              <a:rPr lang="ru-RU" sz="2000" b="1" i="0">
                <a:latin typeface="Arial" charset="0"/>
                <a:cs typeface="DejaVu Sans"/>
              </a:rPr>
              <a:t>.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257 007 </a:t>
            </a:r>
            <a:r>
              <a:rPr lang="kk-KZ" b="1" i="0">
                <a:latin typeface="Arial" charset="0"/>
                <a:cs typeface="DejaVu Sans"/>
              </a:rPr>
              <a:t>«Субвенции»</a:t>
            </a:r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endParaRPr lang="ru-RU" sz="2000" b="1" i="0">
              <a:latin typeface="Arial" charset="0"/>
              <a:cs typeface="DejaVu Sans"/>
            </a:endParaRPr>
          </a:p>
        </p:txBody>
      </p:sp>
      <p:sp>
        <p:nvSpPr>
          <p:cNvPr id="39986" name="AutoShape 58"/>
          <p:cNvSpPr>
            <a:spLocks noChangeArrowheads="1"/>
          </p:cNvSpPr>
          <p:nvPr/>
        </p:nvSpPr>
        <p:spPr bwMode="auto">
          <a:xfrm>
            <a:off x="0" y="5805506"/>
            <a:ext cx="9144000" cy="719137"/>
          </a:xfrm>
          <a:prstGeom prst="foldedCorner">
            <a:avLst>
              <a:gd name="adj" fmla="val 2717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cs typeface="DejaVu Sans"/>
              </a:rPr>
              <a:t>Согласно статьи 45 бюджетного кодекса РК объемы трансфертов общего </a:t>
            </a:r>
          </a:p>
          <a:p>
            <a:r>
              <a:rPr lang="ru-RU">
                <a:cs typeface="DejaVu Sans"/>
              </a:rPr>
              <a:t>характера </a:t>
            </a:r>
            <a:r>
              <a:rPr lang="ru-RU">
                <a:latin typeface="Arial" charset="0"/>
                <a:cs typeface="DejaVu Sans"/>
              </a:rPr>
              <a:t> подлежат  изменению  через каждые три года</a:t>
            </a:r>
            <a:r>
              <a:rPr lang="ru-RU" sz="1600">
                <a:latin typeface="Arial" charset="0"/>
                <a:cs typeface="DejaVu Sans"/>
              </a:rPr>
              <a:t> </a:t>
            </a:r>
          </a:p>
        </p:txBody>
      </p:sp>
      <p:sp>
        <p:nvSpPr>
          <p:cNvPr id="39987" name="Rectangle 52"/>
          <p:cNvSpPr>
            <a:spLocks noChangeArrowheads="1"/>
          </p:cNvSpPr>
          <p:nvPr/>
        </p:nvSpPr>
        <p:spPr bwMode="auto">
          <a:xfrm>
            <a:off x="107959" y="5084773"/>
            <a:ext cx="8569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Обеспечение поступлений в местные бюджеты всей суммы субвенций.</a:t>
            </a:r>
            <a:endParaRPr lang="kk-KZ" sz="15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8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55535"/>
              </p:ext>
            </p:extLst>
          </p:nvPr>
        </p:nvGraphicFramePr>
        <p:xfrm>
          <a:off x="0" y="1052513"/>
          <a:ext cx="9144000" cy="4665980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215900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25425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Погашение основного долга местного исполнительного органа области по внутренним займам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10 367 297,0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67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(количество платежей)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Формирование счетов к оплате на перечисление основного долга местного исполнительного органа по государственным эмиссионным ценным бумагам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4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315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Исполнение финансовых обязательств местного исполнительного органа области  по погашению основного долга  в соответствии с условиями размещения и погашения государственных эмиссионных ценных бумаг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57" name="Rectangle 687"/>
          <p:cNvSpPr>
            <a:spLocks noChangeArrowheads="1"/>
          </p:cNvSpPr>
          <p:nvPr/>
        </p:nvSpPr>
        <p:spPr bwMode="auto">
          <a:xfrm>
            <a:off x="0" y="18"/>
            <a:ext cx="9144000" cy="83661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sz="1600" b="1" i="0">
                <a:latin typeface="Arial" charset="0"/>
                <a:cs typeface="DejaVu Sans"/>
              </a:rPr>
              <a:t>9</a:t>
            </a:r>
            <a:r>
              <a:rPr lang="ru-RU" sz="2000" b="1" i="0">
                <a:latin typeface="Arial" charset="0"/>
                <a:cs typeface="DejaVu Sans"/>
              </a:rPr>
              <a:t>.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257 008 </a:t>
            </a:r>
            <a:r>
              <a:rPr lang="kk-KZ" b="1" i="0">
                <a:latin typeface="Arial" charset="0"/>
                <a:cs typeface="DejaVu Sans"/>
              </a:rPr>
              <a:t>«</a:t>
            </a:r>
            <a:r>
              <a:rPr lang="ru-RU" b="1" i="0">
                <a:latin typeface="Arial" charset="0"/>
                <a:cs typeface="DejaVu Sans"/>
              </a:rPr>
              <a:t>Погашение долга местного исполнительного  органа</a:t>
            </a:r>
            <a:r>
              <a:rPr lang="kk-KZ" b="1" i="0">
                <a:latin typeface="Arial" charset="0"/>
                <a:cs typeface="DejaVu Sans"/>
              </a:rPr>
              <a:t>» </a:t>
            </a:r>
            <a:r>
              <a:rPr lang="ru-RU" b="1" i="0">
                <a:latin typeface="Arial" charset="0"/>
                <a:cs typeface="DejaVu Sans"/>
              </a:rPr>
              <a:t>  </a:t>
            </a:r>
            <a:br>
              <a:rPr lang="ru-RU" b="1" i="0">
                <a:latin typeface="Arial" charset="0"/>
                <a:cs typeface="DejaVu Sans"/>
              </a:rPr>
            </a:br>
            <a:endParaRPr lang="ru-RU" b="1" i="0">
              <a:latin typeface="Arial" charset="0"/>
              <a:cs typeface="DejaVu Sans"/>
            </a:endParaRPr>
          </a:p>
        </p:txBody>
      </p:sp>
      <p:sp>
        <p:nvSpPr>
          <p:cNvPr id="43058" name="Rectangle 60"/>
          <p:cNvSpPr>
            <a:spLocks noChangeArrowheads="1"/>
          </p:cNvSpPr>
          <p:nvPr/>
        </p:nvSpPr>
        <p:spPr bwMode="auto">
          <a:xfrm>
            <a:off x="179397" y="5805506"/>
            <a:ext cx="8569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Мониторинг и учет погашения основного долга по внутренним займам местного исполнительного органа 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96615"/>
              </p:ext>
            </p:extLst>
          </p:nvPr>
        </p:nvGraphicFramePr>
        <p:xfrm>
          <a:off x="0" y="1125538"/>
          <a:ext cx="9144000" cy="3858768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215900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5275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Основной долг перед вышестоящим бюджетом по бюджетным кредитам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3 671 920,0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3 100 505,0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3 100 505,0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397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(количество платежей)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Формирование  счетов к оплате по перечислению  основного долга  местного исполнительного органа области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22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17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17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63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С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воевременное  исполнение обязательств по погашению основного долга  перед вышестоящим бюджетом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81" name="Rectangle 68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sz="1600" b="1" i="0">
                <a:latin typeface="Arial" charset="0"/>
                <a:cs typeface="DejaVu Sans"/>
              </a:rPr>
              <a:t>10.</a:t>
            </a:r>
            <a:r>
              <a:rPr lang="ru-RU" sz="2000" b="1" i="0">
                <a:latin typeface="Arial" charset="0"/>
                <a:cs typeface="DejaVu Sans"/>
              </a:rPr>
              <a:t>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257 015 «Погашение долга местного исполнительного  органа перед вышестоящим бюджетом»   </a:t>
            </a:r>
            <a:br>
              <a:rPr lang="ru-RU" b="1" i="0">
                <a:latin typeface="Arial" charset="0"/>
                <a:cs typeface="DejaVu Sans"/>
              </a:rPr>
            </a:br>
            <a:endParaRPr lang="ru-RU" b="1" i="0">
              <a:latin typeface="Arial" charset="0"/>
              <a:cs typeface="DejaVu Sans"/>
            </a:endParaRPr>
          </a:p>
        </p:txBody>
      </p:sp>
      <p:sp>
        <p:nvSpPr>
          <p:cNvPr id="44082" name="Rectangle 51"/>
          <p:cNvSpPr>
            <a:spLocks noChangeArrowheads="1"/>
          </p:cNvSpPr>
          <p:nvPr/>
        </p:nvSpPr>
        <p:spPr bwMode="auto">
          <a:xfrm>
            <a:off x="179397" y="5445143"/>
            <a:ext cx="8569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Обеспечение своевременного и полного погашения основного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долга по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бюджетным 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кредитам</a:t>
            </a:r>
            <a:endParaRPr lang="kk-KZ" sz="15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7197" name="Group 93"/>
          <p:cNvGraphicFramePr>
            <a:graphicFrameLocks noGrp="1"/>
          </p:cNvGraphicFramePr>
          <p:nvPr/>
        </p:nvGraphicFramePr>
        <p:xfrm>
          <a:off x="107955" y="1412875"/>
          <a:ext cx="8820150" cy="5031202"/>
        </p:xfrm>
        <a:graphic>
          <a:graphicData uri="http://schemas.openxmlformats.org/drawingml/2006/table">
            <a:tbl>
              <a:tblPr/>
              <a:tblGrid>
                <a:gridCol w="436563"/>
                <a:gridCol w="139700"/>
                <a:gridCol w="574675"/>
                <a:gridCol w="4968875"/>
                <a:gridCol w="1296987"/>
                <a:gridCol w="1403350"/>
              </a:tblGrid>
              <a:tr h="3587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ФГ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КБП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Наименование  бюджетной программы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2020 год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факт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1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2 </a:t>
                      </a:r>
                    </a:p>
                  </a:txBody>
                  <a:tcPr marL="5455" marR="5455" marT="59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3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4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5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Всего по АБП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135 972 040,0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135 933 247,3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1.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257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Государственные услуги общего характера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232 381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230 832,6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001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Услуги по реализации государственной политики в области исполнения местного бюджета и управления коммунальной собственностью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 167 591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167 587,4 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009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5"/>
                          <a:ea typeface="DejaVu Sans"/>
                          <a:cs typeface="DejaVu Sans"/>
                        </a:rPr>
                        <a:t>Приватизация, управление коммунальным имуществом, пост приватизационная деятельность и регулирование споров, связанных с этим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16 683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15 711,5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013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5"/>
                          <a:ea typeface="DejaVu Sans"/>
                          <a:cs typeface="DejaVu Sans"/>
                        </a:rPr>
                        <a:t>Капитальные расходы государственного органа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1 107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1 033,7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028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5"/>
                          <a:ea typeface="DejaVu Sans"/>
                          <a:cs typeface="DejaVu Sans"/>
                        </a:rPr>
                        <a:t>Приобретение  имущества в коммунальную собственность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47 000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46 500,0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13.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5"/>
                          <a:ea typeface="DejaVu Sans"/>
                          <a:cs typeface="DejaVu Sans"/>
                        </a:rPr>
                        <a:t>Прочие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1 898 967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1 861 753,3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012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Резерв местного исполнительного органа области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1 898 967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1 861 753,3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14.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Обслуживание долга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178 923 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178 914,1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004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Обслуживание долга местных исполнительных органов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160 153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160 150,9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golian Baiti" pitchFamily="66" charset="0"/>
                        <a:ea typeface="DejaVu Sans"/>
                        <a:cs typeface="DejaVu Sans"/>
                      </a:endParaRP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016</a:t>
                      </a:r>
                    </a:p>
                  </a:txBody>
                  <a:tcPr marL="5455" marR="5455" marT="591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Обслуживание долга местных исполнительных органов по выплате вознаграждений и иных платежей по займам из республиканского бюджета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18 770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18 763,2</a:t>
                      </a:r>
                    </a:p>
                  </a:txBody>
                  <a:tcPr marL="72000" marR="72000" marT="72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46" name="Rectangle 68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БЮДЖЕТНЫЕ  ПРОГРАМЫ,</a:t>
            </a:r>
          </a:p>
          <a:p>
            <a:pPr algn="ctr"/>
            <a:r>
              <a:rPr lang="ru-RU" b="1" i="0">
                <a:latin typeface="Arial" charset="0"/>
                <a:cs typeface="DejaVu Sans"/>
              </a:rPr>
              <a:t>реализованные государственным учреждением</a:t>
            </a:r>
          </a:p>
          <a:p>
            <a:pPr algn="ctr"/>
            <a:r>
              <a:rPr lang="ru-RU" b="1" i="0">
                <a:latin typeface="Arial" charset="0"/>
                <a:cs typeface="DejaVu Sans"/>
              </a:rPr>
              <a:t> «Управления финансов Алматинской области» в 2020 году</a:t>
            </a:r>
            <a:r>
              <a:rPr lang="ru-RU" sz="2000" b="1" i="0">
                <a:latin typeface="Arial" charset="0"/>
                <a:cs typeface="DejaVu Sans"/>
              </a:rPr>
              <a:t> </a:t>
            </a:r>
            <a:br>
              <a:rPr lang="ru-RU" sz="2000" b="1" i="0">
                <a:latin typeface="Arial" charset="0"/>
                <a:cs typeface="DejaVu Sans"/>
              </a:rPr>
            </a:br>
            <a:endParaRPr lang="ru-RU" sz="2000" b="1" i="0" u="sng">
              <a:latin typeface="Arial" charset="0"/>
              <a:cs typeface="DejaVu Sans"/>
            </a:endParaRPr>
          </a:p>
        </p:txBody>
      </p:sp>
      <p:sp>
        <p:nvSpPr>
          <p:cNvPr id="45147" name="Text Box 307"/>
          <p:cNvSpPr txBox="1">
            <a:spLocks noChangeArrowheads="1"/>
          </p:cNvSpPr>
          <p:nvPr/>
        </p:nvSpPr>
        <p:spPr bwMode="auto">
          <a:xfrm>
            <a:off x="7596197" y="1125556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tx1"/>
                </a:solidFill>
                <a:latin typeface="Arial" charset="0"/>
                <a:cs typeface="DejaVu Sans"/>
              </a:rPr>
              <a:t>в тыс</a:t>
            </a:r>
            <a:r>
              <a:rPr lang="ru-RU" sz="1200">
                <a:solidFill>
                  <a:schemeClr val="tx1"/>
                </a:solidFill>
                <a:latin typeface="Arial" charset="0"/>
                <a:cs typeface="DejaVu Sans"/>
              </a:rPr>
              <a:t>.</a:t>
            </a:r>
            <a:r>
              <a:rPr lang="ru-RU" sz="1200">
                <a:latin typeface="Arial" charset="0"/>
                <a:cs typeface="DejaVu Sans"/>
              </a:rPr>
              <a:t> </a:t>
            </a:r>
            <a:r>
              <a:rPr lang="ru-RU" sz="1200" b="1">
                <a:solidFill>
                  <a:schemeClr val="tx1"/>
                </a:solidFill>
                <a:latin typeface="Arial" charset="0"/>
                <a:cs typeface="DejaVu Sans"/>
              </a:rPr>
              <a:t>тенге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6252" name="Group 172"/>
          <p:cNvGraphicFramePr>
            <a:graphicFrameLocks noGrp="1"/>
          </p:cNvGraphicFramePr>
          <p:nvPr/>
        </p:nvGraphicFramePr>
        <p:xfrm>
          <a:off x="179388" y="404813"/>
          <a:ext cx="8597900" cy="5537518"/>
        </p:xfrm>
        <a:graphic>
          <a:graphicData uri="http://schemas.openxmlformats.org/drawingml/2006/table">
            <a:tbl>
              <a:tblPr/>
              <a:tblGrid>
                <a:gridCol w="420687"/>
                <a:gridCol w="544513"/>
                <a:gridCol w="473075"/>
                <a:gridCol w="4206875"/>
                <a:gridCol w="1441450"/>
                <a:gridCol w="1511300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15.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 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Трансферты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126 813 113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126 813 101,3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007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Субвенции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110 686 334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110 686 334,0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011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Возврат неиспользованных (недоиспользованных) целевых трансфертов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122 938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122 935,0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024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Целевые текущие трансферты из нижестоящего бюджета на компенсацию потерь вышестоящего бюджета в связи с изменением законодательства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15 354 487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15 354 487,0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029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Целевые текущие трансферты областным бюджетам,  бюджетам городов республиканского значения, столицы в случаях возникновения чрезвычайных ситуаций природного и техногенного характера, угрожающих политической, экономической и социальной стабильности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255 000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255 000,0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053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Возврат  сумм неиспользованных (недоиспользован-ных) целевых трансфертов, выделенных из республи-канского бюджета за счет целевого трансферта из Национального фонда Республики Казахстан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394 354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394 345,3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16.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Погашение займов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6 848 656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6 848 646,0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008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Погашение долга местного исполнительного органа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3 157 447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3 157 447,0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015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Погашение долга местного исполнительного органа перед вышестоящим бюджетом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3 691 171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3 691 161,0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018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Возврат  неиспользованных бюджетных кредитов, выданных из республиканского бюджета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38,0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339" name="PubHalfFrame"/>
          <p:cNvSpPr>
            <a:spLocks noEditPoints="1" noChangeArrowheads="1"/>
          </p:cNvSpPr>
          <p:nvPr/>
        </p:nvSpPr>
        <p:spPr bwMode="auto">
          <a:xfrm rot="10800000">
            <a:off x="6804034" y="6021388"/>
            <a:ext cx="2339975" cy="836612"/>
          </a:xfrm>
          <a:custGeom>
            <a:avLst/>
            <a:gdLst>
              <a:gd name="G0" fmla="+- 0 0 0"/>
              <a:gd name="G1" fmla="+- 7497 0 0"/>
              <a:gd name="G2" fmla="+- 21600 0 7200"/>
              <a:gd name="G3" fmla="*/ 7200 1 2"/>
              <a:gd name="G4" fmla="+- 21600 0 G3"/>
              <a:gd name="G5" fmla="+- 7200 0 0"/>
              <a:gd name="G6" fmla="+- 21600 0 7497"/>
              <a:gd name="G7" fmla="*/ 7497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749 w 21600"/>
              <a:gd name="T5" fmla="*/ 17851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497" y="14103"/>
                </a:lnTo>
                <a:lnTo>
                  <a:pt x="7497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408" y="2897114"/>
            <a:ext cx="549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Приватизация на  </a:t>
            </a:r>
            <a:endParaRPr lang="ru-RU" sz="3600" i="0" dirty="0" smtClean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i="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2022 </a:t>
            </a:r>
            <a:r>
              <a:rPr lang="kk-KZ" sz="36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-</a:t>
            </a:r>
            <a:r>
              <a:rPr lang="ru-RU" sz="3600" i="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ru-RU" sz="3600" i="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2024 годы</a:t>
            </a:r>
            <a:endParaRPr lang="ru-RU" sz="3600" i="0" dirty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750" y1="17500" x2="14000" y2="55500"/>
                        <a14:foregroundMark x1="5250" y1="34750" x2="13750" y2="82250"/>
                        <a14:foregroundMark x1="12250" y1="71750" x2="28000" y2="93250"/>
                        <a14:foregroundMark x1="21250" y1="85500" x2="54250" y2="98750"/>
                        <a14:foregroundMark x1="39750" y1="93500" x2="78500" y2="88750"/>
                        <a14:foregroundMark x1="67500" y1="88750" x2="88250" y2="79000"/>
                        <a14:foregroundMark x1="82750" y1="79000" x2="94250" y2="68750"/>
                        <a14:foregroundMark x1="85750" y1="73500" x2="98000" y2="42500"/>
                        <a14:foregroundMark x1="94750" y1="67750" x2="91000" y2="24500"/>
                        <a14:foregroundMark x1="93500" y1="42250" x2="84750" y2="14750"/>
                        <a14:foregroundMark x1="95000" y1="47000" x2="71750" y2="6000"/>
                        <a14:foregroundMark x1="80750" y1="12250" x2="80750" y2="12250"/>
                        <a14:foregroundMark x1="76000" y1="8500" x2="76000" y2="8500"/>
                        <a14:foregroundMark x1="80000" y1="11750" x2="74250" y2="8250"/>
                        <a14:foregroundMark x1="71000" y1="9500" x2="37500" y2="6250"/>
                        <a14:foregroundMark x1="41750" y1="7750" x2="11500" y2="26500"/>
                        <a14:foregroundMark x1="16750" y1="15250" x2="34000" y2="5250"/>
                        <a14:foregroundMark x1="17750" y1="13250" x2="32500" y2="6000"/>
                        <a14:foregroundMark x1="30750" y1="6000" x2="48750" y2="1500"/>
                        <a14:foregroundMark x1="50250" y1="1750" x2="69750" y2="5750"/>
                        <a14:foregroundMark x1="9750" y1="27750" x2="6250" y2="42250"/>
                        <a14:foregroundMark x1="9250" y1="24250" x2="4250" y2="35000"/>
                        <a14:foregroundMark x1="3500" y1="37500" x2="1500" y2="52500"/>
                        <a14:foregroundMark x1="3500" y1="33750" x2="5000" y2="31000"/>
                        <a14:foregroundMark x1="1750" y1="55500" x2="4000" y2="67250"/>
                        <a14:foregroundMark x1="4500" y1="68000" x2="11000" y2="80250"/>
                        <a14:foregroundMark x1="15000" y1="83500" x2="22750" y2="90250"/>
                        <a14:foregroundMark x1="42750" y1="1500" x2="41000" y2="1500"/>
                        <a14:foregroundMark x1="2000" y1="49500" x2="1250" y2="55000"/>
                        <a14:backgroundMark x1="500" y1="40000" x2="0" y2="59250"/>
                        <a14:backgroundMark x1="36750" y1="1250" x2="48250" y2="0"/>
                        <a14:backgroundMark x1="56250" y1="500" x2="5125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49" y="1624569"/>
            <a:ext cx="1244991" cy="13487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67" y="1554865"/>
            <a:ext cx="1636510" cy="1418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05" y="1487599"/>
            <a:ext cx="1998747" cy="162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32419" y="893779"/>
            <a:ext cx="6279174" cy="846025"/>
          </a:xfrm>
          <a:prstGeom prst="roundRect">
            <a:avLst>
              <a:gd name="adj" fmla="val 771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9588" tIns="19588" rIns="19588" bIns="195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приватизации  объектов  коммунальной собственности </a:t>
            </a:r>
            <a:r>
              <a:rPr lang="ru-RU" b="1" i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b="1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b="1" i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9" y="2929334"/>
            <a:ext cx="7444987" cy="27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9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9" y="2063471"/>
            <a:ext cx="7701412" cy="29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8"/>
          <p:cNvSpPr>
            <a:spLocks noChangeArrowheads="1"/>
          </p:cNvSpPr>
          <p:nvPr/>
        </p:nvSpPr>
        <p:spPr bwMode="auto">
          <a:xfrm>
            <a:off x="323850" y="836613"/>
            <a:ext cx="8459788" cy="5688012"/>
          </a:xfrm>
          <a:prstGeom prst="foldedCorner">
            <a:avLst>
              <a:gd name="adj" fmla="val 17491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indent="266700" algn="ctr"/>
            <a:r>
              <a:rPr lang="ru-RU" altLang="zh-CN" sz="2400" b="1" i="0" dirty="0">
                <a:solidFill>
                  <a:schemeClr val="accent1"/>
                </a:solidFill>
                <a:cs typeface="DejaVu Sans"/>
              </a:rPr>
              <a:t>УВАЖАЕМЫЕ ПОСЕТИТЕЛИ САЙТА!</a:t>
            </a:r>
          </a:p>
          <a:p>
            <a:pPr indent="266700" algn="ctr"/>
            <a:endParaRPr lang="ru-RU" altLang="zh-CN" sz="2400" b="1" i="0" dirty="0">
              <a:solidFill>
                <a:schemeClr val="accent1"/>
              </a:solidFill>
              <a:cs typeface="DejaVu Sans"/>
            </a:endParaRP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Вашему  вниманию  представлен  </a:t>
            </a:r>
          </a:p>
          <a:p>
            <a:pPr indent="266700" algn="ctr"/>
            <a:r>
              <a:rPr lang="ru-RU" altLang="zh-CN" sz="2600" b="1" i="0" dirty="0">
                <a:solidFill>
                  <a:schemeClr val="accent2"/>
                </a:solidFill>
                <a:cs typeface="DejaVu Sans"/>
              </a:rPr>
              <a:t>Гражданский  бюджет</a:t>
            </a:r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  </a:t>
            </a: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государственного учреждения </a:t>
            </a: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 «Управления  финансов  </a:t>
            </a:r>
            <a:r>
              <a:rPr lang="ru-RU" altLang="zh-CN" sz="2600" i="0" dirty="0" err="1">
                <a:solidFill>
                  <a:schemeClr val="accent2"/>
                </a:solidFill>
                <a:cs typeface="DejaVu Sans"/>
              </a:rPr>
              <a:t>Алматинской</a:t>
            </a:r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  области»</a:t>
            </a: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на </a:t>
            </a:r>
            <a:r>
              <a:rPr lang="ru-RU" altLang="zh-CN" sz="2600" b="1" i="0" dirty="0" smtClean="0">
                <a:solidFill>
                  <a:schemeClr val="accent2"/>
                </a:solidFill>
                <a:cs typeface="DejaVu Sans"/>
              </a:rPr>
              <a:t>2022-2024 </a:t>
            </a:r>
            <a:r>
              <a:rPr lang="ru-RU" altLang="zh-CN" sz="2600" i="0" dirty="0" smtClean="0">
                <a:solidFill>
                  <a:schemeClr val="accent2"/>
                </a:solidFill>
                <a:cs typeface="DejaVu Sans"/>
              </a:rPr>
              <a:t>годы</a:t>
            </a:r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,  </a:t>
            </a: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который содержит информацию </a:t>
            </a: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о направлениях расходования </a:t>
            </a:r>
          </a:p>
          <a:p>
            <a:pPr indent="266700" algn="ctr"/>
            <a:r>
              <a:rPr lang="ru-RU" altLang="zh-CN" sz="2600" i="0" dirty="0">
                <a:solidFill>
                  <a:schemeClr val="accent2"/>
                </a:solidFill>
                <a:cs typeface="DejaVu Sans"/>
              </a:rPr>
              <a:t>бюджетных средств.</a:t>
            </a:r>
            <a:endParaRPr lang="kk-KZ" altLang="zh-CN" sz="2600" i="0" dirty="0">
              <a:solidFill>
                <a:schemeClr val="accent2"/>
              </a:solidFill>
              <a:cs typeface="DejaVu Sans"/>
            </a:endParaRPr>
          </a:p>
        </p:txBody>
      </p:sp>
      <p:sp>
        <p:nvSpPr>
          <p:cNvPr id="27650" name="Rectangle 68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u="sng">
              <a:latin typeface="Arial" charset="0"/>
              <a:cs typeface="DejaVu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93628"/>
              </p:ext>
            </p:extLst>
          </p:nvPr>
        </p:nvGraphicFramePr>
        <p:xfrm>
          <a:off x="769368" y="5105652"/>
          <a:ext cx="7625065" cy="1044296"/>
        </p:xfrm>
        <a:graphic>
          <a:graphicData uri="http://schemas.openxmlformats.org/drawingml/2006/table">
            <a:tbl>
              <a:tblPr firstRow="1" bandRow="1"/>
              <a:tblGrid>
                <a:gridCol w="2154978">
                  <a:extLst>
                    <a:ext uri="{9D8B030D-6E8A-4147-A177-3AD203B41FA5}">
                      <a16:colId xmlns:a16="http://schemas.microsoft.com/office/drawing/2014/main" xmlns="" val="4200492481"/>
                    </a:ext>
                  </a:extLst>
                </a:gridCol>
                <a:gridCol w="1889750">
                  <a:extLst>
                    <a:ext uri="{9D8B030D-6E8A-4147-A177-3AD203B41FA5}">
                      <a16:colId xmlns:a16="http://schemas.microsoft.com/office/drawing/2014/main" xmlns="" val="2132113996"/>
                    </a:ext>
                  </a:extLst>
                </a:gridCol>
                <a:gridCol w="2121584">
                  <a:extLst>
                    <a:ext uri="{9D8B030D-6E8A-4147-A177-3AD203B41FA5}">
                      <a16:colId xmlns:a16="http://schemas.microsoft.com/office/drawing/2014/main" xmlns="" val="967516550"/>
                    </a:ext>
                  </a:extLst>
                </a:gridCol>
                <a:gridCol w="1458753">
                  <a:extLst>
                    <a:ext uri="{9D8B030D-6E8A-4147-A177-3AD203B41FA5}">
                      <a16:colId xmlns:a16="http://schemas.microsoft.com/office/drawing/2014/main" xmlns="" val="1060314192"/>
                    </a:ext>
                  </a:extLst>
                </a:gridCol>
              </a:tblGrid>
              <a:tr h="10442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размещение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Управление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финансов  </a:t>
                      </a: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Гл.специалист</a:t>
                      </a:r>
                      <a:endParaRPr lang="ru-RU" sz="800" b="1" kern="1200" baseline="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Етекбаева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С.И.</a:t>
                      </a:r>
                      <a:endParaRPr lang="ru-RU" sz="800" b="1" kern="120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602" marR="68602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Гл.специалист</a:t>
                      </a:r>
                      <a:endParaRPr lang="ru-RU" sz="800" b="1" kern="1200" baseline="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Етекбаева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С.И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Телефон: +7 (7282) 24 13  40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</a:t>
                      </a:r>
                      <a:r>
                        <a:rPr lang="ru-RU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kaz_fin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@mail.ru</a:t>
                      </a:r>
                      <a:endParaRPr lang="kk-KZ" sz="800" b="0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602" marR="68602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endParaRPr lang="en-US" sz="800" b="1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Мекен</a:t>
                      </a: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жайы</a:t>
                      </a: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kk-KZ" sz="800" b="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Алматинская область город Талдыкорган пр-кт Кабанбай батыр 48</a:t>
                      </a:r>
                      <a:endParaRPr lang="ru-RU" sz="800" b="1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575836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8" y="1186295"/>
            <a:ext cx="5349605" cy="39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064500" cy="4895850"/>
          </a:xfrm>
        </p:spPr>
        <p:txBody>
          <a:bodyPr/>
          <a:lstStyle/>
          <a:p>
            <a:pPr marL="0" indent="533400" algn="just">
              <a:buFont typeface="Wingdings" pitchFamily="2" charset="2"/>
              <a:buNone/>
            </a:pPr>
            <a:r>
              <a:rPr lang="ru-RU" altLang="zh-CN" sz="1700" b="1" smtClean="0"/>
              <a:t>Государственное  учреждение  «Управление  финансов Алматинской области» (далее – Управление) </a:t>
            </a:r>
            <a:r>
              <a:rPr lang="ru-RU" altLang="zh-CN" sz="1700" b="1" smtClean="0">
                <a:solidFill>
                  <a:srgbClr val="660066"/>
                </a:solidFill>
              </a:rPr>
              <a:t>является</a:t>
            </a:r>
            <a:r>
              <a:rPr lang="ru-RU" altLang="zh-CN" sz="1700" b="1" smtClean="0"/>
              <a:t> </a:t>
            </a:r>
            <a:r>
              <a:rPr lang="ru-RU" altLang="zh-CN" sz="1700" b="1" smtClean="0">
                <a:solidFill>
                  <a:srgbClr val="9900CC"/>
                </a:solidFill>
              </a:rPr>
              <a:t>уполномоченным органом</a:t>
            </a:r>
            <a:r>
              <a:rPr lang="ru-RU" altLang="zh-CN" sz="1700" b="1" smtClean="0"/>
              <a:t> в   сфере  исполнения  бюджета,   ведения   бухгалтерского учета,  бюджетного   учета   и   бюджетной   отчетности   по исполнению местного бюджета, а также по вопросам управления областной коммунальной собственностью. </a:t>
            </a:r>
          </a:p>
          <a:p>
            <a:pPr marL="0" indent="533400" algn="just">
              <a:buFont typeface="Wingdings" pitchFamily="2" charset="2"/>
              <a:buNone/>
            </a:pPr>
            <a:endParaRPr lang="ru-RU" altLang="zh-CN" sz="1500" b="1" smtClean="0"/>
          </a:p>
          <a:p>
            <a:pPr marL="0" indent="533400" algn="just">
              <a:buFont typeface="Wingdings" pitchFamily="2" charset="2"/>
              <a:buNone/>
            </a:pPr>
            <a:r>
              <a:rPr lang="ru-RU" altLang="zh-CN" sz="1700" b="1" smtClean="0">
                <a:solidFill>
                  <a:srgbClr val="9900CC"/>
                </a:solidFill>
              </a:rPr>
              <a:t>Полномочия</a:t>
            </a:r>
            <a:r>
              <a:rPr lang="ru-RU" altLang="zh-CN" sz="1700" b="1" smtClean="0"/>
              <a:t> Управления </a:t>
            </a:r>
            <a:r>
              <a:rPr lang="ru-RU" altLang="zh-CN" sz="1700" b="1" smtClean="0">
                <a:solidFill>
                  <a:srgbClr val="660066"/>
                </a:solidFill>
              </a:rPr>
              <a:t>установлены</a:t>
            </a:r>
            <a:r>
              <a:rPr lang="ru-RU" altLang="zh-CN" sz="1700" b="1" smtClean="0"/>
              <a:t> </a:t>
            </a:r>
            <a:r>
              <a:rPr lang="kk-KZ" altLang="zh-CN" sz="1700" b="1" smtClean="0"/>
              <a:t>постановлением акимата Алматинской области области от  24 мая 2018 года № 235 </a:t>
            </a:r>
            <a:r>
              <a:rPr lang="ru-RU" altLang="zh-CN" sz="1700" b="1" smtClean="0"/>
              <a:t>«Положения о государственном учреждении «Управление  финансов Алматинской области».</a:t>
            </a:r>
          </a:p>
          <a:p>
            <a:pPr marL="0" indent="533400" algn="just">
              <a:buFont typeface="Wingdings" pitchFamily="2" charset="2"/>
              <a:buNone/>
            </a:pPr>
            <a:endParaRPr lang="ru-RU" altLang="zh-CN" sz="1500" b="1" smtClean="0"/>
          </a:p>
          <a:p>
            <a:pPr marL="0" indent="533400" algn="just">
              <a:buFont typeface="Wingdings" pitchFamily="2" charset="2"/>
              <a:buNone/>
            </a:pPr>
            <a:r>
              <a:rPr lang="kk-KZ" altLang="zh-CN" sz="1700" b="1" smtClean="0">
                <a:solidFill>
                  <a:srgbClr val="9900CC"/>
                </a:solidFill>
              </a:rPr>
              <a:t>Планируемые расходы</a:t>
            </a:r>
            <a:r>
              <a:rPr lang="kk-KZ" altLang="zh-CN" sz="1700" b="1" smtClean="0"/>
              <a:t> </a:t>
            </a:r>
            <a:r>
              <a:rPr lang="ru-RU" altLang="zh-CN" sz="1700" b="1" smtClean="0"/>
              <a:t>Управления  на трехлетний период </a:t>
            </a:r>
            <a:r>
              <a:rPr lang="kk-KZ" altLang="zh-CN" sz="1700" b="1" smtClean="0">
                <a:solidFill>
                  <a:srgbClr val="660066"/>
                </a:solidFill>
              </a:rPr>
              <a:t>сформированы</a:t>
            </a:r>
            <a:r>
              <a:rPr lang="kk-KZ" altLang="zh-CN" sz="1700" b="1" smtClean="0"/>
              <a:t> в соответствии с Бюджетным и Налоговым кодексами Республики Казахстан,  с учетом Единой бюджетной классификацией расходов, прогнозом социально-экономического  развития Алматинской области на 2020-2024 годы, утвержденным постановлением акимата области от 16 марта 2020 года № 100.</a:t>
            </a:r>
          </a:p>
        </p:txBody>
      </p:sp>
      <p:sp>
        <p:nvSpPr>
          <p:cNvPr id="28675" name="AutoShape 58"/>
          <p:cNvSpPr>
            <a:spLocks noChangeArrowheads="1"/>
          </p:cNvSpPr>
          <p:nvPr/>
        </p:nvSpPr>
        <p:spPr bwMode="auto">
          <a:xfrm>
            <a:off x="323850" y="836613"/>
            <a:ext cx="8459788" cy="5688012"/>
          </a:xfrm>
          <a:prstGeom prst="foldedCorner">
            <a:avLst>
              <a:gd name="adj" fmla="val 1312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indent="266700"/>
            <a:r>
              <a:rPr lang="ru-RU" altLang="zh-CN" b="1">
                <a:cs typeface="DejaVu Sans"/>
              </a:rPr>
              <a:t>            </a:t>
            </a:r>
            <a:endParaRPr lang="kk-KZ" altLang="zh-CN" sz="2000" b="1" i="0">
              <a:solidFill>
                <a:schemeClr val="accent2"/>
              </a:solidFill>
              <a:latin typeface="Arial" charset="0"/>
              <a:cs typeface="DejaVu Sans"/>
            </a:endParaRPr>
          </a:p>
        </p:txBody>
      </p:sp>
      <p:sp>
        <p:nvSpPr>
          <p:cNvPr id="28676" name="Rectangle 68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u="sng">
              <a:latin typeface="Arial" charset="0"/>
              <a:cs typeface="DejaVu Sans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39758" y="1052513"/>
            <a:ext cx="360363" cy="144462"/>
          </a:xfrm>
          <a:prstGeom prst="curvedDownArrow">
            <a:avLst>
              <a:gd name="adj1" fmla="val 50110"/>
              <a:gd name="adj2" fmla="val 100000"/>
              <a:gd name="adj3" fmla="val 3333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58"/>
          <p:cNvSpPr>
            <a:spLocks noChangeArrowheads="1"/>
          </p:cNvSpPr>
          <p:nvPr/>
        </p:nvSpPr>
        <p:spPr bwMode="auto">
          <a:xfrm>
            <a:off x="395288" y="836613"/>
            <a:ext cx="8353425" cy="5643562"/>
          </a:xfrm>
          <a:prstGeom prst="foldedCorner">
            <a:avLst>
              <a:gd name="adj" fmla="val 1312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indent="266700"/>
            <a:r>
              <a:rPr lang="ru-RU" altLang="zh-CN" b="1">
                <a:cs typeface="DejaVu Sans"/>
              </a:rPr>
              <a:t>            </a:t>
            </a:r>
            <a:endParaRPr lang="kk-KZ" altLang="zh-CN" sz="2000" b="1" i="0">
              <a:solidFill>
                <a:schemeClr val="accent2"/>
              </a:solidFill>
              <a:latin typeface="Arial" charset="0"/>
              <a:cs typeface="DejaVu Sans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95288" y="1026789"/>
            <a:ext cx="8424862" cy="48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8163" algn="just"/>
            <a:r>
              <a:rPr lang="kk-KZ" altLang="zh-CN" sz="1700" b="1" i="0">
                <a:solidFill>
                  <a:schemeClr val="accent2"/>
                </a:solidFill>
                <a:cs typeface="DejaVu Sans"/>
              </a:rPr>
              <a:t>Формирование местного бюджета регламентировано Бюджетным кодексом Республики Казахстан.</a:t>
            </a:r>
          </a:p>
          <a:p>
            <a:pPr indent="538163" algn="just"/>
            <a:endParaRPr lang="kk-KZ" altLang="zh-CN" sz="1700" b="1" i="0">
              <a:solidFill>
                <a:schemeClr val="accent2"/>
              </a:solidFill>
              <a:cs typeface="DejaVu Sans"/>
            </a:endParaRPr>
          </a:p>
          <a:p>
            <a:pPr indent="538163" algn="just"/>
            <a:r>
              <a:rPr lang="ru-RU" altLang="zh-CN" sz="1700" b="1" i="0">
                <a:solidFill>
                  <a:schemeClr val="accent2"/>
                </a:solidFill>
                <a:cs typeface="DejaVu Sans"/>
              </a:rPr>
              <a:t> В соответствии с Бюджетным кодексом РК, для планирования расходов местного бюджета администраторы местных бюджетных программ в срок до 15 мая текущего  финансового  года представляют  в местный уполномоченный орган по государственному планированию  бюджетные заявки   и  проекты  бюджетных программ.</a:t>
            </a:r>
          </a:p>
          <a:p>
            <a:pPr indent="538163" algn="just"/>
            <a:endParaRPr lang="ru-RU" altLang="zh-CN" sz="1700" b="1" i="0">
              <a:solidFill>
                <a:schemeClr val="accent2"/>
              </a:solidFill>
              <a:cs typeface="DejaVu Sans"/>
            </a:endParaRPr>
          </a:p>
          <a:p>
            <a:pPr indent="538163" algn="just"/>
            <a:r>
              <a:rPr lang="ru-RU" sz="1700" b="1" i="0">
                <a:solidFill>
                  <a:schemeClr val="accent2"/>
                </a:solidFill>
                <a:cs typeface="DejaVu Sans"/>
              </a:rPr>
              <a:t>Бюджетная заявка представляет собой совокупность  документов, составляемых администратором бюджетных программ на очередной плановый период  для обоснования объемов расходов.</a:t>
            </a:r>
          </a:p>
          <a:p>
            <a:pPr indent="538163" algn="just"/>
            <a:endParaRPr lang="ru-RU" sz="1700" b="1" i="0">
              <a:solidFill>
                <a:schemeClr val="accent2"/>
              </a:solidFill>
              <a:cs typeface="DejaVu Sans"/>
            </a:endParaRPr>
          </a:p>
          <a:p>
            <a:pPr indent="538163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700" b="1" i="0">
                <a:solidFill>
                  <a:schemeClr val="accent2"/>
                </a:solidFill>
                <a:cs typeface="DejaVu Sans"/>
              </a:rPr>
              <a:t>Бюджетная программа администратора бюджетных программ определяет направление расходов бюджета,  взаимоувязанное с целями, целевыми индикаторами, определенными в соответствующей программе развития территории, полномочиями, определенными в положении о государственном органе.</a:t>
            </a:r>
          </a:p>
        </p:txBody>
      </p:sp>
      <p:sp>
        <p:nvSpPr>
          <p:cNvPr id="29699" name="Rectangle 68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cs typeface="DejaVu Sans"/>
              </a:rPr>
              <a:t>ОСНОВНЫЕ ПОНЯТИЯ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8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b="1" i="0">
                <a:cs typeface="DejaVu Sans"/>
              </a:rPr>
              <a:t>НАПРАВЛЕНИЯ РАСХОДОВАНИЯ БЮДЖЕТНЫХ СРЕДСТВ</a:t>
            </a:r>
            <a:endParaRPr lang="ru-RU" b="1" i="0">
              <a:cs typeface="DejaVu Sans"/>
            </a:endParaRPr>
          </a:p>
        </p:txBody>
      </p:sp>
      <p:sp>
        <p:nvSpPr>
          <p:cNvPr id="31746" name="Rectangle 25"/>
          <p:cNvSpPr>
            <a:spLocks noChangeArrowheads="1"/>
          </p:cNvSpPr>
          <p:nvPr/>
        </p:nvSpPr>
        <p:spPr bwMode="auto">
          <a:xfrm>
            <a:off x="971550" y="2133618"/>
            <a:ext cx="2305050" cy="7921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 dirty="0">
                <a:solidFill>
                  <a:schemeClr val="tx1"/>
                </a:solidFill>
                <a:cs typeface="DejaVu Sans"/>
              </a:rPr>
              <a:t>в </a:t>
            </a:r>
            <a:r>
              <a:rPr lang="kk-KZ" sz="1600" b="1" dirty="0" smtClean="0">
                <a:solidFill>
                  <a:schemeClr val="tx1"/>
                </a:solidFill>
                <a:cs typeface="DejaVu Sans"/>
              </a:rPr>
              <a:t>2022 </a:t>
            </a:r>
            <a:r>
              <a:rPr lang="kk-KZ" sz="1600" b="1" dirty="0">
                <a:solidFill>
                  <a:schemeClr val="tx1"/>
                </a:solidFill>
                <a:cs typeface="DejaVu Sans"/>
              </a:rPr>
              <a:t>году </a:t>
            </a:r>
          </a:p>
          <a:p>
            <a:pPr algn="ctr"/>
            <a:r>
              <a:rPr lang="kk-KZ" sz="1600" b="1" dirty="0" smtClean="0">
                <a:solidFill>
                  <a:schemeClr val="tx1"/>
                </a:solidFill>
                <a:cs typeface="DejaVu Sans"/>
              </a:rPr>
              <a:t>113 981 189,0</a:t>
            </a:r>
            <a:r>
              <a:rPr lang="kk-KZ" sz="1200" b="1" dirty="0" smtClean="0">
                <a:solidFill>
                  <a:schemeClr val="tx1"/>
                </a:solidFill>
                <a:cs typeface="DejaVu Sans"/>
              </a:rPr>
              <a:t>млн</a:t>
            </a:r>
            <a:r>
              <a:rPr lang="kk-KZ" sz="1200" b="1" dirty="0">
                <a:solidFill>
                  <a:schemeClr val="tx1"/>
                </a:solidFill>
                <a:cs typeface="DejaVu Sans"/>
              </a:rPr>
              <a:t>. тенге</a:t>
            </a:r>
            <a:endParaRPr lang="ru-RU" sz="1200" dirty="0">
              <a:solidFill>
                <a:schemeClr val="tx1"/>
              </a:solidFill>
              <a:cs typeface="DejaVu Sans"/>
            </a:endParaRPr>
          </a:p>
        </p:txBody>
      </p:sp>
      <p:sp>
        <p:nvSpPr>
          <p:cNvPr id="31747" name="Rectangle 28"/>
          <p:cNvSpPr>
            <a:spLocks noChangeArrowheads="1"/>
          </p:cNvSpPr>
          <p:nvPr/>
        </p:nvSpPr>
        <p:spPr bwMode="auto">
          <a:xfrm>
            <a:off x="3419475" y="2133618"/>
            <a:ext cx="2305050" cy="7921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 dirty="0">
                <a:solidFill>
                  <a:schemeClr val="tx1"/>
                </a:solidFill>
                <a:cs typeface="DejaVu Sans"/>
              </a:rPr>
              <a:t>в </a:t>
            </a:r>
            <a:r>
              <a:rPr lang="kk-KZ" sz="1600" b="1" dirty="0" smtClean="0">
                <a:solidFill>
                  <a:schemeClr val="tx1"/>
                </a:solidFill>
                <a:cs typeface="DejaVu Sans"/>
              </a:rPr>
              <a:t>2023 </a:t>
            </a:r>
            <a:r>
              <a:rPr lang="kk-KZ" sz="1600" b="1" dirty="0">
                <a:solidFill>
                  <a:schemeClr val="tx1"/>
                </a:solidFill>
                <a:cs typeface="DejaVu Sans"/>
              </a:rPr>
              <a:t>году </a:t>
            </a:r>
          </a:p>
          <a:p>
            <a:pPr algn="ctr"/>
            <a:r>
              <a:rPr lang="kk-KZ" sz="1600" b="1" dirty="0" smtClean="0">
                <a:solidFill>
                  <a:schemeClr val="tx1"/>
                </a:solidFill>
                <a:cs typeface="DejaVu Sans"/>
              </a:rPr>
              <a:t>21 170 337,0</a:t>
            </a:r>
            <a:r>
              <a:rPr lang="kk-KZ" sz="1200" b="1" dirty="0" smtClean="0">
                <a:solidFill>
                  <a:schemeClr val="tx1"/>
                </a:solidFill>
                <a:cs typeface="DejaVu Sans"/>
              </a:rPr>
              <a:t>млн</a:t>
            </a:r>
            <a:r>
              <a:rPr lang="kk-KZ" sz="1200" b="1" dirty="0">
                <a:solidFill>
                  <a:schemeClr val="tx1"/>
                </a:solidFill>
                <a:cs typeface="DejaVu Sans"/>
              </a:rPr>
              <a:t>. тенге</a:t>
            </a:r>
            <a:endParaRPr lang="ru-RU" sz="1200" dirty="0">
              <a:solidFill>
                <a:schemeClr val="tx1"/>
              </a:solidFill>
              <a:cs typeface="DejaVu Sans"/>
            </a:endParaRPr>
          </a:p>
        </p:txBody>
      </p:sp>
      <p:sp>
        <p:nvSpPr>
          <p:cNvPr id="31748" name="Rectangle 29"/>
          <p:cNvSpPr>
            <a:spLocks noChangeArrowheads="1"/>
          </p:cNvSpPr>
          <p:nvPr/>
        </p:nvSpPr>
        <p:spPr bwMode="auto">
          <a:xfrm>
            <a:off x="6084888" y="2133618"/>
            <a:ext cx="2305050" cy="7921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 dirty="0">
                <a:solidFill>
                  <a:schemeClr val="tx1"/>
                </a:solidFill>
                <a:cs typeface="DejaVu Sans"/>
              </a:rPr>
              <a:t>в </a:t>
            </a:r>
            <a:r>
              <a:rPr lang="kk-KZ" sz="1600" b="1" dirty="0" smtClean="0">
                <a:solidFill>
                  <a:schemeClr val="tx1"/>
                </a:solidFill>
                <a:cs typeface="DejaVu Sans"/>
              </a:rPr>
              <a:t>2024 </a:t>
            </a:r>
            <a:r>
              <a:rPr lang="kk-KZ" sz="1600" b="1" dirty="0">
                <a:solidFill>
                  <a:schemeClr val="tx1"/>
                </a:solidFill>
                <a:cs typeface="DejaVu Sans"/>
              </a:rPr>
              <a:t>году </a:t>
            </a:r>
          </a:p>
          <a:p>
            <a:pPr algn="ctr"/>
            <a:r>
              <a:rPr lang="kk-KZ" sz="1600" b="1" dirty="0" smtClean="0">
                <a:solidFill>
                  <a:schemeClr val="tx1"/>
                </a:solidFill>
                <a:cs typeface="DejaVu Sans"/>
              </a:rPr>
              <a:t>21 207 403,0</a:t>
            </a:r>
            <a:r>
              <a:rPr lang="kk-KZ" sz="1200" b="1" dirty="0" smtClean="0">
                <a:solidFill>
                  <a:schemeClr val="tx1"/>
                </a:solidFill>
                <a:cs typeface="DejaVu Sans"/>
              </a:rPr>
              <a:t>млн</a:t>
            </a:r>
            <a:r>
              <a:rPr lang="kk-KZ" sz="1200" b="1" dirty="0">
                <a:solidFill>
                  <a:schemeClr val="tx1"/>
                </a:solidFill>
                <a:cs typeface="DejaVu Sans"/>
              </a:rPr>
              <a:t>. тенге</a:t>
            </a:r>
            <a:endParaRPr lang="ru-RU" sz="1200" dirty="0">
              <a:solidFill>
                <a:schemeClr val="tx1"/>
              </a:solidFill>
              <a:cs typeface="DejaVu Sans"/>
            </a:endParaRPr>
          </a:p>
        </p:txBody>
      </p:sp>
      <p:sp>
        <p:nvSpPr>
          <p:cNvPr id="31749" name="Rectangle 31"/>
          <p:cNvSpPr>
            <a:spLocks noChangeArrowheads="1"/>
          </p:cNvSpPr>
          <p:nvPr/>
        </p:nvSpPr>
        <p:spPr bwMode="auto">
          <a:xfrm>
            <a:off x="395288" y="836613"/>
            <a:ext cx="8497887" cy="10795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cs typeface="DejaVu Sans"/>
              </a:rPr>
              <a:t>Направления расходов</a:t>
            </a:r>
            <a:r>
              <a:rPr lang="ru-RU" sz="1600" dirty="0">
                <a:solidFill>
                  <a:schemeClr val="tx1"/>
                </a:solidFill>
                <a:cs typeface="DejaVu Sans"/>
              </a:rPr>
              <a:t> управления на трехлетний период </a:t>
            </a:r>
            <a:r>
              <a:rPr lang="ru-RU" sz="1600" b="1" dirty="0">
                <a:solidFill>
                  <a:schemeClr val="accent2"/>
                </a:solidFill>
                <a:cs typeface="DejaVu Sans"/>
              </a:rPr>
              <a:t>соответствуют</a:t>
            </a:r>
            <a:r>
              <a:rPr lang="ru-RU" sz="1600" dirty="0">
                <a:solidFill>
                  <a:schemeClr val="tx1"/>
                </a:solidFill>
                <a:cs typeface="DejaVu Sans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cs typeface="DejaVu Sans"/>
              </a:rPr>
              <a:t>решению областного </a:t>
            </a:r>
            <a:r>
              <a:rPr lang="ru-RU" sz="1600" dirty="0" err="1">
                <a:solidFill>
                  <a:schemeClr val="tx1"/>
                </a:solidFill>
                <a:cs typeface="DejaVu Sans"/>
              </a:rPr>
              <a:t>маслихата</a:t>
            </a:r>
            <a:r>
              <a:rPr lang="ru-RU" sz="1600" dirty="0">
                <a:solidFill>
                  <a:schemeClr val="tx1"/>
                </a:solidFill>
                <a:cs typeface="DejaVu Sans"/>
              </a:rPr>
              <a:t> на  </a:t>
            </a:r>
            <a:r>
              <a:rPr lang="ru-RU" sz="1600" dirty="0" smtClean="0">
                <a:solidFill>
                  <a:schemeClr val="tx1"/>
                </a:solidFill>
                <a:cs typeface="DejaVu Sans"/>
              </a:rPr>
              <a:t>2022-2024 </a:t>
            </a:r>
            <a:r>
              <a:rPr lang="ru-RU" sz="1600" dirty="0">
                <a:solidFill>
                  <a:schemeClr val="tx1"/>
                </a:solidFill>
                <a:cs typeface="DejaVu Sans"/>
              </a:rPr>
              <a:t>годы, </a:t>
            </a:r>
            <a:r>
              <a:rPr lang="ru-RU" sz="1600" b="1" dirty="0">
                <a:solidFill>
                  <a:schemeClr val="accent2"/>
                </a:solidFill>
                <a:cs typeface="DejaVu Sans"/>
              </a:rPr>
              <a:t>целям и задачам</a:t>
            </a:r>
            <a:r>
              <a:rPr lang="ru-RU" sz="1600" dirty="0">
                <a:solidFill>
                  <a:schemeClr val="tx1"/>
                </a:solidFill>
                <a:cs typeface="DejaVu Sans"/>
              </a:rPr>
              <a:t>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cs typeface="DejaVu Sans"/>
              </a:rPr>
              <a:t>определенным полномочиями управления  и предусмотрены по </a:t>
            </a:r>
            <a:r>
              <a:rPr lang="ru-RU" sz="1600" b="1" dirty="0" smtClean="0">
                <a:solidFill>
                  <a:schemeClr val="accent2"/>
                </a:solidFill>
                <a:cs typeface="DejaVu Sans"/>
              </a:rPr>
              <a:t>9 </a:t>
            </a:r>
            <a:r>
              <a:rPr lang="ru-RU" sz="1600" b="1" dirty="0">
                <a:solidFill>
                  <a:schemeClr val="accent2"/>
                </a:solidFill>
                <a:cs typeface="DejaVu Sans"/>
              </a:rPr>
              <a:t>текущим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  <a:cs typeface="DejaVu Sans"/>
              </a:rPr>
              <a:t>бюджетным программам</a:t>
            </a:r>
            <a:r>
              <a:rPr lang="ru-RU" sz="1600" dirty="0">
                <a:solidFill>
                  <a:schemeClr val="tx1"/>
                </a:solidFill>
                <a:cs typeface="DejaVu Sans"/>
              </a:rPr>
              <a:t> в следующих объемах:</a:t>
            </a:r>
          </a:p>
        </p:txBody>
      </p:sp>
      <p:sp>
        <p:nvSpPr>
          <p:cNvPr id="31750" name="Rectangle 33"/>
          <p:cNvSpPr>
            <a:spLocks noChangeArrowheads="1"/>
          </p:cNvSpPr>
          <p:nvPr/>
        </p:nvSpPr>
        <p:spPr bwMode="auto">
          <a:xfrm>
            <a:off x="971551" y="3213101"/>
            <a:ext cx="77771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0">
                <a:solidFill>
                  <a:schemeClr val="accent2"/>
                </a:solidFill>
                <a:cs typeface="DejaVu Sans"/>
              </a:rPr>
              <a:t>государственные услуги общего характера;</a:t>
            </a:r>
          </a:p>
          <a:p>
            <a:pPr>
              <a:spcBef>
                <a:spcPct val="50000"/>
              </a:spcBef>
            </a:pPr>
            <a:r>
              <a:rPr lang="kk-KZ" b="1" i="0">
                <a:solidFill>
                  <a:schemeClr val="accent2"/>
                </a:solidFill>
                <a:cs typeface="DejaVu Sans"/>
              </a:rPr>
              <a:t>предоставление трансфертов другим уровням государственного  управления;</a:t>
            </a:r>
          </a:p>
          <a:p>
            <a:pPr>
              <a:spcBef>
                <a:spcPct val="50000"/>
              </a:spcBef>
            </a:pPr>
            <a:r>
              <a:rPr lang="kk-KZ" b="1" i="0">
                <a:solidFill>
                  <a:schemeClr val="accent2"/>
                </a:solidFill>
                <a:cs typeface="DejaVu Sans"/>
              </a:rPr>
              <a:t>обслуживание долга местного исполнительного органа области; </a:t>
            </a:r>
          </a:p>
          <a:p>
            <a:pPr>
              <a:spcBef>
                <a:spcPct val="50000"/>
              </a:spcBef>
            </a:pPr>
            <a:r>
              <a:rPr lang="kk-KZ" b="1" i="0">
                <a:solidFill>
                  <a:schemeClr val="accent2"/>
                </a:solidFill>
                <a:cs typeface="DejaVu Sans"/>
              </a:rPr>
              <a:t>погашение  займов местного исполнительного органа области;</a:t>
            </a:r>
          </a:p>
          <a:p>
            <a:pPr>
              <a:spcBef>
                <a:spcPct val="50000"/>
              </a:spcBef>
            </a:pPr>
            <a:r>
              <a:rPr lang="kk-KZ" b="1" i="0">
                <a:solidFill>
                  <a:schemeClr val="accent2"/>
                </a:solidFill>
                <a:cs typeface="DejaVu Sans"/>
              </a:rPr>
              <a:t>финансирование непредвиденных расходов администраторов местных бюджетных программ (резерв местного исполнитель-ного органа области).</a:t>
            </a:r>
            <a:endParaRPr lang="ru-RU" b="1" i="0">
              <a:solidFill>
                <a:schemeClr val="accent2"/>
              </a:solidFill>
              <a:cs typeface="DejaVu Sans"/>
            </a:endParaRPr>
          </a:p>
        </p:txBody>
      </p:sp>
      <p:sp>
        <p:nvSpPr>
          <p:cNvPr id="31751" name="AutoShape 20"/>
          <p:cNvSpPr>
            <a:spLocks noChangeArrowheads="1"/>
          </p:cNvSpPr>
          <p:nvPr/>
        </p:nvSpPr>
        <p:spPr bwMode="auto">
          <a:xfrm>
            <a:off x="468313" y="2060579"/>
            <a:ext cx="360362" cy="3960813"/>
          </a:xfrm>
          <a:prstGeom prst="downArrow">
            <a:avLst>
              <a:gd name="adj1" fmla="val 50000"/>
              <a:gd name="adj2" fmla="val 274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DejaVu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2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00438"/>
              </p:ext>
            </p:extLst>
          </p:nvPr>
        </p:nvGraphicFramePr>
        <p:xfrm>
          <a:off x="0" y="1557356"/>
          <a:ext cx="9144000" cy="3433953"/>
        </p:xfrm>
        <a:graphic>
          <a:graphicData uri="http://schemas.openxmlformats.org/drawingml/2006/table">
            <a:tbl>
              <a:tblPr/>
              <a:tblGrid>
                <a:gridCol w="4568825"/>
                <a:gridCol w="1528763"/>
                <a:gridCol w="1527175"/>
                <a:gridCol w="1519237"/>
              </a:tblGrid>
              <a:tr h="287338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на обеспечение деятельности управления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172 853,0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179 309,0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180 093,0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35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Осуществление функции и полномочия управления в полном объеме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Эффективное исполнение возложенных на управление функций и задач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17" name="Rectangle 68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0">
                <a:latin typeface="Arial" charset="0"/>
                <a:cs typeface="DejaVu Sans"/>
              </a:rPr>
              <a:t>1. 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sz="1700" b="1" i="0">
                <a:latin typeface="Arial" charset="0"/>
                <a:cs typeface="DejaVu Sans"/>
              </a:rPr>
              <a:t>257 001 </a:t>
            </a:r>
            <a:r>
              <a:rPr lang="kk-KZ" sz="1700" b="1" i="0">
                <a:latin typeface="Arial" charset="0"/>
                <a:cs typeface="DejaVu Sans"/>
              </a:rPr>
              <a:t>«</a:t>
            </a:r>
            <a:r>
              <a:rPr lang="ru-RU" sz="1700" b="1" i="0">
                <a:latin typeface="Arial" charset="0"/>
                <a:cs typeface="DejaVu Sans"/>
              </a:rPr>
              <a:t>Услуги по реализации государственной политики в области исполнения местного бюджета и управления коммунальной собственностью области</a:t>
            </a:r>
            <a:r>
              <a:rPr lang="kk-KZ" sz="1700" b="1" i="0">
                <a:latin typeface="Arial" charset="0"/>
                <a:cs typeface="DejaVu Sans"/>
              </a:rPr>
              <a:t>»</a:t>
            </a:r>
            <a:endParaRPr lang="ru-RU" sz="1700" b="1" i="0">
              <a:latin typeface="Arial" charset="0"/>
              <a:cs typeface="DejaVu Sans"/>
            </a:endParaRPr>
          </a:p>
        </p:txBody>
      </p:sp>
      <p:sp>
        <p:nvSpPr>
          <p:cNvPr id="32818" name="Rectangle 52"/>
          <p:cNvSpPr>
            <a:spLocks noChangeArrowheads="1"/>
          </p:cNvSpPr>
          <p:nvPr/>
        </p:nvSpPr>
        <p:spPr bwMode="auto">
          <a:xfrm>
            <a:off x="179397" y="5229226"/>
            <a:ext cx="8569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Управление бюджетными средствами, обеспечение деятельности сотрудников управления для реализации государственной политики на местном уровне в 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22805"/>
              </p:ext>
            </p:extLst>
          </p:nvPr>
        </p:nvGraphicFramePr>
        <p:xfrm>
          <a:off x="0" y="1557338"/>
          <a:ext cx="9144000" cy="4042094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180975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73063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Осуществление мероприятий по приватизации, управлению коммунальным имуществом, постприватизационной деятельностью и регулирование споров, связанных с этим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19 856,0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21 246,0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k-K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22 732,0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873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Оплата прочих услуг и работ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8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Повышение э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ффективно</a:t>
                      </a:r>
                      <a:r>
                        <a:rPr kumimoji="0" lang="kk-KZ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сти системы управления 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областной коммунальной собственностью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41" name="Rectangle 687"/>
          <p:cNvSpPr>
            <a:spLocks noChangeArrowheads="1"/>
          </p:cNvSpPr>
          <p:nvPr/>
        </p:nvSpPr>
        <p:spPr bwMode="auto">
          <a:xfrm>
            <a:off x="0" y="18"/>
            <a:ext cx="9144000" cy="105251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endParaRPr lang="ru-RU" sz="2000" b="1" i="0">
              <a:latin typeface="Arial" charset="0"/>
              <a:cs typeface="DejaVu Sans"/>
            </a:endParaRPr>
          </a:p>
          <a:p>
            <a:pPr algn="ctr"/>
            <a:r>
              <a:rPr lang="ru-RU" sz="1600" b="1" i="0">
                <a:latin typeface="Arial" charset="0"/>
                <a:cs typeface="DejaVu Sans"/>
              </a:rPr>
              <a:t>2</a:t>
            </a:r>
            <a:r>
              <a:rPr lang="ru-RU" sz="2000" b="1" i="0">
                <a:latin typeface="Arial" charset="0"/>
                <a:cs typeface="DejaVu Sans"/>
              </a:rPr>
              <a:t>.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257 009 </a:t>
            </a:r>
            <a:r>
              <a:rPr lang="kk-KZ" b="1" i="0">
                <a:latin typeface="Arial" charset="0"/>
                <a:cs typeface="DejaVu Sans"/>
              </a:rPr>
              <a:t>«</a:t>
            </a:r>
            <a:r>
              <a:rPr lang="ru-RU" sz="1500" b="1" i="0">
                <a:cs typeface="DejaVu Sans"/>
              </a:rPr>
              <a:t>Приватизация, управление коммунальным имуществом, постприватизационная деятельность и регулирование споров, связанных с этим</a:t>
            </a:r>
            <a:r>
              <a:rPr lang="kk-KZ" b="1" i="0">
                <a:latin typeface="Arial" charset="0"/>
                <a:cs typeface="DejaVu Sans"/>
              </a:rPr>
              <a:t>»</a:t>
            </a:r>
            <a:r>
              <a:rPr lang="ru-RU" b="1" i="0">
                <a:latin typeface="Arial" charset="0"/>
                <a:cs typeface="DejaVu Sans"/>
              </a:rPr>
              <a:t/>
            </a:r>
            <a:br>
              <a:rPr lang="ru-RU" b="1" i="0">
                <a:latin typeface="Arial" charset="0"/>
                <a:cs typeface="DejaVu Sans"/>
              </a:rPr>
            </a:br>
            <a:endParaRPr lang="ru-RU" b="1" i="0">
              <a:latin typeface="Arial" charset="0"/>
              <a:cs typeface="DejaVu Sans"/>
            </a:endParaRPr>
          </a:p>
          <a:p>
            <a:pPr algn="ctr"/>
            <a:endParaRPr lang="ru-RU" b="1" i="0" u="sng">
              <a:latin typeface="Arial" charset="0"/>
              <a:cs typeface="DejaVu Sans"/>
            </a:endParaRPr>
          </a:p>
        </p:txBody>
      </p:sp>
      <p:sp>
        <p:nvSpPr>
          <p:cNvPr id="33842" name="Rectangle 51"/>
          <p:cNvSpPr>
            <a:spLocks noChangeArrowheads="1"/>
          </p:cNvSpPr>
          <p:nvPr/>
        </p:nvSpPr>
        <p:spPr bwMode="auto">
          <a:xfrm>
            <a:off x="250834" y="5876943"/>
            <a:ext cx="85693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Эффективное у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правление коммунальной собственностью области</a:t>
            </a:r>
            <a:endParaRPr lang="kk-KZ" sz="15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9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3599"/>
              </p:ext>
            </p:extLst>
          </p:nvPr>
        </p:nvGraphicFramePr>
        <p:xfrm>
          <a:off x="0" y="1268413"/>
          <a:ext cx="9144000" cy="3581400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215900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8450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Приобретение имущества в коммунальную собственность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794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прямого результата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(единица)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Приобретение имущества в коммунальную собственность и 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долей участия, ценных бумаг юридических лиц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4"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Показатели  конечного результата                   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Обеспечение государственных организаций имуществом</a:t>
                      </a: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100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65" name="Rectangle 687"/>
          <p:cNvSpPr>
            <a:spLocks noChangeArrowheads="1"/>
          </p:cNvSpPr>
          <p:nvPr/>
        </p:nvSpPr>
        <p:spPr bwMode="auto">
          <a:xfrm>
            <a:off x="0" y="18"/>
            <a:ext cx="9144000" cy="83661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sz="1600" b="1" i="0">
                <a:latin typeface="Arial" charset="0"/>
                <a:cs typeface="DejaVu Sans"/>
              </a:rPr>
              <a:t>3</a:t>
            </a:r>
            <a:r>
              <a:rPr lang="ru-RU" sz="2000" b="1" i="0">
                <a:latin typeface="Arial" charset="0"/>
                <a:cs typeface="DejaVu Sans"/>
              </a:rPr>
              <a:t>.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sz="1700" b="1" i="0">
                <a:latin typeface="Arial" charset="0"/>
                <a:cs typeface="DejaVu Sans"/>
              </a:rPr>
              <a:t>257 028 </a:t>
            </a:r>
            <a:r>
              <a:rPr lang="kk-KZ" sz="1700" b="1" i="0">
                <a:latin typeface="Arial" charset="0"/>
                <a:cs typeface="DejaVu Sans"/>
              </a:rPr>
              <a:t>«</a:t>
            </a:r>
            <a:r>
              <a:rPr lang="ru-RU" b="1" i="0">
                <a:cs typeface="DejaVu Sans"/>
              </a:rPr>
              <a:t>Приобретение имущества в коммунальную собственность</a:t>
            </a:r>
            <a:r>
              <a:rPr lang="kk-KZ" sz="1700" b="1" i="0">
                <a:latin typeface="Arial" charset="0"/>
                <a:cs typeface="DejaVu Sans"/>
              </a:rPr>
              <a:t>»</a:t>
            </a:r>
            <a:r>
              <a:rPr lang="ru-RU" sz="1700" b="1" i="0">
                <a:latin typeface="Arial" charset="0"/>
                <a:cs typeface="DejaVu Sans"/>
              </a:rPr>
              <a:t/>
            </a:r>
            <a:br>
              <a:rPr lang="ru-RU" sz="1700" b="1" i="0">
                <a:latin typeface="Arial" charset="0"/>
                <a:cs typeface="DejaVu Sans"/>
              </a:rPr>
            </a:br>
            <a:endParaRPr lang="ru-RU" sz="1700" b="1" i="0">
              <a:latin typeface="Arial" charset="0"/>
              <a:cs typeface="DejaVu Sans"/>
            </a:endParaRPr>
          </a:p>
        </p:txBody>
      </p:sp>
      <p:sp>
        <p:nvSpPr>
          <p:cNvPr id="34866" name="Rectangle 51"/>
          <p:cNvSpPr>
            <a:spLocks noChangeArrowheads="1"/>
          </p:cNvSpPr>
          <p:nvPr/>
        </p:nvSpPr>
        <p:spPr bwMode="auto">
          <a:xfrm>
            <a:off x="250834" y="5300681"/>
            <a:ext cx="85693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rgbClr val="0000CC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rgbClr val="000000"/>
                </a:solidFill>
                <a:cs typeface="DejaVu Sans"/>
              </a:rPr>
              <a:t> Укрепление материально-технической базы государственных органов</a:t>
            </a:r>
            <a:endParaRPr lang="kk-KZ" sz="1500">
              <a:solidFill>
                <a:srgbClr val="000000"/>
              </a:solidFill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77902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65033"/>
              </p:ext>
            </p:extLst>
          </p:nvPr>
        </p:nvGraphicFramePr>
        <p:xfrm>
          <a:off x="0" y="1052513"/>
          <a:ext cx="9144000" cy="1524000"/>
        </p:xfrm>
        <a:graphic>
          <a:graphicData uri="http://schemas.openxmlformats.org/drawingml/2006/table">
            <a:tbl>
              <a:tblPr/>
              <a:tblGrid>
                <a:gridCol w="4549775"/>
                <a:gridCol w="1535113"/>
                <a:gridCol w="1533525"/>
                <a:gridCol w="1525587"/>
              </a:tblGrid>
              <a:tr h="276225"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Плановый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2023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2024 год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80988">
                <a:tc gridSpan="4"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Расходы по бюджетной программе, всего   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(тыс. тенге)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Резерв местного исполнительного органа области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678 986,0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565 353,0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600 000,0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267450" y="618491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10" y="0"/>
                </a:moveTo>
                <a:lnTo>
                  <a:pt x="2870034" y="0"/>
                </a:lnTo>
                <a:lnTo>
                  <a:pt x="2748851" y="20091"/>
                </a:lnTo>
                <a:lnTo>
                  <a:pt x="2625547" y="42405"/>
                </a:lnTo>
                <a:lnTo>
                  <a:pt x="2370442" y="91516"/>
                </a:lnTo>
                <a:lnTo>
                  <a:pt x="2102561" y="149555"/>
                </a:lnTo>
                <a:lnTo>
                  <a:pt x="1821941" y="216509"/>
                </a:lnTo>
                <a:lnTo>
                  <a:pt x="1564703" y="281241"/>
                </a:lnTo>
                <a:lnTo>
                  <a:pt x="841882" y="444182"/>
                </a:lnTo>
                <a:lnTo>
                  <a:pt x="620775" y="488823"/>
                </a:lnTo>
                <a:lnTo>
                  <a:pt x="199847" y="566953"/>
                </a:lnTo>
                <a:lnTo>
                  <a:pt x="0" y="600430"/>
                </a:lnTo>
                <a:lnTo>
                  <a:pt x="270001" y="638378"/>
                </a:lnTo>
                <a:lnTo>
                  <a:pt x="397560" y="653999"/>
                </a:lnTo>
                <a:lnTo>
                  <a:pt x="644169" y="680783"/>
                </a:lnTo>
                <a:lnTo>
                  <a:pt x="873772" y="698639"/>
                </a:lnTo>
                <a:lnTo>
                  <a:pt x="984313" y="705345"/>
                </a:lnTo>
                <a:lnTo>
                  <a:pt x="1092746" y="709803"/>
                </a:lnTo>
                <a:lnTo>
                  <a:pt x="1296835" y="714273"/>
                </a:lnTo>
                <a:lnTo>
                  <a:pt x="1394625" y="714273"/>
                </a:lnTo>
                <a:lnTo>
                  <a:pt x="1583829" y="709803"/>
                </a:lnTo>
                <a:lnTo>
                  <a:pt x="1673123" y="705345"/>
                </a:lnTo>
                <a:lnTo>
                  <a:pt x="1843201" y="691946"/>
                </a:lnTo>
                <a:lnTo>
                  <a:pt x="1926107" y="683018"/>
                </a:lnTo>
                <a:lnTo>
                  <a:pt x="2083434" y="660692"/>
                </a:lnTo>
                <a:lnTo>
                  <a:pt x="2232253" y="633907"/>
                </a:lnTo>
                <a:lnTo>
                  <a:pt x="2372563" y="602665"/>
                </a:lnTo>
                <a:lnTo>
                  <a:pt x="2506497" y="566953"/>
                </a:lnTo>
                <a:lnTo>
                  <a:pt x="2634056" y="526770"/>
                </a:lnTo>
                <a:lnTo>
                  <a:pt x="2755239" y="482130"/>
                </a:lnTo>
                <a:lnTo>
                  <a:pt x="2872155" y="435254"/>
                </a:lnTo>
                <a:lnTo>
                  <a:pt x="2876410" y="433019"/>
                </a:lnTo>
                <a:lnTo>
                  <a:pt x="2876410" y="0"/>
                </a:lnTo>
                <a:close/>
              </a:path>
            </a:pathLst>
          </a:custGeom>
          <a:solidFill>
            <a:srgbClr val="C6E7FC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69" name="Rectangle 68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r>
              <a:rPr lang="ru-RU" sz="1600" b="1" i="0">
                <a:latin typeface="Arial" charset="0"/>
                <a:cs typeface="DejaVu Sans"/>
              </a:rPr>
              <a:t>4.</a:t>
            </a:r>
            <a:r>
              <a:rPr lang="ru-RU" sz="2000" b="1" i="0">
                <a:latin typeface="Arial" charset="0"/>
                <a:cs typeface="DejaVu Sans"/>
              </a:rPr>
              <a:t> </a:t>
            </a:r>
            <a:r>
              <a:rPr lang="ru-RU" b="1" i="0">
                <a:latin typeface="Arial" charset="0"/>
                <a:cs typeface="DejaVu Sans"/>
              </a:rPr>
              <a:t>БЮДЖЕТНАЯ ПРОГРАММА</a:t>
            </a:r>
            <a:br>
              <a:rPr lang="ru-RU" b="1" i="0">
                <a:latin typeface="Arial" charset="0"/>
                <a:cs typeface="DejaVu Sans"/>
              </a:rPr>
            </a:br>
            <a:r>
              <a:rPr lang="ru-RU" b="1" i="0">
                <a:latin typeface="Arial" charset="0"/>
                <a:cs typeface="DejaVu Sans"/>
              </a:rPr>
              <a:t>257 012 </a:t>
            </a:r>
            <a:r>
              <a:rPr lang="kk-KZ" b="1" i="0">
                <a:latin typeface="Arial" charset="0"/>
                <a:cs typeface="DejaVu Sans"/>
              </a:rPr>
              <a:t>«</a:t>
            </a:r>
            <a:r>
              <a:rPr lang="ru-RU" b="1" i="0">
                <a:latin typeface="Arial" charset="0"/>
                <a:cs typeface="DejaVu Sans"/>
              </a:rPr>
              <a:t>Резерв местного исполнительного органа области</a:t>
            </a:r>
            <a:r>
              <a:rPr lang="kk-KZ" b="1" i="0">
                <a:latin typeface="Arial" charset="0"/>
                <a:cs typeface="DejaVu Sans"/>
              </a:rPr>
              <a:t>» </a:t>
            </a:r>
            <a:r>
              <a:rPr lang="ru-RU" b="1" i="0">
                <a:latin typeface="Arial" charset="0"/>
                <a:cs typeface="DejaVu Sans"/>
              </a:rPr>
              <a:t>  </a:t>
            </a:r>
            <a:r>
              <a:rPr lang="ru-RU" sz="2000" b="1" i="0">
                <a:latin typeface="Arial" charset="0"/>
                <a:cs typeface="DejaVu Sans"/>
              </a:rPr>
              <a:t/>
            </a:r>
            <a:br>
              <a:rPr lang="ru-RU" sz="2000" b="1" i="0">
                <a:latin typeface="Arial" charset="0"/>
                <a:cs typeface="DejaVu Sans"/>
              </a:rPr>
            </a:br>
            <a:endParaRPr lang="ru-RU" sz="2000" b="1" i="0">
              <a:latin typeface="Arial" charset="0"/>
              <a:cs typeface="DejaVu Sans"/>
            </a:endParaRPr>
          </a:p>
        </p:txBody>
      </p:sp>
      <p:sp>
        <p:nvSpPr>
          <p:cNvPr id="31782" name="Documents"/>
          <p:cNvSpPr>
            <a:spLocks noEditPoints="1" noChangeArrowheads="1"/>
          </p:cNvSpPr>
          <p:nvPr/>
        </p:nvSpPr>
        <p:spPr bwMode="auto">
          <a:xfrm>
            <a:off x="6372230" y="3716356"/>
            <a:ext cx="2376488" cy="280828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1300" i="0">
              <a:latin typeface="Arial" charset="0"/>
              <a:cs typeface="DejaVu Sans"/>
            </a:endParaRPr>
          </a:p>
          <a:p>
            <a:pPr algn="ctr">
              <a:defRPr/>
            </a:pPr>
            <a:r>
              <a:rPr lang="ru-RU" sz="1300" i="0">
                <a:latin typeface="Arial" charset="0"/>
                <a:cs typeface="DejaVu Sans"/>
              </a:rPr>
              <a:t>Выделение денег </a:t>
            </a:r>
          </a:p>
          <a:p>
            <a:pPr algn="ctr">
              <a:defRPr/>
            </a:pPr>
            <a:r>
              <a:rPr lang="ru-RU" sz="1300" i="0">
                <a:latin typeface="Arial" charset="0"/>
                <a:cs typeface="DejaVu Sans"/>
              </a:rPr>
              <a:t>из резерва местного исполнительного органа области осуществляется постановлениями акимата</a:t>
            </a:r>
          </a:p>
          <a:p>
            <a:pPr algn="ctr">
              <a:defRPr/>
            </a:pPr>
            <a:endParaRPr lang="ru-RU" sz="1300" i="0">
              <a:latin typeface="Arial" charset="0"/>
              <a:cs typeface="DejaVu Sans"/>
            </a:endParaRPr>
          </a:p>
        </p:txBody>
      </p:sp>
      <p:graphicFrame>
        <p:nvGraphicFramePr>
          <p:cNvPr id="31827" name="Group 83"/>
          <p:cNvGraphicFramePr>
            <a:graphicFrameLocks noGrp="1"/>
          </p:cNvGraphicFramePr>
          <p:nvPr/>
        </p:nvGraphicFramePr>
        <p:xfrm>
          <a:off x="0" y="2565400"/>
          <a:ext cx="9144000" cy="7010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66738">
                <a:tc>
                  <a:txBody>
                    <a:bodyPr/>
                    <a:lstStyle/>
                    <a:p>
                      <a:pPr marL="90488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Прямые и конечные результаты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90488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указываются  в бюджетной программе администратора</a:t>
                      </a:r>
                    </a:p>
                    <a:p>
                      <a:pPr marL="90488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бюджетных программ,  получающего средства за счет данных распределяемых  бюджетных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35877" name="Rectangle 44"/>
          <p:cNvSpPr>
            <a:spLocks noChangeArrowheads="1"/>
          </p:cNvSpPr>
          <p:nvPr/>
        </p:nvSpPr>
        <p:spPr bwMode="auto">
          <a:xfrm>
            <a:off x="323850" y="4365626"/>
            <a:ext cx="5113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 i="0">
                <a:solidFill>
                  <a:schemeClr val="tx1"/>
                </a:solidFill>
                <a:cs typeface="DejaVu Sans"/>
              </a:rPr>
              <a:t>Резерв местного исполнительного органа области</a:t>
            </a:r>
            <a:r>
              <a:rPr lang="ru-RU" sz="1500" i="0">
                <a:solidFill>
                  <a:schemeClr val="tx1"/>
                </a:solidFill>
                <a:cs typeface="DejaVu Sans"/>
              </a:rPr>
              <a:t>  утверждается в составе бюджетных программ управления финансов области и  распределяется в течение текущего финансового года  администраторам  бюджетных программ согласно Правил использования  резервов Правительства РК и местных исполнительных органов</a:t>
            </a:r>
          </a:p>
        </p:txBody>
      </p:sp>
      <p:sp>
        <p:nvSpPr>
          <p:cNvPr id="35878" name="Rectangle 39"/>
          <p:cNvSpPr>
            <a:spLocks noChangeArrowheads="1"/>
          </p:cNvSpPr>
          <p:nvPr/>
        </p:nvSpPr>
        <p:spPr bwMode="auto">
          <a:xfrm>
            <a:off x="250825" y="3500439"/>
            <a:ext cx="51133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solidFill>
                  <a:schemeClr val="accent2"/>
                </a:solidFill>
                <a:cs typeface="DejaVu Sans"/>
              </a:rPr>
              <a:t>Цель бюджетной программы:</a:t>
            </a:r>
            <a:r>
              <a:rPr lang="ru-RU" sz="1500">
                <a:solidFill>
                  <a:schemeClr val="tx1"/>
                </a:solidFill>
                <a:cs typeface="DejaVu Sans"/>
              </a:rPr>
              <a:t> Распределение резерва согласно </a:t>
            </a:r>
            <a:r>
              <a:rPr lang="kk-KZ" sz="1500">
                <a:solidFill>
                  <a:schemeClr val="tx1"/>
                </a:solidFill>
                <a:cs typeface="DejaVu Sans"/>
              </a:rPr>
              <a:t>решениям местного исполнительного органа области</a:t>
            </a:r>
            <a:r>
              <a:rPr lang="kk-KZ" sz="1500" u="sng">
                <a:solidFill>
                  <a:schemeClr val="tx1"/>
                </a:solidFill>
                <a:cs typeface="DejaVu Sans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0066FF"/>
        </a:lt1>
        <a:dk2>
          <a:srgbClr val="000000"/>
        </a:dk2>
        <a:lt2>
          <a:srgbClr val="3333FF"/>
        </a:lt2>
        <a:accent1>
          <a:srgbClr val="0000FF"/>
        </a:accent1>
        <a:accent2>
          <a:srgbClr val="790571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66FF"/>
        </a:lt1>
        <a:dk2>
          <a:srgbClr val="000000"/>
        </a:dk2>
        <a:lt2>
          <a:srgbClr val="3333FF"/>
        </a:lt2>
        <a:accent1>
          <a:srgbClr val="0000FF"/>
        </a:accent1>
        <a:accent2>
          <a:srgbClr val="1D1767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19145D"/>
        </a:accent6>
        <a:hlink>
          <a:srgbClr val="00FFFF"/>
        </a:hlink>
        <a:folHlink>
          <a:srgbClr val="D6DD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66FF"/>
        </a:lt1>
        <a:dk2>
          <a:srgbClr val="000000"/>
        </a:dk2>
        <a:lt2>
          <a:srgbClr val="3333FF"/>
        </a:lt2>
        <a:accent1>
          <a:srgbClr val="0000FF"/>
        </a:accent1>
        <a:accent2>
          <a:srgbClr val="1D1767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19145D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0066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1D1767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19145D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0066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00CCFF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00B9E7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00CCFF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00B9E7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00CCFF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00B9E7"/>
        </a:accent6>
        <a:hlink>
          <a:srgbClr val="FFFF66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0066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67710D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5D660B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0066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FFFF00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E7E700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0066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0000CC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0000B9"/>
        </a:accent6>
        <a:hlink>
          <a:srgbClr val="FFFF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">
      <a:dk1>
        <a:srgbClr val="000000"/>
      </a:dk1>
      <a:lt1>
        <a:srgbClr val="0066FF"/>
      </a:lt1>
      <a:dk2>
        <a:srgbClr val="0066CC"/>
      </a:dk2>
      <a:lt2>
        <a:srgbClr val="3333FF"/>
      </a:lt2>
      <a:accent1>
        <a:srgbClr val="0000FF"/>
      </a:accent1>
      <a:accent2>
        <a:srgbClr val="0000CC"/>
      </a:accent2>
      <a:accent3>
        <a:srgbClr val="AAB8FF"/>
      </a:accent3>
      <a:accent4>
        <a:srgbClr val="000000"/>
      </a:accent4>
      <a:accent5>
        <a:srgbClr val="AAAAFF"/>
      </a:accent5>
      <a:accent6>
        <a:srgbClr val="0000B9"/>
      </a:accent6>
      <a:hlink>
        <a:srgbClr val="FFFF00"/>
      </a:hlink>
      <a:folHlink>
        <a:srgbClr val="99CCFF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0066FF"/>
        </a:lt1>
        <a:dk2>
          <a:srgbClr val="000000"/>
        </a:dk2>
        <a:lt2>
          <a:srgbClr val="3333FF"/>
        </a:lt2>
        <a:accent1>
          <a:srgbClr val="0000FF"/>
        </a:accent1>
        <a:accent2>
          <a:srgbClr val="790571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0066FF"/>
        </a:lt1>
        <a:dk2>
          <a:srgbClr val="000000"/>
        </a:dk2>
        <a:lt2>
          <a:srgbClr val="3333FF"/>
        </a:lt2>
        <a:accent1>
          <a:srgbClr val="0000FF"/>
        </a:accent1>
        <a:accent2>
          <a:srgbClr val="1D1767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19145D"/>
        </a:accent6>
        <a:hlink>
          <a:srgbClr val="00FFFF"/>
        </a:hlink>
        <a:folHlink>
          <a:srgbClr val="D6DD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5">
        <a:dk1>
          <a:srgbClr val="000000"/>
        </a:dk1>
        <a:lt1>
          <a:srgbClr val="0066FF"/>
        </a:lt1>
        <a:dk2>
          <a:srgbClr val="000000"/>
        </a:dk2>
        <a:lt2>
          <a:srgbClr val="3333FF"/>
        </a:lt2>
        <a:accent1>
          <a:srgbClr val="0000FF"/>
        </a:accent1>
        <a:accent2>
          <a:srgbClr val="1D1767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19145D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6">
        <a:dk1>
          <a:srgbClr val="000000"/>
        </a:dk1>
        <a:lt1>
          <a:srgbClr val="0066FF"/>
        </a:lt1>
        <a:dk2>
          <a:srgbClr val="0066CC"/>
        </a:dk2>
        <a:lt2>
          <a:srgbClr val="3333FF"/>
        </a:lt2>
        <a:accent1>
          <a:srgbClr val="0000FF"/>
        </a:accent1>
        <a:accent2>
          <a:srgbClr val="1D1767"/>
        </a:accent2>
        <a:accent3>
          <a:srgbClr val="AAB8FF"/>
        </a:accent3>
        <a:accent4>
          <a:srgbClr val="000000"/>
        </a:accent4>
        <a:accent5>
          <a:srgbClr val="AAAAFF"/>
        </a:accent5>
        <a:accent6>
          <a:srgbClr val="19145D"/>
        </a:accent6>
        <a:hlink>
          <a:srgbClr val="00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5978</TotalTime>
  <Words>1640</Words>
  <Application>Microsoft Office PowerPoint</Application>
  <PresentationFormat>Экран (4:3)</PresentationFormat>
  <Paragraphs>437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Office Theme</vt:lpstr>
      <vt:lpstr>Пиксел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ГРАЖДАНСКИЙ БЮДЖЕТ</dc:title>
  <dc:creator>Назарчук</dc:creator>
  <cp:lastModifiedBy>Юлия</cp:lastModifiedBy>
  <cp:revision>343</cp:revision>
  <cp:lastPrinted>2018-10-16T09:27:48Z</cp:lastPrinted>
  <dcterms:created xsi:type="dcterms:W3CDTF">2018-06-11T11:37:09Z</dcterms:created>
  <dcterms:modified xsi:type="dcterms:W3CDTF">2021-05-13T11:22:02Z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2018-03-07T00:00:00Z</vt:filetime>
  </property>
  <property fmtid="{D5CDD505-2E9C-101B-9397-08002B2CF9AE}" pid="4" name="Creator">
    <vt:lpwstr>Acrobat PDFMaker 10.1 для PowerPoint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2018-06-11T00:00:00Z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15</vt:i4>
  </property>
</Properties>
</file>