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6" cy="498693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6" cy="498693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9552AB76-CBCE-4018-96C0-056E9B59979A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7" rIns="91413" bIns="457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13" tIns="45707" rIns="91413" bIns="4570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B5F49CDD-8B0F-4B23-94BF-1EEB40360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37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60612-113E-4233-AE67-7493D0F3E5C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81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60612-113E-4233-AE67-7493D0F3E5C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07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433A-2D97-4093-9CAB-D8028161E903}" type="datetime1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2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E3DA2-767C-4894-B2C7-9DDAE86DD33B}" type="datetime1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34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2DB9-1CA4-42FC-AEA2-DACC8D3E692C}" type="datetime1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75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48C4-3F4C-452A-B163-54688F104E20}" type="datetime1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96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128D-ACEC-4EC1-AFB4-CAEE259AD432}" type="datetime1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82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E5D8-18E5-4A9D-ABA2-211B469589B4}" type="datetime1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51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B6C0-F293-4C05-9CD0-0A109D258EFB}" type="datetime1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51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EACC-F693-4E25-AA60-64F131649258}" type="datetime1">
              <a:rPr lang="ru-RU" smtClean="0"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58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BCAA-1915-4978-8C06-B0A713C69F44}" type="datetime1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3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85F4-4082-4429-ADE2-E83D8CA35D38}" type="datetime1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59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4EDD-7986-4346-94EF-2FC61B01CDC1}" type="datetime1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5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26E6-1945-4633-9CF0-DA5E1EC7B8B0}" type="datetime1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B65E1-BE64-4DE8-9EB2-90EE917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5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2672" y="357178"/>
            <a:ext cx="11534377" cy="8069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402672" y="1331674"/>
            <a:ext cx="11534377" cy="25119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6139609" y="3895084"/>
            <a:ext cx="5797439" cy="1341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78" name="Прямоугольник 14"/>
          <p:cNvSpPr>
            <a:spLocks noChangeArrowheads="1"/>
          </p:cNvSpPr>
          <p:nvPr/>
        </p:nvSpPr>
        <p:spPr bwMode="auto">
          <a:xfrm>
            <a:off x="416182" y="1413914"/>
            <a:ext cx="11520868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 аппарат Министерства – 3 317,9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государства 3 005,4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МИО – 2 104,4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гос.долг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гос.гарантии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835,3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перечисления в МФЦА – 48,1млрд.тг., взносы в МФО – 11,1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ГЧП  п/п «НУР ЖОЛЫ»  - 3,3 млрд.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.,погашение векселей – 3,2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Целевые перечисления 9,3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партий. </a:t>
            </a: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 Правительства РК – 262,1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функций ГО 41,1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из них: </a:t>
            </a: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	БИП – 7,6 </a:t>
            </a:r>
            <a:r>
              <a:rPr lang="ru-RU" alt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.(ИС ИИСК, ИСБП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Текущие 33,6 </a:t>
            </a:r>
            <a:r>
              <a:rPr lang="ru-RU" alt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 содержание центральных  аппаратов всего - 33,2 млрд.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оплату труда и командировочные – 7,6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–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13,7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кап. расходы – 8,7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прочие административные расходы – 3,2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расходы на управление гос. активами – 0,4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   аудит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инвест.проектов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0,02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</a:p>
        </p:txBody>
      </p:sp>
      <p:sp>
        <p:nvSpPr>
          <p:cNvPr id="3079" name="Прямоугольник 15"/>
          <p:cNvSpPr>
            <a:spLocks noChangeArrowheads="1"/>
          </p:cNvSpPr>
          <p:nvPr/>
        </p:nvSpPr>
        <p:spPr bwMode="auto">
          <a:xfrm>
            <a:off x="6135879" y="5560696"/>
            <a:ext cx="5469309" cy="7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КК ( территориальные органы) –  41,2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(Заработная плата, командировочные расходы территориальных подразделений МФ РК) </a:t>
            </a:r>
          </a:p>
        </p:txBody>
      </p:sp>
      <p:sp>
        <p:nvSpPr>
          <p:cNvPr id="3080" name="Прямоугольник 16"/>
          <p:cNvSpPr>
            <a:spLocks noChangeArrowheads="1"/>
          </p:cNvSpPr>
          <p:nvPr/>
        </p:nvSpPr>
        <p:spPr bwMode="auto">
          <a:xfrm>
            <a:off x="658026" y="355474"/>
            <a:ext cx="1101552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Сводный бюджет – 3 403,8 </a:t>
            </a:r>
            <a:r>
              <a:rPr lang="ru-RU" alt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</a:p>
          <a:p>
            <a:pPr algn="ctr">
              <a:spcBef>
                <a:spcPct val="0"/>
              </a:spcBef>
              <a:buNone/>
              <a:tabLst>
                <a:tab pos="90488" algn="l"/>
                <a:tab pos="180975" algn="l"/>
              </a:tabLst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Гос. обязательства – 3 005,4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гос.долг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членские взносы в МФИ, субвенции, МФЦА, обязательства по проектам ГЧП, погашение векселей), 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 – 262,1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 обеспечение и функционирование ГО – 127,1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 целевые перечисления– 9,2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082" name="Rectangle 13"/>
          <p:cNvSpPr>
            <a:spLocks noChangeArrowheads="1"/>
          </p:cNvSpPr>
          <p:nvPr/>
        </p:nvSpPr>
        <p:spPr bwMode="auto">
          <a:xfrm>
            <a:off x="416182" y="3901908"/>
            <a:ext cx="5482564" cy="13756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83" name="Прямоугольник 20"/>
          <p:cNvSpPr>
            <a:spLocks noChangeArrowheads="1"/>
          </p:cNvSpPr>
          <p:nvPr/>
        </p:nvSpPr>
        <p:spPr bwMode="auto">
          <a:xfrm>
            <a:off x="529860" y="3984148"/>
            <a:ext cx="53094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КГИП – 5,8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(текущие)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Единый балансодержатель – 5,5 </a:t>
            </a:r>
            <a:r>
              <a:rPr lang="ru-RU" alt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управление </a:t>
            </a:r>
            <a:r>
              <a:rPr lang="ru-RU" alt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гос.активов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0,3 </a:t>
            </a:r>
            <a:r>
              <a:rPr lang="ru-RU" alt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6170065" y="5545319"/>
            <a:ext cx="5503489" cy="7848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86" name="Прямоугольник 14"/>
          <p:cNvSpPr>
            <a:spLocks noChangeArrowheads="1"/>
          </p:cNvSpPr>
          <p:nvPr/>
        </p:nvSpPr>
        <p:spPr bwMode="auto">
          <a:xfrm>
            <a:off x="6135879" y="3965878"/>
            <a:ext cx="5801169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КГД (ЦА) – 22,7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endParaRPr lang="ru-RU" alt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19,8 млрд. </a:t>
            </a:r>
            <a:r>
              <a:rPr lang="ru-RU" alt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пункта пропуска – 5,8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развитие ПРНА – 2,8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создание ИС ИСНА – 1,2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модернизация пунктов пропуска (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10,0 млрд. тенге),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административные расходы -2,8 </a:t>
            </a:r>
            <a:r>
              <a:rPr lang="ru-RU" alt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7" name="Rectangle 13"/>
          <p:cNvSpPr>
            <a:spLocks noChangeArrowheads="1"/>
          </p:cNvSpPr>
          <p:nvPr/>
        </p:nvSpPr>
        <p:spPr bwMode="auto">
          <a:xfrm>
            <a:off x="593962" y="5560696"/>
            <a:ext cx="5309438" cy="7848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89" name="Прямоугольник 15"/>
          <p:cNvSpPr>
            <a:spLocks noChangeArrowheads="1"/>
          </p:cNvSpPr>
          <p:nvPr/>
        </p:nvSpPr>
        <p:spPr bwMode="auto">
          <a:xfrm>
            <a:off x="658026" y="5560696"/>
            <a:ext cx="5201573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КФМ – 16,2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(текущие)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 на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ОРД  6,3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расходы – 9,9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1" name="Text Box 77"/>
          <p:cNvSpPr txBox="1">
            <a:spLocks noChangeArrowheads="1"/>
          </p:cNvSpPr>
          <p:nvPr/>
        </p:nvSpPr>
        <p:spPr bwMode="auto">
          <a:xfrm>
            <a:off x="402672" y="2"/>
            <a:ext cx="11534377" cy="26640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5" tIns="45666" rIns="91335" bIns="45666" anchor="ctr"/>
          <a:lstStyle>
            <a:lvl1pPr marL="10779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20000" algn="ctr">
              <a:spcBef>
                <a:spcPct val="0"/>
              </a:spcBef>
              <a:buNone/>
            </a:pP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МФ РК на 2020 год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24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402672" y="357178"/>
            <a:ext cx="11534377" cy="8069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402672" y="1383388"/>
            <a:ext cx="11534377" cy="20099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6135879" y="3995128"/>
            <a:ext cx="5797439" cy="1341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78" name="Прямоугольник 14"/>
          <p:cNvSpPr>
            <a:spLocks noChangeArrowheads="1"/>
          </p:cNvSpPr>
          <p:nvPr/>
        </p:nvSpPr>
        <p:spPr bwMode="auto">
          <a:xfrm>
            <a:off x="416182" y="1413914"/>
            <a:ext cx="11520868" cy="176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ЦА – 3 359,1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государства 3 005,4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МИО – 2 104,4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гос.долг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гос.гарантии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835,3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перечисления в МФЦА – 48,1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взносы в МФО – 11,1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ГЧП  п/п «НУР ЖОЛЫ»  - 3,3 млрд.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.,погашение векселей – 3,2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Целевые перечисления 9,3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партий. </a:t>
            </a: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 Правительства РК – 262,1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функций ГО 82,3 </a:t>
            </a:r>
            <a:r>
              <a:rPr lang="ru-RU" altLang="ru-RU" sz="16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из них: </a:t>
            </a:r>
          </a:p>
          <a:p>
            <a:pPr>
              <a:spcBef>
                <a:spcPct val="0"/>
              </a:spcBef>
              <a:buNone/>
              <a:tabLst>
                <a:tab pos="180975" algn="l"/>
              </a:tabLst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	БИП – 18,7 </a:t>
            </a:r>
            <a:r>
              <a:rPr lang="ru-RU" alt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80" name="Прямоугольник 16"/>
          <p:cNvSpPr>
            <a:spLocks noChangeArrowheads="1"/>
          </p:cNvSpPr>
          <p:nvPr/>
        </p:nvSpPr>
        <p:spPr bwMode="auto">
          <a:xfrm>
            <a:off x="662096" y="374158"/>
            <a:ext cx="1101552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3 403,8 </a:t>
            </a:r>
            <a:r>
              <a:rPr lang="ru-RU" alt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</a:p>
          <a:p>
            <a:pPr algn="ctr">
              <a:spcBef>
                <a:spcPct val="0"/>
              </a:spcBef>
              <a:buNone/>
              <a:tabLst>
                <a:tab pos="90488" algn="l"/>
                <a:tab pos="180975" algn="l"/>
              </a:tabLst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Гос. обязательства – 3 005,4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гос.долг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членские взносы в МФИ, субвенции, МФЦА, обязательства по проектам ГЧП, погашение векселей), 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 – 262,1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 обеспечение и функционирование ГО – 127,1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 целевые перечисления– 9,2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082" name="Rectangle 13"/>
          <p:cNvSpPr>
            <a:spLocks noChangeArrowheads="1"/>
          </p:cNvSpPr>
          <p:nvPr/>
        </p:nvSpPr>
        <p:spPr bwMode="auto">
          <a:xfrm>
            <a:off x="416182" y="3965878"/>
            <a:ext cx="5482564" cy="13756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83" name="Прямоугольник 20"/>
          <p:cNvSpPr>
            <a:spLocks noChangeArrowheads="1"/>
          </p:cNvSpPr>
          <p:nvPr/>
        </p:nvSpPr>
        <p:spPr bwMode="auto">
          <a:xfrm>
            <a:off x="529860" y="3984148"/>
            <a:ext cx="530943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КГИП – 5,8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(текущие)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Единый балансодержатель – 5,5 </a:t>
            </a:r>
            <a:r>
              <a:rPr lang="ru-RU" alt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управление </a:t>
            </a:r>
            <a:r>
              <a:rPr lang="ru-RU" alt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гос.активов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0,3 </a:t>
            </a:r>
            <a:r>
              <a:rPr lang="ru-RU" alt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086" name="Прямоугольник 14"/>
          <p:cNvSpPr>
            <a:spLocks noChangeArrowheads="1"/>
          </p:cNvSpPr>
          <p:nvPr/>
        </p:nvSpPr>
        <p:spPr bwMode="auto">
          <a:xfrm>
            <a:off x="6135879" y="3965878"/>
            <a:ext cx="5801169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КГД – 22,7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endParaRPr lang="ru-RU" alt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19,8 млрд. </a:t>
            </a:r>
            <a:r>
              <a:rPr lang="ru-RU" alt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пункта пропуска – 5,8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развитие ПРНА – 2,8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создание ИС ИСНА – 1,2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модернизация пунктов пропуска (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10 млрд. тенге),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административные расходы 2,8 </a:t>
            </a:r>
            <a:r>
              <a:rPr lang="ru-RU" alt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млрд.тг</a:t>
            </a:r>
            <a:r>
              <a:rPr lang="ru-RU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7" name="Rectangle 13"/>
          <p:cNvSpPr>
            <a:spLocks noChangeArrowheads="1"/>
          </p:cNvSpPr>
          <p:nvPr/>
        </p:nvSpPr>
        <p:spPr bwMode="auto">
          <a:xfrm>
            <a:off x="2533475" y="5624640"/>
            <a:ext cx="6165908" cy="7208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089" name="Прямоугольник 15"/>
          <p:cNvSpPr>
            <a:spLocks noChangeArrowheads="1"/>
          </p:cNvSpPr>
          <p:nvPr/>
        </p:nvSpPr>
        <p:spPr bwMode="auto">
          <a:xfrm>
            <a:off x="2637828" y="5599973"/>
            <a:ext cx="551557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КФМ – 16,2 </a:t>
            </a:r>
            <a:r>
              <a:rPr lang="ru-RU" altLang="ru-RU" sz="1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(текущие)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 на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ОРД  6,3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расходы – 9,9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тг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1" name="Text Box 77"/>
          <p:cNvSpPr txBox="1">
            <a:spLocks noChangeArrowheads="1"/>
          </p:cNvSpPr>
          <p:nvPr/>
        </p:nvSpPr>
        <p:spPr bwMode="auto">
          <a:xfrm>
            <a:off x="402672" y="2"/>
            <a:ext cx="11534377" cy="26640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5" tIns="45666" rIns="91335" bIns="45666" anchor="ctr"/>
          <a:lstStyle>
            <a:lvl1pPr marL="10779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20000" algn="ctr">
              <a:spcBef>
                <a:spcPct val="0"/>
              </a:spcBef>
              <a:buNone/>
            </a:pP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МФ РК на 2020 год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B65E1-BE64-4DE8-9EB2-90EE9171E261}" type="slidenum">
              <a:rPr lang="ru-RU" smtClean="0"/>
              <a:t>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850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5567</TotalTime>
  <Words>621</Words>
  <Application>Microsoft Office PowerPoint</Application>
  <PresentationFormat>Широкоэкранный</PresentationFormat>
  <Paragraphs>43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Динара Шаймуратова</dc:creator>
  <cp:lastModifiedBy>Самал Калиева</cp:lastModifiedBy>
  <cp:revision>67</cp:revision>
  <cp:lastPrinted>2020-05-26T06:23:10Z</cp:lastPrinted>
  <dcterms:created xsi:type="dcterms:W3CDTF">2019-09-20T10:15:48Z</dcterms:created>
  <dcterms:modified xsi:type="dcterms:W3CDTF">2020-11-03T13:03:12Z</dcterms:modified>
</cp:coreProperties>
</file>