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92D050"/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0-66A0-4B33-92EC-450DAA738841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66A0-4B33-92EC-450DAA738841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6A0-4B33-92EC-450DAA738841}"/>
              </c:ext>
            </c:extLst>
          </c:dPt>
          <c:dLbls>
            <c:dLbl>
              <c:idx val="0"/>
              <c:layout>
                <c:manualLayout>
                  <c:x val="2.4734126399663072E-2"/>
                  <c:y val="-4.6874999999999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A0-4B33-92EC-450DAA738841}"/>
                </c:ext>
              </c:extLst>
            </c:dLbl>
            <c:dLbl>
              <c:idx val="1"/>
              <c:layout>
                <c:manualLayout>
                  <c:x val="3.2463540899557802E-2"/>
                  <c:y val="-5.937500000000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A0-4B33-92EC-450DAA738841}"/>
                </c:ext>
              </c:extLst>
            </c:dLbl>
            <c:dLbl>
              <c:idx val="2"/>
              <c:layout>
                <c:manualLayout>
                  <c:x val="4.0192955399452487E-2"/>
                  <c:y val="-3.7500000000000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A0-4B33-92EC-450DAA7388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141516</c:v>
                </c:pt>
                <c:pt idx="1">
                  <c:v>153299</c:v>
                </c:pt>
                <c:pt idx="2">
                  <c:v>158251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A0-4B33-92EC-450DAA738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539904"/>
        <c:axId val="70541696"/>
        <c:axId val="0"/>
      </c:bar3DChart>
      <c:catAx>
        <c:axId val="70539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541696"/>
        <c:crosses val="autoZero"/>
        <c:auto val="1"/>
        <c:lblAlgn val="ctr"/>
        <c:lblOffset val="100"/>
        <c:noMultiLvlLbl val="0"/>
      </c:catAx>
      <c:valAx>
        <c:axId val="7054169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70539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 образования 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Жансугуров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037358"/>
              </p:ext>
            </p:extLst>
          </p:nvPr>
        </p:nvGraphicFramePr>
        <p:xfrm>
          <a:off x="323528" y="2348881"/>
          <a:ext cx="8568951" cy="4181336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7374999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9200980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11437203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8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1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001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Услуги по реализации государственной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политики </a:t>
                      </a:r>
                      <a:endParaRPr lang="ru-RU" sz="11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20613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21438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22296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003 Общеобразовательное обучения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6338091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7922614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9903267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004 Информатизация системы образования в государственных учреждениях образования района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10533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806">
                <a:tc>
                  <a:txBody>
                    <a:bodyPr/>
                    <a:lstStyle/>
                    <a:p>
                      <a:pPr algn="l" fontAlgn="t"/>
                      <a:r>
                        <a:rPr lang="kk-KZ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005Приобретение и доставка учебников, учебно-методических комплексов для государственных учреждений района</a:t>
                      </a:r>
                      <a:endParaRPr lang="ru-RU" sz="11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70986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75955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81272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 образования 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220576"/>
              </p:ext>
            </p:extLst>
          </p:nvPr>
        </p:nvGraphicFramePr>
        <p:xfrm>
          <a:off x="323528" y="2348881"/>
          <a:ext cx="8568951" cy="4017716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9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4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0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006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Дополнителные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образования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225966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282458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353073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9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6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007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Проведение школьных олимпиад, внешкольных мероприятий  и конкурсов районного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масштаба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2439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2536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3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067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k-K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Капитальные</a:t>
                      </a:r>
                      <a:r>
                        <a:rPr kumimoji="0" lang="kk-KZ" sz="16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 расходы подведомственных учреждений и организаций</a:t>
                      </a:r>
                      <a:endParaRPr lang="ru-RU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192240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240300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300375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427">
                <a:tc>
                  <a:txBody>
                    <a:bodyPr/>
                    <a:lstStyle/>
                    <a:p>
                      <a:pPr algn="l" fontAlgn="t"/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015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Ежемесячный денежных средств опекунам на содержание ребенка-сироты и ребенка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оставшегося без попечения родителей</a:t>
                      </a:r>
                      <a:endParaRPr lang="ru-RU" sz="1200" b="1" i="0" u="none" strike="noStrike" dirty="0" smtClean="0">
                        <a:effectLst/>
                        <a:latin typeface="Arial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21632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22467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23397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 образования 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79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276420"/>
              </p:ext>
            </p:extLst>
          </p:nvPr>
        </p:nvGraphicFramePr>
        <p:xfrm>
          <a:off x="323528" y="2348881"/>
          <a:ext cx="8568951" cy="3786883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1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2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012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k-KZ" sz="14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Капитальные расходы государственного органа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8516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8856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9210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l" fontAlgn="t"/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113 Целевые текущие трансферты нижестоящим бюджетам</a:t>
                      </a:r>
                      <a:endParaRPr lang="ru-RU" sz="1200" b="1" i="0" u="none" strike="noStrike" dirty="0">
                        <a:effectLst/>
                        <a:latin typeface="Arial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175130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227669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284586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030 </a:t>
                      </a:r>
                      <a:r>
                        <a:rPr kumimoji="0"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+mn-cs"/>
                        </a:rPr>
                        <a:t>Содержание ребенка переданного патронатным воспитанием</a:t>
                      </a:r>
                      <a:endParaRPr kumimoji="0" lang="ru-RU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3827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180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 Реализация государственного образовательного заказа в дошкольных организациях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305715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382144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477680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 образования 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7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Отдел образования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753</TotalTime>
  <Words>216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Wingdings 2</vt:lpstr>
      <vt:lpstr>Аспект</vt:lpstr>
      <vt:lpstr>Проект расхода Гражданского бюджета  при формирования исполнения  бюджета  на 2021 -2023год  ГУ «Отдел образования Аксуского района»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Пользователь Windows</cp:lastModifiedBy>
  <cp:revision>45</cp:revision>
  <dcterms:created xsi:type="dcterms:W3CDTF">2019-10-29T05:55:48Z</dcterms:created>
  <dcterms:modified xsi:type="dcterms:W3CDTF">2020-05-11T09:33:17Z</dcterms:modified>
</cp:coreProperties>
</file>