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7" r:id="rId1"/>
  </p:sldMasterIdLst>
  <p:notesMasterIdLst>
    <p:notesMasterId r:id="rId5"/>
  </p:notesMasterIdLst>
  <p:handoutMasterIdLst>
    <p:handoutMasterId r:id="rId6"/>
  </p:handoutMasterIdLst>
  <p:sldIdLst>
    <p:sldId id="1078" r:id="rId2"/>
    <p:sldId id="1111" r:id="rId3"/>
    <p:sldId id="116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FFCC"/>
    <a:srgbClr val="CCECFF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930" autoAdjust="0"/>
    <p:restoredTop sz="97891" autoAdjust="0"/>
  </p:normalViewPr>
  <p:slideViewPr>
    <p:cSldViewPr>
      <p:cViewPr>
        <p:scale>
          <a:sx n="77" d="100"/>
          <a:sy n="77" d="100"/>
        </p:scale>
        <p:origin x="-2358" y="-8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dLbls>
            <c:dLbl>
              <c:idx val="0"/>
              <c:layout>
                <c:manualLayout>
                  <c:x val="3.2051282051282055E-2"/>
                  <c:y val="-6.4239238575776139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0000"/>
                        </a:solidFill>
                      </a:rPr>
                      <a:t>1254861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3.333333333333334E-2"/>
                  <c:y val="-6.202409241799077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4.2307692307692227E-2"/>
                  <c:y val="-6.2024092417990832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1254861</c:v>
                </c:pt>
                <c:pt idx="1">
                  <c:v>451921</c:v>
                </c:pt>
                <c:pt idx="2">
                  <c:v>483595</c:v>
                </c:pt>
              </c:numCache>
            </c:numRef>
          </c:val>
        </c:ser>
        <c:dLbls>
          <c:showVal val="1"/>
        </c:dLbls>
        <c:gapWidth val="75"/>
        <c:shape val="box"/>
        <c:axId val="272996992"/>
        <c:axId val="272998784"/>
        <c:axId val="0"/>
      </c:bar3DChart>
      <c:catAx>
        <c:axId val="272996992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72998784"/>
        <c:crosses val="autoZero"/>
        <c:auto val="1"/>
        <c:lblAlgn val="ctr"/>
        <c:lblOffset val="100"/>
      </c:catAx>
      <c:valAx>
        <c:axId val="272998784"/>
        <c:scaling>
          <c:orientation val="minMax"/>
        </c:scaling>
        <c:axPos val="l"/>
        <c:numFmt formatCode="General" sourceLinked="1"/>
        <c:majorTickMark val="none"/>
        <c:tickLblPos val="nextTo"/>
        <c:crossAx val="27299699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16496" y="2060848"/>
            <a:ext cx="9156576" cy="2664296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ГУ “отдел занятости и социальных программ Каратальского  района”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бюджет  </a:t>
            </a:r>
            <a:r>
              <a:rPr lang="kk-KZ" sz="3200" b="1" dirty="0" smtClean="0"/>
              <a:t>на 2019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136576" y="476672"/>
            <a:ext cx="77755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xmlns="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600" b="1" dirty="0" smtClean="0">
                <a:latin typeface="Arial Black" pitchFamily="34" charset="0"/>
                <a:cs typeface="Arial" panose="020B0604020202020204" pitchFamily="34" charset="0"/>
              </a:rPr>
              <a:t>Бюджет ГУ </a:t>
            </a:r>
            <a:r>
              <a:rPr lang="kk-KZ" sz="1600" b="1" dirty="0" smtClean="0">
                <a:latin typeface="Arial Black" pitchFamily="34" charset="0"/>
              </a:rPr>
              <a:t>“Отдел занятости и социальных программ Каратальского района</a:t>
            </a:r>
            <a:r>
              <a:rPr lang="kk-KZ" sz="1600" b="1" dirty="0" smtClean="0">
                <a:latin typeface="Arial Black" pitchFamily="34" charset="0"/>
                <a:cs typeface="Arial" panose="020B0604020202020204" pitchFamily="34" charset="0"/>
              </a:rPr>
              <a:t>” на 2019 год</a:t>
            </a:r>
            <a:endParaRPr lang="ru-RU" sz="1600" b="1" dirty="0">
              <a:latin typeface="Arial Black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586120203"/>
              </p:ext>
            </p:extLst>
          </p:nvPr>
        </p:nvGraphicFramePr>
        <p:xfrm>
          <a:off x="0" y="1124744"/>
          <a:ext cx="9906000" cy="5688632"/>
        </p:xfrm>
        <a:graphic>
          <a:graphicData uri="http://schemas.openxmlformats.org/drawingml/2006/table">
            <a:tbl>
              <a:tblPr/>
              <a:tblGrid>
                <a:gridCol w="64651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657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001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933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год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26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1 254 861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451 921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483 595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182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r>
                        <a:rPr lang="kk-KZ" sz="105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Услуги по реализации государственной политики на местном уровне в области обеспечения занятости и реализации социальных программ для населения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baseline="0" dirty="0" smtClean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23558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baseline="0" dirty="0" smtClean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25443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50" b="0" i="0" u="none" strike="noStrike" baseline="0" dirty="0" smtClean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27224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8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baseline="0" dirty="0" smtClean="0">
                          <a:effectLst/>
                          <a:latin typeface="+mj-lt"/>
                        </a:rPr>
                        <a:t>400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428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+mj-lt"/>
                        </a:rPr>
                        <a:t>458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Оказание социальной помощи на приобретение топлива специалистам здравоохранения, образования, социального обеспечения, культуры, спорта и ветеринарии в сельской местности в соответствии с законодательством РК 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baseline="0" dirty="0" smtClean="0">
                          <a:effectLst/>
                          <a:latin typeface="+mj-lt"/>
                        </a:rPr>
                        <a:t>11034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11806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+mj-lt"/>
                        </a:rPr>
                        <a:t>12632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51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Государственная адресная социальная помощь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baseline="0" dirty="0" smtClean="0">
                          <a:effectLst/>
                          <a:latin typeface="+mj-lt"/>
                        </a:rPr>
                        <a:t>1036733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228000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+mj-lt"/>
                        </a:rPr>
                        <a:t>244000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Оказание жилищной помощи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050" b="0" i="0" u="none" strike="noStrike" baseline="0" dirty="0" smtClean="0">
                          <a:effectLst/>
                          <a:latin typeface="+mj-lt"/>
                        </a:rPr>
                        <a:t>33001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35311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50" dirty="0" smtClean="0">
                          <a:latin typeface="+mj-lt"/>
                        </a:rPr>
                        <a:t>37783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7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05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Социальная помощь отдельным категориям нуждающихся граждан по решениям местных представительных органов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20084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21490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22994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526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05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Материальное обеспечение детей инвалидов, воспитывающихся и обучающихся на дому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1891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2023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2165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05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Оплата услуг по зачислению, выплате и доставке пособий и других социальных выплат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13630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4872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5213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697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05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Оказание социальной помощи нуждающимся гражданам на дому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41497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44402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47510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67399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05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Обеспечение нуждающихся инвалидов обязательными гигиеническими средствами и предоставление услуг специалистами жестового языка, индивидуальными помощниками в соответствии с индивидуальной программой реабилитации инвалида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69111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73949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79125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1317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05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Обеспечение прав и улучшение качества жизни инвалидов в Республике Казахстан</a:t>
                      </a:r>
                      <a:endParaRPr kumimoji="0" lang="ru-RU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3922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4197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baseline="0" dirty="0" smtClean="0">
                          <a:effectLst/>
                          <a:latin typeface="+mj-lt"/>
                        </a:rPr>
                        <a:t>4491</a:t>
                      </a:r>
                      <a:endParaRPr lang="ru-RU" sz="105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205562747"/>
              </p:ext>
            </p:extLst>
          </p:nvPr>
        </p:nvGraphicFramePr>
        <p:xfrm>
          <a:off x="0" y="0"/>
          <a:ext cx="9906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26487</TotalTime>
  <Words>202</Words>
  <Application>Microsoft Office PowerPoint</Application>
  <PresentationFormat>Лист A4 (210x297 мм)</PresentationFormat>
  <Paragraphs>63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Гражданский бюджет  ГУ “отдел занятости и социальных программ Каратальского  района” бюджет  на 2019 год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1968</cp:revision>
  <cp:lastPrinted>2016-07-20T11:16:55Z</cp:lastPrinted>
  <dcterms:created xsi:type="dcterms:W3CDTF">2004-02-06T14:47:15Z</dcterms:created>
  <dcterms:modified xsi:type="dcterms:W3CDTF">2019-11-13T12:41:42Z</dcterms:modified>
</cp:coreProperties>
</file>