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3" r:id="rId3"/>
    <p:sldId id="31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axId val="55041408"/>
        <c:axId val="55145600"/>
      </c:barChart>
      <c:catAx>
        <c:axId val="5504140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5145600"/>
        <c:crosses val="autoZero"/>
        <c:auto val="1"/>
        <c:lblAlgn val="ctr"/>
        <c:lblOffset val="100"/>
      </c:catAx>
      <c:valAx>
        <c:axId val="55145600"/>
        <c:scaling>
          <c:orientation val="minMax"/>
        </c:scaling>
        <c:delete val="1"/>
        <c:axPos val="l"/>
        <c:numFmt formatCode="General" sourceLinked="1"/>
        <c:tickLblPos val="none"/>
        <c:crossAx val="55041408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722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-1467544"/>
            <a:ext cx="8639944" cy="4968552"/>
          </a:xfrm>
          <a:prstGeom prst="rect">
            <a:avLst/>
          </a:prstGeom>
        </p:spPr>
      </p:pic>
      <p:pic>
        <p:nvPicPr>
          <p:cNvPr id="5" name="Рисунок 4" descr="Sarqan_audany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188640"/>
            <a:ext cx="2665423" cy="2664295"/>
          </a:xfrm>
          <a:prstGeom prst="rect">
            <a:avLst/>
          </a:prstGeom>
        </p:spPr>
      </p:pic>
      <p:pic>
        <p:nvPicPr>
          <p:cNvPr id="6" name="Рисунок 5" descr="56eb9c7887df9153885b36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-900218" y="900215"/>
            <a:ext cx="2276874" cy="476443"/>
          </a:xfrm>
          <a:prstGeom prst="rect">
            <a:avLst/>
          </a:prstGeom>
        </p:spPr>
      </p:pic>
      <p:pic>
        <p:nvPicPr>
          <p:cNvPr id="7" name="Рисунок 6" descr="56eb9c7887df9153885b36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-913908" y="3190779"/>
            <a:ext cx="2304258" cy="476443"/>
          </a:xfrm>
          <a:prstGeom prst="rect">
            <a:avLst/>
          </a:prstGeom>
        </p:spPr>
      </p:pic>
      <p:pic>
        <p:nvPicPr>
          <p:cNvPr id="8" name="Рисунок 7" descr="56eb9c7887df9153885b36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-900218" y="5481342"/>
            <a:ext cx="2276873" cy="476443"/>
          </a:xfrm>
          <a:prstGeom prst="rect">
            <a:avLst/>
          </a:prstGeom>
        </p:spPr>
      </p:pic>
      <p:pic>
        <p:nvPicPr>
          <p:cNvPr id="9" name="Рисунок 8" descr="56eb9c7887df9153885b36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7767341" y="900215"/>
            <a:ext cx="2276874" cy="476443"/>
          </a:xfrm>
          <a:prstGeom prst="rect">
            <a:avLst/>
          </a:prstGeom>
        </p:spPr>
      </p:pic>
      <p:pic>
        <p:nvPicPr>
          <p:cNvPr id="10" name="Рисунок 9" descr="56eb9c7887df9153885b36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7753650" y="3190779"/>
            <a:ext cx="2304258" cy="476443"/>
          </a:xfrm>
          <a:prstGeom prst="rect">
            <a:avLst/>
          </a:prstGeom>
        </p:spPr>
      </p:pic>
      <p:pic>
        <p:nvPicPr>
          <p:cNvPr id="11" name="Рисунок 10" descr="56eb9c7887df9153885b36ed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7767341" y="5481342"/>
            <a:ext cx="2276873" cy="476443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467544" y="2924944"/>
            <a:ext cx="8352928" cy="4154984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 algn="ctr">
              <a:lnSpc>
                <a:spcPct val="150000"/>
              </a:lnSpc>
            </a:pPr>
            <a:r>
              <a:rPr lang="kk-KZ" sz="4000" b="1" dirty="0" smtClean="0">
                <a:solidFill>
                  <a:srgbClr val="FF0000"/>
                </a:solidFill>
              </a:rPr>
              <a:t>Гражданский бюджет отдел экономики и бюджетного планирования Сарканского района на 2020 год</a:t>
            </a:r>
            <a:r>
              <a:rPr lang="kk-KZ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1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1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67224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7533456"/>
            <a:ext cx="9144000" cy="6785992"/>
          </a:xfrm>
          <a:prstGeom prst="rect">
            <a:avLst/>
          </a:prstGeom>
        </p:spPr>
      </p:pic>
      <p:pic>
        <p:nvPicPr>
          <p:cNvPr id="6" name="Рисунок 5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-900218" y="900215"/>
            <a:ext cx="2276874" cy="476443"/>
          </a:xfrm>
          <a:prstGeom prst="rect">
            <a:avLst/>
          </a:prstGeom>
        </p:spPr>
      </p:pic>
      <p:pic>
        <p:nvPicPr>
          <p:cNvPr id="7" name="Рисунок 6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-913909" y="3190779"/>
            <a:ext cx="2304258" cy="476443"/>
          </a:xfrm>
          <a:prstGeom prst="rect">
            <a:avLst/>
          </a:prstGeom>
        </p:spPr>
      </p:pic>
      <p:pic>
        <p:nvPicPr>
          <p:cNvPr id="8" name="Рисунок 7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-900218" y="5481342"/>
            <a:ext cx="2276873" cy="476443"/>
          </a:xfrm>
          <a:prstGeom prst="rect">
            <a:avLst/>
          </a:prstGeom>
        </p:spPr>
      </p:pic>
      <p:pic>
        <p:nvPicPr>
          <p:cNvPr id="9" name="Рисунок 8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767341" y="900215"/>
            <a:ext cx="2276874" cy="476443"/>
          </a:xfrm>
          <a:prstGeom prst="rect">
            <a:avLst/>
          </a:prstGeom>
        </p:spPr>
      </p:pic>
      <p:pic>
        <p:nvPicPr>
          <p:cNvPr id="10" name="Рисунок 9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753650" y="3190779"/>
            <a:ext cx="2304258" cy="476443"/>
          </a:xfrm>
          <a:prstGeom prst="rect">
            <a:avLst/>
          </a:prstGeom>
        </p:spPr>
      </p:pic>
      <p:pic>
        <p:nvPicPr>
          <p:cNvPr id="11" name="Рисунок 10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7767341" y="5481342"/>
            <a:ext cx="2276873" cy="476443"/>
          </a:xfrm>
          <a:prstGeom prst="rect">
            <a:avLst/>
          </a:prstGeom>
        </p:spPr>
      </p:pic>
      <p:graphicFrame>
        <p:nvGraphicFramePr>
          <p:cNvPr id="12" name="Содержимое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54774194"/>
              </p:ext>
            </p:extLst>
          </p:nvPr>
        </p:nvGraphicFramePr>
        <p:xfrm>
          <a:off x="827584" y="404664"/>
          <a:ext cx="7632848" cy="6192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34" name="Прямоугольник 33"/>
          <p:cNvSpPr/>
          <p:nvPr/>
        </p:nvSpPr>
        <p:spPr>
          <a:xfrm>
            <a:off x="1259632" y="764704"/>
            <a:ext cx="64807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lt1"/>
                </a:solidFill>
              </a:rPr>
              <a:t>О</a:t>
            </a:r>
            <a:endParaRPr lang="ru-RU" dirty="0"/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323528" y="557074"/>
          <a:ext cx="7488832" cy="44257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4999"/>
                <a:gridCol w="743833"/>
              </a:tblGrid>
              <a:tr h="79623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  <a:p>
                      <a:pPr algn="ctr"/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Основные направления расходов</a:t>
                      </a: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kk-KZ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отдела</a:t>
                      </a:r>
                      <a:endParaRPr lang="ru-RU" sz="1400" b="1" kern="1200" dirty="0" smtClean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 2020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2020</a:t>
                      </a: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г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06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Всего</a:t>
                      </a:r>
                      <a:r>
                        <a:rPr lang="kk-KZ" sz="1400" b="1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расходы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млн.тенге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: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</a:tr>
              <a:tr h="796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программе 001-  Услуги по реализации государственной политики в области формирования и развития экономической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политики,системы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государственного планирования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18348,0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65411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 программе 004- </a:t>
                      </a:r>
                      <a:r>
                        <a:rPr lang="kk-KZ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Капитальные расходы</a:t>
                      </a:r>
                      <a:endParaRPr lang="ru-RU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kk-KZ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188,0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5001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76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76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1769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  <a:tr h="206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C:\Users\Экономика\Desktop\диплом село_9965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6764" y="1268760"/>
            <a:ext cx="8130472" cy="5328591"/>
          </a:xfrm>
          <a:prstGeom prst="rect">
            <a:avLst/>
          </a:prstGeom>
          <a:noFill/>
        </p:spPr>
      </p:pic>
      <p:sp>
        <p:nvSpPr>
          <p:cNvPr id="6" name="Содержимое 2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552728"/>
          </a:xfrm>
          <a:noFill/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buNone/>
            </a:pPr>
            <a:r>
              <a:rPr lang="ru-RU" sz="2000" dirty="0" smtClean="0"/>
              <a:t>    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>
                <a:solidFill>
                  <a:srgbClr val="FF0000"/>
                </a:solidFill>
              </a:rPr>
              <a:t>По программе 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    « С дипломом в село»16218,0 </a:t>
            </a:r>
            <a:r>
              <a:rPr lang="kk-KZ" sz="2000" dirty="0" smtClean="0">
                <a:solidFill>
                  <a:srgbClr val="FF0000"/>
                </a:solidFill>
              </a:rPr>
              <a:t>тыс тенге </a:t>
            </a:r>
            <a:r>
              <a:rPr lang="ru-RU" sz="2000" dirty="0" smtClean="0">
                <a:solidFill>
                  <a:srgbClr val="FF0000"/>
                </a:solidFill>
              </a:rPr>
              <a:t>предусмотрено из них:(</a:t>
            </a:r>
            <a:r>
              <a:rPr lang="ru-RU" sz="2000" b="1" dirty="0" smtClean="0">
                <a:solidFill>
                  <a:srgbClr val="FF0000"/>
                </a:solidFill>
              </a:rPr>
              <a:t>подъемные</a:t>
            </a:r>
            <a:r>
              <a:rPr lang="ru-RU" sz="2000" dirty="0" smtClean="0">
                <a:solidFill>
                  <a:srgbClr val="FF0000"/>
                </a:solidFill>
              </a:rPr>
              <a:t>) -6098,0 тысяч тенге, из расчета  </a:t>
            </a:r>
            <a:r>
              <a:rPr lang="kk-KZ" sz="2000" dirty="0" smtClean="0">
                <a:solidFill>
                  <a:srgbClr val="FF0000"/>
                </a:solidFill>
              </a:rPr>
              <a:t>2</a:t>
            </a:r>
            <a:r>
              <a:rPr lang="ru-RU" sz="2000" dirty="0" smtClean="0">
                <a:solidFill>
                  <a:srgbClr val="FF0000"/>
                </a:solidFill>
              </a:rPr>
              <a:t>3 специалиста </a:t>
            </a:r>
            <a:r>
              <a:rPr lang="kk-KZ" sz="2000" dirty="0" smtClean="0">
                <a:solidFill>
                  <a:srgbClr val="FF0000"/>
                </a:solidFill>
              </a:rPr>
              <a:t>*</a:t>
            </a:r>
            <a:r>
              <a:rPr lang="ru-RU" sz="2000" dirty="0" smtClean="0">
                <a:solidFill>
                  <a:srgbClr val="FF0000"/>
                </a:solidFill>
              </a:rPr>
              <a:t>по 265100</a:t>
            </a:r>
            <a:r>
              <a:rPr lang="kk-KZ" sz="2000" dirty="0" smtClean="0">
                <a:solidFill>
                  <a:srgbClr val="FF0000"/>
                </a:solidFill>
              </a:rPr>
              <a:t>(2651*</a:t>
            </a:r>
            <a:r>
              <a:rPr lang="ru-RU" sz="2000" dirty="0" smtClean="0">
                <a:solidFill>
                  <a:srgbClr val="FF0000"/>
                </a:solidFill>
              </a:rPr>
              <a:t>100 МРП</a:t>
            </a:r>
            <a:r>
              <a:rPr lang="kk-KZ" sz="2000" dirty="0" smtClean="0">
                <a:solidFill>
                  <a:srgbClr val="FF0000"/>
                </a:solidFill>
              </a:rPr>
              <a:t>)</a:t>
            </a:r>
            <a:r>
              <a:rPr lang="ru-RU" sz="2000" dirty="0" smtClean="0">
                <a:solidFill>
                  <a:srgbClr val="FF0000"/>
                </a:solidFill>
              </a:rPr>
              <a:t> на каждого; на финансовые </a:t>
            </a:r>
            <a:r>
              <a:rPr lang="ru-RU" sz="2000" dirty="0" smtClean="0">
                <a:solidFill>
                  <a:srgbClr val="FF0000"/>
                </a:solidFill>
              </a:rPr>
              <a:t>услуги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кредитов </a:t>
            </a:r>
            <a:r>
              <a:rPr lang="ru-RU" sz="2000" dirty="0" smtClean="0">
                <a:solidFill>
                  <a:srgbClr val="FF0000"/>
                </a:solidFill>
              </a:rPr>
              <a:t>10120,0</a:t>
            </a:r>
            <a:r>
              <a:rPr lang="kk-KZ" sz="2000" dirty="0" smtClean="0">
                <a:solidFill>
                  <a:srgbClr val="FF0000"/>
                </a:solidFill>
              </a:rPr>
              <a:t> тыс тенге ;</a:t>
            </a:r>
            <a:endParaRPr lang="ru-RU" sz="2000" dirty="0" smtClean="0">
              <a:solidFill>
                <a:srgbClr val="FF0000"/>
              </a:solidFill>
            </a:endParaRPr>
          </a:p>
          <a:p>
            <a:r>
              <a:rPr lang="kk-KZ" sz="2000" dirty="0" smtClean="0">
                <a:solidFill>
                  <a:srgbClr val="FF0000"/>
                </a:solidFill>
              </a:rPr>
              <a:t>    Для приобретение домов специалистам соц сферы бюджетные </a:t>
            </a:r>
            <a:r>
              <a:rPr lang="kk-KZ" sz="2000" b="1" dirty="0" smtClean="0">
                <a:solidFill>
                  <a:srgbClr val="FF0000"/>
                </a:solidFill>
              </a:rPr>
              <a:t>кредиты</a:t>
            </a:r>
            <a:r>
              <a:rPr lang="kk-KZ" sz="2000" dirty="0" smtClean="0">
                <a:solidFill>
                  <a:srgbClr val="FF0000"/>
                </a:solidFill>
              </a:rPr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63624</a:t>
            </a:r>
            <a:r>
              <a:rPr lang="kk-KZ" sz="2000" dirty="0" smtClean="0">
                <a:solidFill>
                  <a:srgbClr val="FF0000"/>
                </a:solidFill>
              </a:rPr>
              <a:t>,0 тыс тенге</a:t>
            </a:r>
            <a:r>
              <a:rPr lang="ru-RU" sz="2000" dirty="0" smtClean="0">
                <a:solidFill>
                  <a:srgbClr val="FF0000"/>
                </a:solidFill>
              </a:rPr>
              <a:t> из расчета</a:t>
            </a:r>
            <a:r>
              <a:rPr lang="kk-KZ" sz="2000" dirty="0" smtClean="0">
                <a:solidFill>
                  <a:srgbClr val="FF0000"/>
                </a:solidFill>
              </a:rPr>
              <a:t> (16специал*</a:t>
            </a:r>
            <a:r>
              <a:rPr lang="ru-RU" sz="2000" dirty="0" smtClean="0">
                <a:solidFill>
                  <a:srgbClr val="FF0000"/>
                </a:solidFill>
              </a:rPr>
              <a:t>2651</a:t>
            </a:r>
            <a:r>
              <a:rPr lang="kk-KZ" sz="2000" dirty="0" smtClean="0">
                <a:solidFill>
                  <a:srgbClr val="FF0000"/>
                </a:solidFill>
              </a:rPr>
              <a:t>*1500).</a:t>
            </a:r>
            <a:endParaRPr lang="ru-RU" sz="2000" dirty="0" smtClean="0">
              <a:solidFill>
                <a:srgbClr val="FF0000"/>
              </a:solidFill>
            </a:endParaRPr>
          </a:p>
          <a:p>
            <a:endParaRPr lang="ru-RU" sz="900" dirty="0"/>
          </a:p>
        </p:txBody>
      </p:sp>
      <p:pic>
        <p:nvPicPr>
          <p:cNvPr id="9" name="Рисунок 8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-3137026" y="3137026"/>
            <a:ext cx="6858000" cy="583948"/>
          </a:xfrm>
          <a:prstGeom prst="rect">
            <a:avLst/>
          </a:prstGeom>
        </p:spPr>
      </p:pic>
      <p:pic>
        <p:nvPicPr>
          <p:cNvPr id="10" name="Рисунок 9" descr="56eb9c7887df9153885b36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467164" y="3028764"/>
            <a:ext cx="6705600" cy="648072"/>
          </a:xfrm>
          <a:prstGeom prst="rect">
            <a:avLst/>
          </a:prstGeom>
        </p:spPr>
      </p:pic>
      <p:sp>
        <p:nvSpPr>
          <p:cNvPr id="11" name="Заголовок 1"/>
          <p:cNvSpPr txBox="1">
            <a:spLocks/>
          </p:cNvSpPr>
          <p:nvPr/>
        </p:nvSpPr>
        <p:spPr>
          <a:xfrm>
            <a:off x="971600" y="0"/>
            <a:ext cx="7272808" cy="11967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Бюджетные кредиты для реализации мер социальной поддержки специалистов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1687</TotalTime>
  <Words>53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                    По программе      « С дипломом в село»16218,0 тыс тенге предусмотрено из них:(подъемные) -6098,0 тысяч тенге, из расчета  23 специалиста *по 265100(2651*100 МРП) на каждого; на финансовые услуги кредитов 10120,0 тыс тенге ;     Для приобретение домов специалистам соц сферы бюджетные кредиты 63624,0 тыс тенге из расчета (16специал*2651*1500).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Нуржан</dc:creator>
  <cp:lastModifiedBy>Экономика</cp:lastModifiedBy>
  <cp:revision>181</cp:revision>
  <dcterms:created xsi:type="dcterms:W3CDTF">2018-12-11T06:04:45Z</dcterms:created>
  <dcterms:modified xsi:type="dcterms:W3CDTF">2020-01-21T08:54:06Z</dcterms:modified>
</cp:coreProperties>
</file>