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63" r:id="rId3"/>
    <p:sldId id="261" r:id="rId4"/>
    <p:sldId id="267" r:id="rId5"/>
    <p:sldId id="268" r:id="rId6"/>
  </p:sldIdLst>
  <p:sldSz cx="9144000" cy="5143500" type="screen16x9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720" y="-21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957461797174052"/>
          <c:y val="8.1452612576471767E-2"/>
          <c:w val="0.59646181989879921"/>
          <c:h val="0.83709477484705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 год </c:v>
                </c:pt>
              </c:strCache>
            </c:strRef>
          </c:tx>
          <c:invertIfNegative val="0"/>
          <c:cat>
            <c:strRef>
              <c:f>Лист1!$A$2:$A$2</c:f>
              <c:strCache>
                <c:ptCount val="1"/>
                <c:pt idx="0">
                  <c:v>Категория 4</c:v>
                </c:pt>
              </c:strCache>
            </c:strRef>
          </c:cat>
          <c:val>
            <c:numRef>
              <c:f>Лист1!$B$2:$B$2</c:f>
              <c:numCache>
                <c:formatCode>General</c:formatCode>
                <c:ptCount val="1"/>
                <c:pt idx="0">
                  <c:v>4.5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год</c:v>
                </c:pt>
              </c:strCache>
            </c:strRef>
          </c:tx>
          <c:invertIfNegative val="0"/>
          <c:cat>
            <c:strRef>
              <c:f>Лист1!$A$2:$A$2</c:f>
              <c:strCache>
                <c:ptCount val="1"/>
                <c:pt idx="0">
                  <c:v>Категория 4</c:v>
                </c:pt>
              </c:strCache>
            </c:strRef>
          </c:cat>
          <c:val>
            <c:numRef>
              <c:f>Лист1!$C$2:$C$2</c:f>
              <c:numCache>
                <c:formatCode>General</c:formatCode>
                <c:ptCount val="1"/>
                <c:pt idx="0">
                  <c:v>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gapDepth val="100"/>
        <c:shape val="cylinder"/>
        <c:axId val="47838336"/>
        <c:axId val="99864576"/>
        <c:axId val="0"/>
      </c:bar3DChart>
      <c:catAx>
        <c:axId val="47838336"/>
        <c:scaling>
          <c:orientation val="minMax"/>
        </c:scaling>
        <c:delete val="1"/>
        <c:axPos val="b"/>
        <c:majorTickMark val="out"/>
        <c:minorTickMark val="none"/>
        <c:tickLblPos val="nextTo"/>
        <c:crossAx val="99864576"/>
        <c:crosses val="autoZero"/>
        <c:auto val="1"/>
        <c:lblAlgn val="ctr"/>
        <c:lblOffset val="100"/>
        <c:noMultiLvlLbl val="0"/>
      </c:catAx>
      <c:valAx>
        <c:axId val="9986457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47838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282360040803546"/>
          <c:y val="0.35474596329355124"/>
          <c:w val="0.32717625392050453"/>
          <c:h val="0.4331617691304783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762355108691626"/>
          <c:y val="0.28652102564818904"/>
          <c:w val="0.39521766100062955"/>
          <c:h val="0.54209177396932151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C00000"/>
              </a:solidFill>
              <a:ln w="18963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36A-4933-92CC-591D0FF919D4}"/>
              </c:ext>
            </c:extLst>
          </c:dPt>
          <c:dPt>
            <c:idx val="1"/>
            <c:bubble3D val="0"/>
            <c:spPr>
              <a:solidFill>
                <a:schemeClr val="accent5">
                  <a:lumMod val="75000"/>
                </a:schemeClr>
              </a:solidFill>
              <a:ln w="18963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36A-4933-92CC-591D0FF919D4}"/>
              </c:ext>
            </c:extLst>
          </c:dPt>
          <c:dLbls>
            <c:dLbl>
              <c:idx val="0"/>
              <c:layout>
                <c:manualLayout>
                  <c:x val="0.18496131928384726"/>
                  <c:y val="-0.11560351341446796"/>
                </c:manualLayout>
              </c:layout>
              <c:tx>
                <c:rich>
                  <a:bodyPr rot="0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ru-RU" sz="24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49,9</a:t>
                    </a:r>
                    <a:r>
                      <a:rPr lang="ru-RU" sz="2400" b="1" dirty="0" smtClean="0"/>
                      <a:t> млн. </a:t>
                    </a:r>
                    <a:r>
                      <a:rPr lang="ru-RU" sz="2400" b="1" dirty="0" smtClean="0"/>
                      <a:t>тенге</a:t>
                    </a:r>
                    <a:endParaRPr lang="ru-RU" sz="2400" b="1" baseline="0" dirty="0"/>
                  </a:p>
                  <a:p>
                    <a:pPr>
                      <a:defRPr sz="140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ru-RU" sz="14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Фонд</a:t>
                    </a:r>
                    <a:r>
                      <a:rPr lang="ru-RU" sz="1400" b="1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 заработной </a:t>
                    </a:r>
                    <a:r>
                      <a:rPr lang="ru-RU" sz="1400" b="1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платы с отчислениями</a:t>
                    </a:r>
                    <a:endParaRPr lang="ru-RU" sz="1400" b="1" dirty="0">
                      <a:solidFill>
                        <a:schemeClr val="accent6">
                          <a:lumMod val="75000"/>
                        </a:schemeClr>
                      </a:solidFill>
                    </a:endParaRPr>
                  </a:p>
                </c:rich>
              </c:tx>
              <c:spPr>
                <a:noFill/>
                <a:ln w="25359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4621598004746192"/>
                  <c:y val="-1.8585012856294752E-3"/>
                </c:manualLayout>
              </c:layout>
              <c:tx>
                <c:rich>
                  <a:bodyPr rot="0" wrap="square" lIns="38100" tIns="19050" rIns="38100" bIns="19050" anchor="ctr" anchorCtr="1">
                    <a:noAutofit/>
                  </a:bodyPr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0" i="0" u="none" strike="noStrike" kern="1200" baseline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20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20,3</a:t>
                    </a:r>
                    <a:r>
                      <a:rPr lang="ru-RU" sz="2000" b="1" dirty="0" smtClean="0"/>
                      <a:t> млн. тенге</a:t>
                    </a:r>
                    <a:endParaRPr lang="ru-RU" sz="2000" b="1" baseline="0" dirty="0"/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0" i="0" u="none" strike="noStrike" kern="1200" baseline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altLang="ru-RU" sz="12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Содержание аппарата и командировочные расходы</a:t>
                    </a:r>
                    <a:endParaRPr lang="ru-RU" altLang="ru-RU" sz="1200" b="1" i="0" u="none" strike="noStrike" kern="1200" baseline="0" dirty="0" smtClean="0">
                      <a:solidFill>
                        <a:schemeClr val="accent6">
                          <a:lumMod val="7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0" i="0" u="none" strike="noStrike" kern="1200" baseline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endParaRPr lang="ru-RU" sz="1400" b="1" i="0" u="none" strike="noStrike" kern="1200" baseline="0" dirty="0">
                      <a:solidFill>
                        <a:srgbClr val="E5A40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25359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26149823479339812"/>
                  <c:y val="-7.0810393755634984E-2"/>
                </c:manualLayout>
              </c:layout>
              <c:tx>
                <c:rich>
                  <a:bodyPr rot="0" wrap="square" lIns="38100" tIns="19050" rIns="38100" bIns="19050" anchor="ctr" anchorCtr="1">
                    <a:noAutofit/>
                  </a:bodyPr>
                  <a:lstStyle/>
                  <a:p>
                    <a:pPr algn="ctr" rtl="0">
                      <a:buNone/>
                      <a:defRPr sz="1000" b="0" i="0" u="none" strike="noStrike" kern="1200" baseline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400" b="1" dirty="0" smtClean="0"/>
                      <a:t>21 182,0</a:t>
                    </a:r>
                    <a:r>
                      <a:rPr lang="ru-RU" sz="1000" b="1" baseline="0" dirty="0" smtClean="0"/>
                      <a:t> </a:t>
                    </a:r>
                    <a:r>
                      <a:rPr lang="ru-RU" sz="1400" b="1" baseline="0" dirty="0" err="1" smtClean="0"/>
                      <a:t>тыс.тенге</a:t>
                    </a:r>
                    <a:endParaRPr lang="ru-RU" sz="1400" b="1" baseline="0" dirty="0"/>
                  </a:p>
                  <a:p>
                    <a:pPr algn="ctr" rtl="0">
                      <a:buNone/>
                      <a:defRPr sz="1000" b="0" i="0" u="none" strike="noStrike" kern="1200" baseline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altLang="ru-RU" sz="10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Затраты по техобслуживанию  сетей технического и </a:t>
                    </a:r>
                    <a:r>
                      <a:rPr lang="ru-RU" altLang="ru-RU" sz="1000" b="1" i="0" u="none" strike="noStrike" kern="1200" baseline="0" dirty="0" err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хозбытового</a:t>
                    </a:r>
                    <a:r>
                      <a:rPr lang="ru-RU" altLang="ru-RU" sz="10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 водоснабжения + канализации</a:t>
                    </a:r>
                    <a:endParaRPr lang="ru-RU" altLang="ru-RU" sz="1050" b="1" i="0" u="none" strike="noStrike" kern="1200" baseline="0" dirty="0" smtClean="0">
                      <a:solidFill>
                        <a:schemeClr val="accent6">
                          <a:lumMod val="7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25359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30847721915478571"/>
                      <c:h val="0.382220524243680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136A-4933-92CC-591D0FF919D4}"/>
                </c:ext>
              </c:extLst>
            </c:dLbl>
            <c:dLbl>
              <c:idx val="3"/>
              <c:layout>
                <c:manualLayout>
                  <c:x val="-0.19668509054549493"/>
                  <c:y val="-0.16591082040616645"/>
                </c:manualLayout>
              </c:layout>
              <c:tx>
                <c:rich>
                  <a:bodyPr rot="0" anchor="ctr" anchorCtr="1"/>
                  <a:lstStyle/>
                  <a:p>
                    <a:pPr>
                      <a:defRPr sz="1000"/>
                    </a:pPr>
                    <a:r>
                      <a:rPr lang="ru-RU" sz="1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17 846,3 тыс</a:t>
                    </a:r>
                    <a:r>
                      <a: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. тенге </a:t>
                    </a:r>
                  </a:p>
                  <a:p>
                    <a:pPr>
                      <a:defRPr sz="1000"/>
                    </a:pPr>
                    <a:r>
                      <a:rPr lang="ru-RU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Услуги </a:t>
                    </a:r>
                    <a:r>
                      <a:rPr lang="ru-RU" sz="10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охраны+ пожарная сигнализация</a:t>
                    </a:r>
                    <a:endParaRPr lang="ru-RU" sz="1000" b="1" dirty="0">
                      <a:solidFill>
                        <a:schemeClr val="accent6">
                          <a:lumMod val="7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36A-4933-92CC-591D0FF919D4}"/>
                </c:ext>
              </c:extLst>
            </c:dLbl>
            <c:dLbl>
              <c:idx val="4"/>
              <c:layout>
                <c:manualLayout>
                  <c:x val="2.6957123524224431E-2"/>
                  <c:y val="-0.19272483941776591"/>
                </c:manualLayout>
              </c:layout>
              <c:tx>
                <c:rich>
                  <a:bodyPr rot="0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ru-RU" sz="1000" b="0" i="0" u="none" strike="noStrike" kern="1200" baseline="0">
                        <a:solidFill>
                          <a:srgbClr val="024C7D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400" b="1" i="0" u="none" strike="noStrike" kern="1200" baseline="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6 090,0 </a:t>
                    </a:r>
                    <a:r>
                      <a:rPr lang="ru-RU" sz="1400" b="1" i="0" u="none" strike="noStrike" kern="1200" baseline="0" dirty="0" err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тыс.тенге</a:t>
                    </a:r>
                    <a:r>
                      <a:rPr lang="ru-RU" sz="1000" b="0" i="0" u="none" strike="noStrike" kern="1200" baseline="0" dirty="0">
                        <a:solidFill>
                          <a:srgbClr val="024C7D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
</a:t>
                    </a:r>
                    <a:r>
                      <a:rPr lang="ru-RU" sz="10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Расходы на </a:t>
                    </a:r>
                    <a:r>
                      <a:rPr lang="ru-RU" sz="1000" b="1" i="0" u="none" strike="noStrike" kern="1200" baseline="0" dirty="0" err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ком.услуги</a:t>
                    </a:r>
                    <a:r>
                      <a:rPr lang="ru-RU" sz="10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 АБК</a:t>
                    </a:r>
                    <a:endParaRPr lang="ru-RU" sz="1000" b="1" i="0" u="none" strike="noStrike" kern="1200" baseline="0" dirty="0">
                      <a:solidFill>
                        <a:schemeClr val="accent6">
                          <a:lumMod val="7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25359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136A-4933-92CC-591D0FF919D4}"/>
                </c:ext>
              </c:extLst>
            </c:dLbl>
            <c:spPr>
              <a:noFill/>
              <a:ln w="25359">
                <a:noFill/>
              </a:ln>
            </c:spPr>
            <c:txPr>
              <a:bodyPr rot="0" wrap="square" lIns="38100" tIns="19050" rIns="38100" bIns="19050" anchor="ctr" anchorCtr="1">
                <a:spAutoFit/>
              </a:bodyPr>
              <a:lstStyle/>
              <a:p>
                <a:pPr>
                  <a:defRPr sz="10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Лист3!$A$5:$A$6</c:f>
              <c:strCache>
                <c:ptCount val="2"/>
                <c:pt idx="0">
                  <c:v>Фонд заработной платы</c:v>
                </c:pt>
                <c:pt idx="1">
                  <c:v>Затраты по техобслуживанию внутриплощадных эл.сетей ИЗ и подстанции ПС110/35/10 кВ;
</c:v>
                </c:pt>
              </c:strCache>
            </c:strRef>
          </c:cat>
          <c:val>
            <c:numRef>
              <c:f>Лист3!$B$5:$B$6</c:f>
              <c:numCache>
                <c:formatCode>General</c:formatCode>
                <c:ptCount val="2"/>
                <c:pt idx="0">
                  <c:v>49.6</c:v>
                </c:pt>
                <c:pt idx="1">
                  <c:v>20.3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136A-4933-92CC-591D0FF919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4"/>
      </c:doughnutChart>
      <c:spPr>
        <a:noFill/>
        <a:ln w="2535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2762355108691626"/>
          <c:y val="0.28652102564818904"/>
          <c:w val="0.39521766100062955"/>
          <c:h val="0.54209177396932151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C00000"/>
              </a:solidFill>
              <a:ln w="18963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36A-4933-92CC-591D0FF919D4}"/>
              </c:ext>
            </c:extLst>
          </c:dPt>
          <c:dPt>
            <c:idx val="1"/>
            <c:bubble3D val="0"/>
            <c:spPr>
              <a:solidFill>
                <a:schemeClr val="accent5">
                  <a:lumMod val="75000"/>
                </a:schemeClr>
              </a:solidFill>
              <a:ln w="18963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36A-4933-92CC-591D0FF919D4}"/>
              </c:ext>
            </c:extLst>
          </c:dPt>
          <c:dPt>
            <c:idx val="2"/>
            <c:bubble3D val="0"/>
            <c:spPr>
              <a:solidFill>
                <a:srgbClr val="002060"/>
              </a:solidFill>
              <a:ln w="18963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36A-4933-92CC-591D0FF919D4}"/>
              </c:ext>
            </c:extLst>
          </c:dPt>
          <c:dPt>
            <c:idx val="3"/>
            <c:bubble3D val="0"/>
            <c:spPr>
              <a:solidFill>
                <a:srgbClr val="FF9933"/>
              </a:solidFill>
              <a:ln w="18963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36A-4933-92CC-591D0FF919D4}"/>
              </c:ext>
            </c:extLst>
          </c:dPt>
          <c:dPt>
            <c:idx val="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8-136A-4933-92CC-591D0FF919D4}"/>
              </c:ext>
            </c:extLst>
          </c:dPt>
          <c:dLbls>
            <c:dLbl>
              <c:idx val="0"/>
              <c:layout>
                <c:manualLayout>
                  <c:x val="0.20305048068919704"/>
                  <c:y val="0.25457705767357997"/>
                </c:manualLayout>
              </c:layout>
              <c:tx>
                <c:rich>
                  <a:bodyPr rot="0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ru-RU" sz="1400" b="1" dirty="0" smtClean="0"/>
                      <a:t>27,8         млн. тенге</a:t>
                    </a:r>
                    <a:endParaRPr lang="ru-RU" sz="1400" b="1" baseline="0" dirty="0"/>
                  </a:p>
                  <a:p>
                    <a:pPr>
                      <a:defRPr sz="100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ru-RU" sz="10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Фонд</a:t>
                    </a:r>
                    <a:r>
                      <a:rPr lang="ru-RU" sz="1000" b="1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 заработной платы</a:t>
                    </a:r>
                    <a:endParaRPr lang="ru-RU" sz="1000" b="1" dirty="0">
                      <a:solidFill>
                        <a:schemeClr val="accent6">
                          <a:lumMod val="75000"/>
                        </a:schemeClr>
                      </a:solidFill>
                    </a:endParaRPr>
                  </a:p>
                </c:rich>
              </c:tx>
              <c:spPr>
                <a:noFill/>
                <a:ln w="25359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4720197527945172"/>
                  <c:y val="0.26481790373672254"/>
                </c:manualLayout>
              </c:layout>
              <c:tx>
                <c:rich>
                  <a:bodyPr rot="0" wrap="square" lIns="38100" tIns="19050" rIns="38100" bIns="19050" anchor="ctr" anchorCtr="1">
                    <a:noAutofit/>
                  </a:bodyPr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000" b="0" i="0" u="none" strike="noStrike" kern="1200" baseline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400" b="1" dirty="0" smtClean="0"/>
                      <a:t>16,6 млн. тенге</a:t>
                    </a:r>
                    <a:endParaRPr lang="ru-RU" sz="1400" b="1" baseline="0" dirty="0"/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000" b="0" i="0" u="none" strike="noStrike" kern="1200" baseline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altLang="ru-RU" sz="9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Затраты по техобслуживанию </a:t>
                    </a:r>
                    <a:r>
                      <a:rPr lang="ru-RU" altLang="ru-RU" sz="900" b="1" i="0" u="none" strike="noStrike" kern="1200" baseline="0" dirty="0" err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внутриплощадных</a:t>
                    </a:r>
                    <a:r>
                      <a:rPr lang="ru-RU" altLang="ru-RU" sz="9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altLang="ru-RU" sz="900" b="1" i="0" u="none" strike="noStrike" kern="1200" baseline="0" dirty="0" err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эл.сетей</a:t>
                    </a:r>
                    <a:r>
                      <a:rPr lang="ru-RU" altLang="ru-RU" sz="9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altLang="ru-RU" sz="9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ИЗ</a:t>
                    </a:r>
                    <a:endParaRPr lang="ru-RU" sz="1000" b="1" i="0" u="none" strike="noStrike" kern="1200" baseline="0" dirty="0">
                      <a:solidFill>
                        <a:srgbClr val="E5A40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25359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9471609041116281"/>
                      <c:h val="0.2883481162137308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36A-4933-92CC-591D0FF919D4}"/>
                </c:ext>
              </c:extLst>
            </c:dLbl>
            <c:dLbl>
              <c:idx val="2"/>
              <c:layout>
                <c:manualLayout>
                  <c:x val="-0.34516078433606812"/>
                  <c:y val="-5.4990711230504731E-2"/>
                </c:manualLayout>
              </c:layout>
              <c:tx>
                <c:rich>
                  <a:bodyPr rot="0" wrap="square" lIns="38100" tIns="19050" rIns="38100" bIns="19050" anchor="ctr" anchorCtr="1">
                    <a:noAutofit/>
                  </a:bodyPr>
                  <a:lstStyle/>
                  <a:p>
                    <a:pPr algn="ctr" rtl="0">
                      <a:buNone/>
                      <a:defRPr sz="1000" b="0" i="0" u="none" strike="noStrike" kern="1200" baseline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400" b="1" dirty="0" smtClean="0"/>
                      <a:t>21,1</a:t>
                    </a:r>
                    <a:r>
                      <a:rPr lang="ru-RU" sz="1000" b="1" baseline="0" dirty="0" smtClean="0"/>
                      <a:t> </a:t>
                    </a:r>
                    <a:r>
                      <a:rPr lang="ru-RU" sz="1400" b="1" baseline="0" dirty="0" smtClean="0"/>
                      <a:t>млн. тенге</a:t>
                    </a:r>
                    <a:endParaRPr lang="ru-RU" sz="1400" b="1" baseline="0" dirty="0"/>
                  </a:p>
                  <a:p>
                    <a:pPr algn="ctr" rtl="0">
                      <a:buNone/>
                      <a:defRPr sz="1000" b="0" i="0" u="none" strike="noStrike" kern="1200" baseline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altLang="ru-RU" sz="10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Затраты по техобслуживанию  сетей технического и </a:t>
                    </a:r>
                    <a:r>
                      <a:rPr lang="ru-RU" altLang="ru-RU" sz="1000" b="1" i="0" u="none" strike="noStrike" kern="1200" baseline="0" dirty="0" err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хозбытового</a:t>
                    </a:r>
                    <a:r>
                      <a:rPr lang="ru-RU" altLang="ru-RU" sz="10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 водоснабжения + канализации</a:t>
                    </a:r>
                    <a:endParaRPr lang="ru-RU" altLang="ru-RU" sz="1050" b="1" i="0" u="none" strike="noStrike" kern="1200" baseline="0" dirty="0" smtClean="0">
                      <a:solidFill>
                        <a:schemeClr val="accent6">
                          <a:lumMod val="7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25359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30847721915478571"/>
                      <c:h val="0.382220524243680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136A-4933-92CC-591D0FF919D4}"/>
                </c:ext>
              </c:extLst>
            </c:dLbl>
            <c:dLbl>
              <c:idx val="3"/>
              <c:layout>
                <c:manualLayout>
                  <c:x val="-0.21251310618497984"/>
                  <c:y val="-0.27348469240184387"/>
                </c:manualLayout>
              </c:layout>
              <c:tx>
                <c:rich>
                  <a:bodyPr rot="0" anchor="ctr" anchorCtr="1"/>
                  <a:lstStyle/>
                  <a:p>
                    <a:pPr>
                      <a:defRPr sz="1000"/>
                    </a:pPr>
                    <a:r>
                      <a:rPr lang="ru-RU" sz="1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17,8 млн. </a:t>
                    </a:r>
                    <a:r>
                      <a: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тенге </a:t>
                    </a:r>
                  </a:p>
                  <a:p>
                    <a:pPr>
                      <a:defRPr sz="1000"/>
                    </a:pPr>
                    <a:r>
                      <a:rPr lang="ru-RU" sz="1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Услуги </a:t>
                    </a:r>
                    <a:r>
                      <a:rPr lang="ru-RU" sz="10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охраны+ пожарная сигнализация</a:t>
                    </a:r>
                    <a:endParaRPr lang="ru-RU" sz="1000" b="1" dirty="0">
                      <a:solidFill>
                        <a:schemeClr val="accent6">
                          <a:lumMod val="7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36A-4933-92CC-591D0FF919D4}"/>
                </c:ext>
              </c:extLst>
            </c:dLbl>
            <c:dLbl>
              <c:idx val="4"/>
              <c:layout>
                <c:manualLayout>
                  <c:x val="5.861297794065936E-2"/>
                  <c:y val="-0.21173574004477402"/>
                </c:manualLayout>
              </c:layout>
              <c:tx>
                <c:rich>
                  <a:bodyPr rot="0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ru-RU" sz="1000" b="0" i="0" u="none" strike="noStrike" kern="1200" baseline="0">
                        <a:solidFill>
                          <a:srgbClr val="024C7D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400" b="1" i="0" u="none" strike="noStrike" kern="1200" baseline="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6,1 млн. тенге</a:t>
                    </a:r>
                    <a:r>
                      <a:rPr lang="ru-RU" sz="1000" b="0" i="0" u="none" strike="noStrike" kern="1200" baseline="0" dirty="0">
                        <a:solidFill>
                          <a:srgbClr val="024C7D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
</a:t>
                    </a:r>
                    <a:r>
                      <a:rPr lang="ru-RU" sz="10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Расходы на </a:t>
                    </a:r>
                    <a:r>
                      <a:rPr lang="ru-RU" sz="1000" b="1" i="0" u="none" strike="noStrike" kern="1200" baseline="0" dirty="0" err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ком.услуги</a:t>
                    </a:r>
                    <a:r>
                      <a:rPr lang="ru-RU" sz="10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 АБК</a:t>
                    </a:r>
                    <a:endParaRPr lang="ru-RU" sz="1000" b="1" i="0" u="none" strike="noStrike" kern="1200" baseline="0" dirty="0">
                      <a:solidFill>
                        <a:schemeClr val="accent6">
                          <a:lumMod val="7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25359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136A-4933-92CC-591D0FF919D4}"/>
                </c:ext>
              </c:extLst>
            </c:dLbl>
            <c:dLbl>
              <c:idx val="5"/>
              <c:layout>
                <c:manualLayout>
                  <c:x val="0.27812085660725316"/>
                  <c:y val="-6.8864946498331955E-2"/>
                </c:manualLayout>
              </c:layout>
              <c:tx>
                <c:rich>
                  <a:bodyPr rot="0" wrap="square" lIns="38100" tIns="19050" rIns="38100" bIns="19050" anchor="ctr" anchorCtr="1">
                    <a:spAutoFit/>
                  </a:bodyPr>
                  <a:lstStyle/>
                  <a:p>
                    <a:pPr algn="ctr" rtl="0">
                      <a:buNone/>
                      <a:defRPr lang="ru-RU" sz="1400" b="1" i="0" u="none" strike="noStrike" kern="1200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400" b="1" i="0" u="none" strike="noStrike" kern="1200" baseline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19,2</a:t>
                    </a:r>
                    <a:r>
                      <a:rPr lang="ru-RU" sz="1800" b="1" i="0" u="none" strike="noStrike" kern="1200" baseline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400" b="1" i="0" u="none" strike="noStrike" kern="1200" baseline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млн. тенге </a:t>
                    </a:r>
                    <a:r>
                      <a:rPr lang="ru-RU" sz="900" b="1" i="0" u="none" strike="noStrike" kern="1200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дополнительные расходы</a:t>
                    </a:r>
                    <a:endParaRPr lang="ru-RU" sz="900" b="1" i="0" u="none" strike="noStrike" kern="1200" baseline="0" dirty="0">
                      <a:solidFill>
                        <a:schemeClr val="accent6">
                          <a:lumMod val="7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25359">
                  <a:noFill/>
                </a:ln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spPr>
              <a:noFill/>
              <a:ln w="25359">
                <a:noFill/>
              </a:ln>
            </c:spPr>
            <c:txPr>
              <a:bodyPr rot="0" wrap="square" lIns="38100" tIns="19050" rIns="38100" bIns="19050" anchor="ctr" anchorCtr="1">
                <a:spAutoFit/>
              </a:bodyPr>
              <a:lstStyle/>
              <a:p>
                <a:pPr>
                  <a:defRPr sz="10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Лист3!$A$5:$A$10</c:f>
              <c:strCache>
                <c:ptCount val="6"/>
                <c:pt idx="0">
                  <c:v>Дополнительные расходы</c:v>
                </c:pt>
                <c:pt idx="1">
                  <c:v>Фонд заработной платы</c:v>
                </c:pt>
                <c:pt idx="2">
                  <c:v>Затраты по техобслуживанию внутриплощадных эл.сетей ИЗ и подстанции ПС110/35/10 кВ;
</c:v>
                </c:pt>
                <c:pt idx="3">
                  <c:v>Затраты по техобслуживанию  сетей технического и хозбытового водоснабжения + канализации;
</c:v>
                </c:pt>
                <c:pt idx="4">
                  <c:v>Услуги охраны</c:v>
                </c:pt>
                <c:pt idx="5">
                  <c:v>Элетроэнергия</c:v>
                </c:pt>
              </c:strCache>
            </c:strRef>
          </c:cat>
          <c:val>
            <c:numRef>
              <c:f>Лист3!$B$5:$B$10</c:f>
              <c:numCache>
                <c:formatCode>General</c:formatCode>
                <c:ptCount val="6"/>
                <c:pt idx="0">
                  <c:v>19.2</c:v>
                </c:pt>
                <c:pt idx="1">
                  <c:v>27.8</c:v>
                </c:pt>
                <c:pt idx="2">
                  <c:v>16.600000000000001</c:v>
                </c:pt>
                <c:pt idx="3">
                  <c:v>21.1</c:v>
                </c:pt>
                <c:pt idx="4">
                  <c:v>17.8</c:v>
                </c:pt>
                <c:pt idx="5">
                  <c:v>6.1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136A-4933-92CC-591D0FF919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4"/>
      </c:doughnutChart>
      <c:spPr>
        <a:noFill/>
        <a:ln w="2535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0.44054</cdr:x>
      <cdr:y>0.29596</cdr:y>
    </cdr:from>
    <cdr:to>
      <cdr:x>0.56246</cdr:x>
      <cdr:y>0.47231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>
          <a:off x="1395775" y="737745"/>
          <a:ext cx="386289" cy="439599"/>
        </a:xfrm>
        <a:prstGeom xmlns:a="http://schemas.openxmlformats.org/drawingml/2006/main" prst="straightConnector1">
          <a:avLst/>
        </a:prstGeom>
        <a:ln xmlns:a="http://schemas.openxmlformats.org/drawingml/2006/main" w="22225" cmpd="sng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0.45101</cdr:x>
      <cdr:y>0.46136</cdr:y>
    </cdr:from>
    <cdr:to>
      <cdr:x>0.59924</cdr:x>
      <cdr:y>0.63771</cdr:y>
    </cdr:to>
    <cdr:sp macro="" textlink="">
      <cdr:nvSpPr>
        <cdr:cNvPr id="2" name="Прямоугольник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05468" y="1851883"/>
          <a:ext cx="1382152" cy="7078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>
              <a:srgbClr val="0B2577"/>
            </a:buClr>
            <a:buFontTx/>
            <a:buNone/>
          </a:pPr>
          <a:r>
            <a:rPr lang="ru-RU" altLang="ru-RU" sz="2000" b="1" dirty="0" smtClean="0">
              <a:solidFill>
                <a:srgbClr val="E5A401"/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  <a:t>69,9 млн.</a:t>
          </a:r>
          <a:r>
            <a:rPr lang="ru-RU" altLang="ru-RU" sz="2000" b="1" dirty="0" smtClean="0">
              <a:solidFill>
                <a:srgbClr val="024C7D"/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r>
            <a:rPr lang="ru-RU" altLang="ru-RU" sz="2000" b="1" dirty="0" smtClean="0">
              <a:solidFill>
                <a:srgbClr val="024C7D"/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  <a:t>тенге</a:t>
          </a:r>
          <a:endParaRPr lang="ru-RU" altLang="ru-RU" sz="2000" b="1" dirty="0" smtClean="0">
            <a:solidFill>
              <a:srgbClr val="002060"/>
            </a:solidFill>
            <a:latin typeface="Arial" panose="020B060402020202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0.38878</cdr:x>
      <cdr:y>0.38274</cdr:y>
    </cdr:from>
    <cdr:to>
      <cdr:x>0.67702</cdr:x>
      <cdr:y>0.54882</cdr:y>
    </cdr:to>
    <cdr:sp macro="" textlink="">
      <cdr:nvSpPr>
        <cdr:cNvPr id="2" name="Прямоугольник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83655" y="1773262"/>
          <a:ext cx="1618935" cy="7694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>
              <a:srgbClr val="0B2577"/>
            </a:buClr>
            <a:buFontTx/>
            <a:buNone/>
          </a:pPr>
          <a:r>
            <a:rPr lang="ru-RU" altLang="ru-RU" sz="1600" b="1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  <a:t>108,6</a:t>
          </a:r>
          <a:r>
            <a:rPr lang="ru-RU" altLang="ru-RU" sz="1400" b="1" dirty="0" smtClean="0">
              <a:solidFill>
                <a:srgbClr val="E5A401"/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br>
            <a:rPr lang="ru-RU" altLang="ru-RU" sz="1400" b="1" dirty="0" smtClean="0">
              <a:solidFill>
                <a:srgbClr val="E5A401"/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</a:br>
          <a:r>
            <a:rPr lang="ru-RU" altLang="ru-RU" sz="1400" b="1" dirty="0" smtClean="0">
              <a:solidFill>
                <a:srgbClr val="024C7D"/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  <a:t>млн. тенге необходимо</a:t>
          </a:r>
          <a:endParaRPr lang="ru-RU" altLang="ru-RU" sz="1400" b="1" dirty="0" smtClean="0">
            <a:solidFill>
              <a:srgbClr val="002060"/>
            </a:solidFill>
            <a:latin typeface="Arial" panose="020B060402020202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0.38462</cdr:x>
      <cdr:y>0.55612</cdr:y>
    </cdr:from>
    <cdr:to>
      <cdr:x>0.67286</cdr:x>
      <cdr:y>0.7222</cdr:y>
    </cdr:to>
    <cdr:sp macro="" textlink="">
      <cdr:nvSpPr>
        <cdr:cNvPr id="3" name="Прямоугольник 2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60266" y="2576528"/>
          <a:ext cx="1618935" cy="7694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>
              <a:srgbClr val="0B2577"/>
            </a:buClr>
            <a:buFontTx/>
            <a:buNone/>
          </a:pPr>
          <a:r>
            <a:rPr lang="ru-RU" altLang="ru-RU" sz="1600" b="1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  <a:t>65</a:t>
          </a:r>
          <a:r>
            <a:rPr lang="ru-RU" altLang="ru-RU" sz="1400" b="1" dirty="0" smtClean="0">
              <a:solidFill>
                <a:srgbClr val="E5A401"/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  <a:br>
            <a:rPr lang="ru-RU" altLang="ru-RU" sz="1400" b="1" dirty="0" smtClean="0">
              <a:solidFill>
                <a:srgbClr val="E5A401"/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</a:br>
          <a:r>
            <a:rPr lang="ru-RU" altLang="ru-RU" sz="1400" b="1" dirty="0" smtClean="0">
              <a:solidFill>
                <a:srgbClr val="024C7D"/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  <a:t>млн. тенге </a:t>
          </a:r>
          <a:br>
            <a:rPr lang="ru-RU" altLang="ru-RU" sz="1400" b="1" dirty="0" smtClean="0">
              <a:solidFill>
                <a:srgbClr val="024C7D"/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</a:br>
          <a:r>
            <a:rPr lang="ru-RU" altLang="ru-RU" sz="1400" b="1" dirty="0" smtClean="0">
              <a:solidFill>
                <a:srgbClr val="024C7D"/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  <a:t>на </a:t>
          </a:r>
          <a:r>
            <a:rPr lang="ru-RU" altLang="ru-RU" sz="1400" b="1" dirty="0" smtClean="0">
              <a:solidFill>
                <a:srgbClr val="FF0000"/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  <a:t>8</a:t>
          </a:r>
          <a:r>
            <a:rPr lang="ru-RU" altLang="ru-RU" sz="1400" b="1" dirty="0" smtClean="0">
              <a:solidFill>
                <a:srgbClr val="024C7D"/>
              </a:solidFill>
              <a:latin typeface="Arial" panose="020B0604020202020204" pitchFamily="34" charset="0"/>
              <a:ea typeface="Verdana" panose="020B0604030504040204" pitchFamily="34" charset="0"/>
              <a:cs typeface="Verdana" panose="020B0604030504040204" pitchFamily="34" charset="0"/>
            </a:rPr>
            <a:t> мес.</a:t>
          </a:r>
          <a:endParaRPr lang="ru-RU" altLang="ru-RU" sz="1400" b="1" dirty="0" smtClean="0">
            <a:solidFill>
              <a:srgbClr val="002060"/>
            </a:solidFill>
            <a:latin typeface="Arial" panose="020B060402020202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84DF1-0A80-4BEC-9549-D9F9B80E646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B1AD6-49B9-4BD9-8AC1-06E56C049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596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dirty="0"/>
              <a:t>Уважаемые дамы и господа!</a:t>
            </a:r>
          </a:p>
          <a:p>
            <a:r>
              <a:rPr lang="ru-RU" sz="1400" dirty="0"/>
              <a:t>Разрешите начать презентацию Актюбинской области.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9E83B-A365-499E-AA16-4848C9C6C55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982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0790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873" y="433642"/>
            <a:ext cx="9144000" cy="47098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-252536" y="2380550"/>
            <a:ext cx="6486557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ГУ «Управление индустриально-инновационного развития Актюбинской области»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Бюджет на 2021-2023 годы</a:t>
            </a:r>
            <a:endParaRPr lang="ru-RU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4807337"/>
            <a:ext cx="9144000" cy="28469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2020</a:t>
            </a:r>
            <a:r>
              <a:rPr lang="en-US" sz="1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г.</a:t>
            </a:r>
            <a:endParaRPr lang="ru-RU" sz="14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51620" cy="43364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gray">
          <a:xfrm flipH="1" flipV="1">
            <a:off x="348191" y="2225520"/>
            <a:ext cx="536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lIns="68580" tIns="34290" rIns="68580" bIns="34290"/>
          <a:lstStyle/>
          <a:p>
            <a:pPr>
              <a:defRPr/>
            </a:pPr>
            <a:endParaRPr lang="ru-RU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gray">
          <a:xfrm flipH="1" flipV="1">
            <a:off x="358067" y="3280796"/>
            <a:ext cx="536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lIns="68580" tIns="34290" rIns="68580" bIns="34290"/>
          <a:lstStyle/>
          <a:p>
            <a:pPr>
              <a:defRPr/>
            </a:pPr>
            <a:endParaRPr lang="ru-RU" dirty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16" name="Picture 2" descr="C:\Users\User\Downloads\gerb_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28193" y="1390524"/>
            <a:ext cx="2628901" cy="26289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528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hape 42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1" y="-20538"/>
            <a:ext cx="9143999" cy="57536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683568" y="-972"/>
            <a:ext cx="28440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ПРОГРАММА 280.005.000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627534"/>
            <a:ext cx="92170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ru-RU" b="1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2021-2023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годы  по бюджетной заявке запланировано 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404,9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млн.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тенге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39088" y="1762667"/>
            <a:ext cx="46110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т.ч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по программе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280.001.015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kk-KZ" sz="1600" dirty="0">
                <a:latin typeface="Arial" pitchFamily="34" charset="0"/>
                <a:cs typeface="Arial" pitchFamily="34" charset="0"/>
              </a:rPr>
              <a:t>У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слуги по реализации государственной политики на местном уровне в области развития индустриально-инновационной деятельности», за счет средств местного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бюджета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1600" b="1" dirty="0" smtClean="0">
                <a:solidFill>
                  <a:srgbClr val="FF9900"/>
                </a:solidFill>
                <a:latin typeface="Arial" pitchFamily="34" charset="0"/>
                <a:cs typeface="Arial" pitchFamily="34" charset="0"/>
              </a:rPr>
              <a:t>69,9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млн. тенге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920" y="3363838"/>
            <a:ext cx="46110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Arial" pitchFamily="34" charset="0"/>
                <a:cs typeface="Arial" pitchFamily="34" charset="0"/>
              </a:rPr>
              <a:t>По программе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280.005.015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«Реализация мероприятий в рамках государственной поддержки индустриально-инновационного деятельности», за счет средств местного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бюджета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1600" b="1" dirty="0" smtClean="0">
                <a:solidFill>
                  <a:srgbClr val="FF9900"/>
                </a:solidFill>
                <a:latin typeface="Arial" pitchFamily="34" charset="0"/>
                <a:cs typeface="Arial" pitchFamily="34" charset="0"/>
              </a:rPr>
              <a:t>65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млн.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тенге.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46003" y="2706881"/>
            <a:ext cx="4957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197 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503855" y="3024550"/>
            <a:ext cx="4957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134 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54288" y="1338322"/>
            <a:ext cx="3024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ru-RU" b="1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Ежегодный бюджет</a:t>
            </a:r>
            <a:endParaRPr lang="ru-RU" b="1" u="sng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04048" y="4073138"/>
            <a:ext cx="41044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dirty="0" smtClean="0">
                <a:latin typeface="Arial" pitchFamily="34" charset="0"/>
                <a:cs typeface="Arial" pitchFamily="34" charset="0"/>
              </a:rPr>
              <a:t>Имеется тенденция 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снижения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к 2020 году на 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-63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млн. тенге или на 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32%</a:t>
            </a:r>
            <a:endParaRPr lang="ru-RU" sz="16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3597869955"/>
              </p:ext>
            </p:extLst>
          </p:nvPr>
        </p:nvGraphicFramePr>
        <p:xfrm>
          <a:off x="4788024" y="1580388"/>
          <a:ext cx="3888432" cy="249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5914555" y="2859281"/>
            <a:ext cx="4957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197 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472407" y="3176950"/>
            <a:ext cx="4957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134 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6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hape 42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1" y="-20538"/>
            <a:ext cx="9143999" cy="57536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683568" y="-972"/>
            <a:ext cx="28440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ПРОГРАММА 280.001.015.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546815"/>
            <a:ext cx="89289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ru-RU" b="1" dirty="0">
                <a:latin typeface="Arial" pitchFamily="34" charset="0"/>
                <a:cs typeface="Arial" pitchFamily="34" charset="0"/>
              </a:rPr>
              <a:t>«Услуги по реализации государственной политики на местном уровне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области развития индустриально-инновационной деятельности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» -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69,9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млн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тенге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547664" y="1059582"/>
            <a:ext cx="759633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/>
            <a:endParaRPr lang="ru-RU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47664" y="1707654"/>
            <a:ext cx="734481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547664" y="1973040"/>
            <a:ext cx="734481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547664" y="2427734"/>
            <a:ext cx="734481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547664" y="2859782"/>
            <a:ext cx="734481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Диаграмма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2623127"/>
              </p:ext>
            </p:extLst>
          </p:nvPr>
        </p:nvGraphicFramePr>
        <p:xfrm>
          <a:off x="-180528" y="915566"/>
          <a:ext cx="9324528" cy="4013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-972616" y="4075207"/>
            <a:ext cx="5256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21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штатной единицы </a:t>
            </a:r>
            <a:br>
              <a:rPr lang="ru-RU" sz="1600" b="1" dirty="0" smtClean="0"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внештатных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2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hape 42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1" y="-20538"/>
            <a:ext cx="9143999" cy="57536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683568" y="-972"/>
            <a:ext cx="2783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ПРОГРАММА </a:t>
            </a:r>
            <a:r>
              <a:rPr lang="ru-RU" b="1" dirty="0" smtClean="0">
                <a:solidFill>
                  <a:schemeClr val="bg1"/>
                </a:solidFill>
              </a:rPr>
              <a:t>280.005.015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554823"/>
            <a:ext cx="900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ru-RU" sz="1400" b="1" dirty="0">
                <a:latin typeface="Arial" pitchFamily="34" charset="0"/>
                <a:cs typeface="Arial" pitchFamily="34" charset="0"/>
              </a:rPr>
              <a:t>«Реализация мероприятий в рамках государственной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поддержки </a:t>
            </a:r>
            <a:br>
              <a:rPr lang="ru-RU" sz="1400" b="1" dirty="0" smtClean="0">
                <a:latin typeface="Arial" pitchFamily="34" charset="0"/>
                <a:cs typeface="Arial" pitchFamily="34" charset="0"/>
              </a:rPr>
            </a:b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индустриально-инновационного 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деятельности» </a:t>
            </a:r>
          </a:p>
        </p:txBody>
      </p:sp>
      <p:sp>
        <p:nvSpPr>
          <p:cNvPr id="22" name="AutoShape 2" descr="Картинки по запросу казахтелеком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AutoShape 4" descr="Картинки по запросу казахтелеком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AutoShape 7" descr="Картинки по запросу станок флеш карт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AutoShape 13" descr="Картинки по запросу стенд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" name="AutoShape 16" descr="Картинки по запросу выставка товаров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5" name="Диаграмма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1791601"/>
              </p:ext>
            </p:extLst>
          </p:nvPr>
        </p:nvGraphicFramePr>
        <p:xfrm>
          <a:off x="-108520" y="510456"/>
          <a:ext cx="5616623" cy="4633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5148064" y="1089286"/>
            <a:ext cx="3816424" cy="523220"/>
          </a:xfrm>
          <a:prstGeom prst="rect">
            <a:avLst/>
          </a:prstGeom>
          <a:solidFill>
            <a:srgbClr val="004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Расшифровка дополнительных </a:t>
            </a:r>
            <a:r>
              <a:rPr lang="ru-RU" altLang="ru-RU" sz="1400" b="1" dirty="0" smtClean="0">
                <a:solidFill>
                  <a:schemeClr val="bg2"/>
                </a:solidFill>
                <a:latin typeface="Arial" panose="020B0604020202020204" pitchFamily="34" charset="0"/>
              </a:rPr>
              <a:t>расходов</a:t>
            </a:r>
            <a:endParaRPr lang="ru-RU" altLang="ru-RU" sz="1400" b="1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8" name="Таблица 1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66035919"/>
              </p:ext>
            </p:extLst>
          </p:nvPr>
        </p:nvGraphicFramePr>
        <p:xfrm>
          <a:off x="5076056" y="1639972"/>
          <a:ext cx="3816424" cy="3297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56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9534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Затраты по техобслуживанию газопровода – 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млн. тенге</a:t>
                      </a:r>
                      <a:endParaRPr lang="ru-RU" sz="1400" b="1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Техническое содержание ЖД путей –          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млн. 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тенге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141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Зимнее/летнее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содержание автодороги/ участка – 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тыс. тенге;</a:t>
                      </a:r>
                      <a:endParaRPr lang="ru-RU" sz="1400" b="1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011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Зарыбление реки Илек 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 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млн. 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тенге</a:t>
                      </a:r>
                      <a:endParaRPr lang="ru-RU" sz="1400" b="1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10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Услуги связи, вывоз ТБО - 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557,9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тыс. тенге</a:t>
                      </a:r>
                      <a:endParaRPr lang="ru-RU" sz="1400" b="1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236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ru-RU" sz="12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Соц.налог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отчисления, ОСМС, лечебное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пособие –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млн.тенге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  <a:endParaRPr lang="ru-RU" sz="1400" b="1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515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НДС 12%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млн.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тенге</a:t>
                      </a:r>
                    </a:p>
                  </a:txBody>
                  <a:tcPr marL="84379" marR="84379" marT="42200" marB="422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067944" y="4398952"/>
            <a:ext cx="864096" cy="477054"/>
          </a:xfrm>
          <a:prstGeom prst="rect">
            <a:avLst/>
          </a:prstGeom>
          <a:solidFill>
            <a:srgbClr val="FFFF00"/>
          </a:solidFill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+43,6 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млн. тенге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12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23528" y="731286"/>
            <a:ext cx="2519284" cy="715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11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ПРЕДПРИЯТИЙ </a:t>
            </a: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ИНВЕСТИЦИИ </a:t>
            </a:r>
            <a:r>
              <a:rPr lang="ru-RU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6,23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млрд. тенге, </a:t>
            </a:r>
            <a:r>
              <a:rPr lang="ru-RU" sz="1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340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рабочих мест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" y="1491625"/>
            <a:ext cx="2843271" cy="381642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ТОО «</a:t>
            </a:r>
            <a:r>
              <a:rPr 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TALAN Technology»</a:t>
            </a:r>
            <a:endParaRPr lang="ru-RU" sz="1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i="1" dirty="0" err="1">
                <a:latin typeface="Arial" panose="020B0604020202020204" pitchFamily="34" charset="0"/>
                <a:cs typeface="Arial" panose="020B0604020202020204" pitchFamily="34" charset="0"/>
              </a:rPr>
              <a:t>травмобезопасные</a:t>
            </a: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 покрытия из </a:t>
            </a:r>
            <a:r>
              <a:rPr lang="ru-RU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резины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(стоимость-307 </a:t>
            </a:r>
            <a:r>
              <a:rPr lang="ru-RU" sz="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млн.тг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р.места-35 чел., ввод-июль 2017г.)</a:t>
            </a:r>
          </a:p>
          <a:p>
            <a:pPr algn="ctr"/>
            <a:r>
              <a:rPr lang="ru-RU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ТОО 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«Актобе TOPSA (ТОПСА) Пласт» </a:t>
            </a: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антифриз, растворители, реагенты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стоимость-200 </a:t>
            </a:r>
            <a:r>
              <a:rPr lang="ru-RU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млн.тг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р.места-15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чел., ввод-июль 2017г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algn="ctr"/>
            <a:r>
              <a:rPr lang="ru-RU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ТОО </a:t>
            </a:r>
            <a:r>
              <a:rPr lang="ru-RU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Жедель</a:t>
            </a:r>
            <a:r>
              <a:rPr lang="ru-RU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-плюс»  </a:t>
            </a:r>
          </a:p>
          <a:p>
            <a:pPr algn="ctr"/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трехслойные стеновые блоки с фасадами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стоимость-910 </a:t>
            </a:r>
            <a:r>
              <a:rPr lang="ru-RU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млн.тг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р.места-70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чел.,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ввод-ноябрь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2017г.)</a:t>
            </a:r>
          </a:p>
          <a:p>
            <a:pPr algn="ctr"/>
            <a:r>
              <a:rPr lang="ru-RU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ТОО </a:t>
            </a:r>
            <a:r>
              <a:rPr lang="ru-RU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Поливест</a:t>
            </a:r>
            <a:r>
              <a:rPr lang="ru-RU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полиэтиленовые пакеты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стоимость-500 </a:t>
            </a:r>
            <a:r>
              <a:rPr lang="ru-RU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млн.тг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р.места-60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чел.,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ввод-июль 2018г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algn="ctr"/>
            <a:r>
              <a:rPr lang="ru-RU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ЛЦ </a:t>
            </a:r>
            <a:r>
              <a:rPr lang="ru-RU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«Запад" АО</a:t>
            </a:r>
          </a:p>
          <a:p>
            <a:pPr algn="ctr"/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"Оптово-розничное предприятие торговли»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стоимость-3 </a:t>
            </a:r>
            <a:r>
              <a:rPr lang="ru-RU" sz="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млрд.тг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р.места-120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чел., ввод-ноябрь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2018г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algn="ctr"/>
            <a:r>
              <a:rPr lang="ru-RU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ТОО </a:t>
            </a:r>
            <a:r>
              <a:rPr lang="ru-RU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FIBIC Kazakhstan»</a:t>
            </a:r>
            <a:endParaRPr lang="ru-RU" sz="1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i="1" dirty="0" err="1">
                <a:latin typeface="Arial" panose="020B0604020202020204" pitchFamily="34" charset="0"/>
                <a:cs typeface="Arial" panose="020B0604020202020204" pitchFamily="34" charset="0"/>
              </a:rPr>
              <a:t>биг-бэги</a:t>
            </a: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 и вагонные вкладыши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стоимость-1 </a:t>
            </a:r>
            <a:r>
              <a:rPr lang="ru-RU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млрд.тг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р.места-25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чел.,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ввод-</a:t>
            </a:r>
            <a:r>
              <a:rPr lang="ru-RU" sz="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юинь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2019г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algn="ctr"/>
            <a:r>
              <a:rPr lang="ru-RU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ТОО </a:t>
            </a:r>
            <a:r>
              <a:rPr lang="ru-RU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Баумастер</a:t>
            </a:r>
            <a:r>
              <a:rPr lang="ru-RU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 Интернешнл» </a:t>
            </a:r>
            <a:r>
              <a:rPr lang="ru-RU" sz="1000" u="sng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pPr algn="ctr"/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лакокрасочные материалы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стоимость-320 </a:t>
            </a:r>
            <a:r>
              <a:rPr lang="ru-RU" sz="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млн.тг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р.места-15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чел.,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ввод-июль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2019г.)</a:t>
            </a:r>
          </a:p>
          <a:p>
            <a:pPr algn="ctr"/>
            <a:endParaRPr lang="ru-RU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181574" y="699542"/>
            <a:ext cx="2846247" cy="40780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105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г.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0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ПРЕДПРИЯТИЙ, инвестиции </a:t>
            </a:r>
            <a:r>
              <a:rPr lang="ru-RU" sz="105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12,6 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млрд. тенге, </a:t>
            </a:r>
            <a:r>
              <a:rPr lang="ru-RU" sz="105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рабочих мест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771800" y="1010364"/>
            <a:ext cx="3672408" cy="177741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ТОО «Гигант KZ»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восстановление и реставрация авто шин </a:t>
            </a:r>
            <a:r>
              <a:rPr lang="ru-RU" sz="7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стоимость-800 </a:t>
            </a:r>
            <a:r>
              <a:rPr lang="ru-RU" sz="700" i="1" dirty="0" err="1">
                <a:latin typeface="Arial" panose="020B0604020202020204" pitchFamily="34" charset="0"/>
                <a:cs typeface="Arial" panose="020B0604020202020204" pitchFamily="34" charset="0"/>
              </a:rPr>
              <a:t>млн.тг</a:t>
            </a:r>
            <a:r>
              <a:rPr lang="ru-RU" sz="7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р.места-25 </a:t>
            </a:r>
            <a:r>
              <a:rPr lang="ru-RU" sz="700" i="1" dirty="0">
                <a:latin typeface="Arial" panose="020B0604020202020204" pitchFamily="34" charset="0"/>
                <a:cs typeface="Arial" panose="020B0604020202020204" pitchFamily="34" charset="0"/>
              </a:rPr>
              <a:t>чел</a:t>
            </a:r>
            <a:r>
              <a:rPr lang="ru-RU" sz="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</a:p>
          <a:p>
            <a:pPr algn="ctr"/>
            <a:r>
              <a:rPr lang="ru-RU" sz="9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ТОО </a:t>
            </a:r>
            <a:r>
              <a:rPr lang="ru-RU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9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Aktobe</a:t>
            </a:r>
            <a:r>
              <a:rPr lang="ru-RU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Smart</a:t>
            </a:r>
            <a:r>
              <a:rPr lang="ru-RU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Tech</a:t>
            </a:r>
            <a:r>
              <a:rPr lang="ru-RU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</a:p>
          <a:p>
            <a:pPr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центр обработки и хранения данных </a:t>
            </a:r>
            <a:endParaRPr lang="ru-RU" sz="9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(стоимость-10,8 </a:t>
            </a:r>
            <a:r>
              <a:rPr lang="ru-RU" sz="7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млрд.тг</a:t>
            </a:r>
            <a:r>
              <a:rPr lang="ru-RU" sz="7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р.места-15 </a:t>
            </a:r>
            <a:r>
              <a:rPr lang="ru-RU" sz="700" i="1" dirty="0">
                <a:latin typeface="Arial" panose="020B0604020202020204" pitchFamily="34" charset="0"/>
                <a:cs typeface="Arial" panose="020B0604020202020204" pitchFamily="34" charset="0"/>
              </a:rPr>
              <a:t>чел.) </a:t>
            </a:r>
          </a:p>
          <a:p>
            <a:pPr algn="ctr"/>
            <a:r>
              <a:rPr lang="ru-RU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ТОО «</a:t>
            </a:r>
            <a:r>
              <a:rPr lang="ru-RU" sz="9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Lucrum</a:t>
            </a:r>
            <a:r>
              <a:rPr lang="ru-RU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Star</a:t>
            </a:r>
            <a:r>
              <a:rPr lang="ru-RU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</a:p>
          <a:p>
            <a:pPr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переработка и производство </a:t>
            </a:r>
            <a:r>
              <a:rPr lang="ru-RU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бумаги</a:t>
            </a:r>
          </a:p>
          <a:p>
            <a:pPr algn="ctr"/>
            <a:r>
              <a:rPr lang="ru-RU" sz="7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стоимость-300 </a:t>
            </a:r>
            <a:r>
              <a:rPr lang="ru-RU" sz="7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млн.тг</a:t>
            </a:r>
            <a:r>
              <a:rPr lang="ru-RU" sz="7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р.места-35 </a:t>
            </a:r>
            <a:r>
              <a:rPr lang="ru-RU" sz="700" i="1" dirty="0">
                <a:latin typeface="Arial" panose="020B0604020202020204" pitchFamily="34" charset="0"/>
                <a:cs typeface="Arial" panose="020B0604020202020204" pitchFamily="34" charset="0"/>
              </a:rPr>
              <a:t>чел.) </a:t>
            </a:r>
          </a:p>
          <a:p>
            <a:pPr algn="ctr"/>
            <a:r>
              <a:rPr lang="ru-RU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ТОО «</a:t>
            </a:r>
            <a:r>
              <a:rPr lang="ru-RU" sz="9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Газэкспорт</a:t>
            </a:r>
            <a:r>
              <a:rPr lang="ru-RU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</a:p>
          <a:p>
            <a:pPr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ГНС по хранению сжиженного </a:t>
            </a:r>
            <a:r>
              <a:rPr lang="ru-RU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газа</a:t>
            </a:r>
          </a:p>
          <a:p>
            <a:pPr algn="ctr"/>
            <a:r>
              <a:rPr lang="ru-RU" sz="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(стоимость-700 </a:t>
            </a:r>
            <a:r>
              <a:rPr lang="ru-RU" sz="700" i="1" dirty="0" err="1">
                <a:latin typeface="Arial" panose="020B0604020202020204" pitchFamily="34" charset="0"/>
                <a:cs typeface="Arial" panose="020B0604020202020204" pitchFamily="34" charset="0"/>
              </a:rPr>
              <a:t>млрд.тг</a:t>
            </a:r>
            <a:r>
              <a:rPr lang="ru-RU" sz="7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р.места-60 </a:t>
            </a:r>
            <a:r>
              <a:rPr lang="ru-RU" sz="700" i="1" dirty="0">
                <a:latin typeface="Arial" panose="020B0604020202020204" pitchFamily="34" charset="0"/>
                <a:cs typeface="Arial" panose="020B0604020202020204" pitchFamily="34" charset="0"/>
              </a:rPr>
              <a:t>чел.) </a:t>
            </a:r>
          </a:p>
          <a:p>
            <a:pPr algn="ctr"/>
            <a:endParaRPr lang="ru-RU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783304" y="2571750"/>
            <a:ext cx="3577397" cy="40780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105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г.</a:t>
            </a:r>
            <a:r>
              <a:rPr lang="ru-RU" sz="105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05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105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предприятий, инвестиции </a:t>
            </a:r>
            <a:r>
              <a:rPr lang="ru-RU" sz="105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12,6 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млрд. тенге, </a:t>
            </a:r>
            <a:r>
              <a:rPr lang="ru-RU" sz="105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395</a:t>
            </a:r>
            <a:r>
              <a:rPr lang="ru-RU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рабочих мест</a:t>
            </a:r>
            <a:r>
              <a:rPr lang="ru-RU" sz="105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618869" y="2920027"/>
            <a:ext cx="3906267" cy="231601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ТОО «</a:t>
            </a:r>
            <a:r>
              <a:rPr lang="ru-RU" sz="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Зерде</a:t>
            </a:r>
            <a:r>
              <a:rPr lang="ru-RU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-Керамика Актобе»</a:t>
            </a:r>
          </a:p>
          <a:p>
            <a:pPr algn="ctr"/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керамическая плитка и </a:t>
            </a:r>
            <a:r>
              <a:rPr lang="ru-RU" sz="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керамогранит</a:t>
            </a:r>
            <a:endParaRPr lang="ru-RU" sz="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6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стоимость-9,2 </a:t>
            </a:r>
            <a:r>
              <a:rPr lang="ru-RU" sz="600" i="1" dirty="0" err="1">
                <a:latin typeface="Arial" panose="020B0604020202020204" pitchFamily="34" charset="0"/>
                <a:cs typeface="Arial" panose="020B0604020202020204" pitchFamily="34" charset="0"/>
              </a:rPr>
              <a:t>млрд.тг</a:t>
            </a:r>
            <a:r>
              <a:rPr lang="ru-RU" sz="6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р.места-180 </a:t>
            </a:r>
            <a:r>
              <a:rPr lang="ru-RU" sz="600" i="1" dirty="0">
                <a:latin typeface="Arial" panose="020B0604020202020204" pitchFamily="34" charset="0"/>
                <a:cs typeface="Arial" panose="020B0604020202020204" pitchFamily="34" charset="0"/>
              </a:rPr>
              <a:t>чел.) </a:t>
            </a:r>
          </a:p>
          <a:p>
            <a:pPr algn="ctr"/>
            <a:r>
              <a:rPr lang="ru-RU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ТОО </a:t>
            </a:r>
            <a:r>
              <a:rPr lang="ru-RU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«Мебель-Аксу» </a:t>
            </a:r>
            <a:endParaRPr lang="ru-RU" sz="8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каркасная и мягкая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мебель</a:t>
            </a:r>
          </a:p>
          <a:p>
            <a:pPr algn="ctr"/>
            <a:r>
              <a:rPr lang="ru-RU" sz="6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стоимость-480 </a:t>
            </a:r>
            <a:r>
              <a:rPr lang="ru-RU" sz="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млн.тг</a:t>
            </a:r>
            <a:r>
              <a:rPr lang="ru-RU" sz="6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р.места-60 </a:t>
            </a:r>
            <a:r>
              <a:rPr lang="ru-RU" sz="600" i="1" dirty="0">
                <a:latin typeface="Arial" panose="020B0604020202020204" pitchFamily="34" charset="0"/>
                <a:cs typeface="Arial" panose="020B0604020202020204" pitchFamily="34" charset="0"/>
              </a:rPr>
              <a:t>чел.) </a:t>
            </a:r>
          </a:p>
          <a:p>
            <a:pPr algn="ctr"/>
            <a:r>
              <a:rPr lang="ru-RU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ТОО </a:t>
            </a:r>
            <a:r>
              <a:rPr lang="ru-RU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Мунайхим</a:t>
            </a:r>
            <a:r>
              <a:rPr lang="ru-RU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 ЛТД» </a:t>
            </a:r>
            <a:endParaRPr lang="ru-RU" sz="8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нефтехимические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реагенты</a:t>
            </a:r>
          </a:p>
          <a:p>
            <a:pPr algn="ctr"/>
            <a:r>
              <a:rPr lang="ru-RU" sz="6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стоимость-300 </a:t>
            </a:r>
            <a:r>
              <a:rPr lang="ru-RU" sz="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млн.тг</a:t>
            </a:r>
            <a:r>
              <a:rPr lang="ru-RU" sz="6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р.места-25 </a:t>
            </a:r>
            <a:r>
              <a:rPr lang="ru-RU" sz="600" i="1" dirty="0">
                <a:latin typeface="Arial" panose="020B0604020202020204" pitchFamily="34" charset="0"/>
                <a:cs typeface="Arial" panose="020B0604020202020204" pitchFamily="34" charset="0"/>
              </a:rPr>
              <a:t>чел.) </a:t>
            </a:r>
          </a:p>
          <a:p>
            <a:pPr algn="ctr"/>
            <a:r>
              <a:rPr lang="ru-RU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ТОО </a:t>
            </a:r>
            <a:r>
              <a:rPr lang="ru-RU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ТехноСкаут</a:t>
            </a:r>
            <a:r>
              <a:rPr lang="ru-RU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Arial" panose="020B0604020202020204" pitchFamily="34" charset="0"/>
                <a:cs typeface="Arial" panose="020B0604020202020204" pitchFamily="34" charset="0"/>
              </a:rPr>
              <a:t>биоразлагаемые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пакеты</a:t>
            </a:r>
          </a:p>
          <a:p>
            <a:pPr algn="ctr"/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стоимость-1,5 </a:t>
            </a:r>
            <a:r>
              <a:rPr lang="ru-RU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млрд.тг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р.места-100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чел.) </a:t>
            </a:r>
          </a:p>
          <a:p>
            <a:pPr algn="ctr"/>
            <a:r>
              <a:rPr lang="ru-RU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ТОО </a:t>
            </a:r>
            <a:r>
              <a:rPr lang="ru-RU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Qazbellift</a:t>
            </a:r>
            <a:r>
              <a:rPr lang="ru-RU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сборка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лифтового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оборудования</a:t>
            </a:r>
          </a:p>
          <a:p>
            <a:pPr algn="ctr"/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стоимость-200 </a:t>
            </a:r>
            <a:r>
              <a:rPr lang="ru-RU" sz="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млн.тг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р.места-15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чел.) </a:t>
            </a:r>
          </a:p>
          <a:p>
            <a:pPr algn="ctr"/>
            <a:r>
              <a:rPr lang="ru-RU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ТОО </a:t>
            </a:r>
            <a:r>
              <a:rPr lang="ru-RU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«Формат-04» 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ЛСТК конструкции</a:t>
            </a:r>
          </a:p>
          <a:p>
            <a:pPr algn="ctr"/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стоимость-1 </a:t>
            </a:r>
            <a:r>
              <a:rPr lang="ru-RU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млрд.тг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р.места-15 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чел.) </a:t>
            </a:r>
          </a:p>
          <a:p>
            <a:pPr algn="ctr"/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583902" y="1199827"/>
            <a:ext cx="3812635" cy="350095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405000" algn="ctr"/>
            <a:r>
              <a:rPr lang="ru-RU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ТОО «</a:t>
            </a:r>
            <a:r>
              <a:rPr lang="ru-RU" sz="11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СоцбытСтрой</a:t>
            </a:r>
            <a:r>
              <a:rPr lang="ru-RU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</a:p>
          <a:p>
            <a:pPr marL="405000"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строительные материалы </a:t>
            </a:r>
          </a:p>
          <a:p>
            <a:pPr marL="405000" algn="ctr"/>
            <a:r>
              <a:rPr lang="ru-RU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ТОО «Актобе </a:t>
            </a:r>
            <a:r>
              <a:rPr lang="ru-RU" sz="11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Топса</a:t>
            </a:r>
            <a:r>
              <a:rPr lang="ru-RU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 Пласт»  </a:t>
            </a:r>
          </a:p>
          <a:p>
            <a:pPr marL="405000"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переработка отработанных </a:t>
            </a:r>
          </a:p>
          <a:p>
            <a:pPr marL="405000"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моторных масел</a:t>
            </a:r>
          </a:p>
          <a:p>
            <a:pPr marL="405000" algn="ctr"/>
            <a:r>
              <a:rPr lang="ru-RU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ТОО «</a:t>
            </a:r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ADANA CONTACT»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5000"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сложные металлоконструкции </a:t>
            </a:r>
          </a:p>
          <a:p>
            <a:pPr marL="405000"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 металлоизделия</a:t>
            </a:r>
          </a:p>
          <a:p>
            <a:pPr marL="405000" algn="ctr"/>
            <a:r>
              <a:rPr lang="ru-RU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ТОО «</a:t>
            </a:r>
            <a:r>
              <a:rPr lang="ru-RU" sz="11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AluPlant</a:t>
            </a:r>
            <a:r>
              <a:rPr lang="ru-RU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 KZ» </a:t>
            </a:r>
          </a:p>
          <a:p>
            <a:pPr marL="405000" algn="ctr"/>
            <a:r>
              <a:rPr lang="ru-RU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оконно-дверные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, фасадные изделия из </a:t>
            </a:r>
          </a:p>
          <a:p>
            <a:pPr marL="405000"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ПВХ и алюминия</a:t>
            </a:r>
          </a:p>
          <a:p>
            <a:pPr marL="405000" algn="ctr"/>
            <a:r>
              <a:rPr lang="ru-RU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ИП «</a:t>
            </a:r>
            <a:r>
              <a:rPr lang="ru-RU" sz="11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Узакпаев</a:t>
            </a:r>
            <a:r>
              <a:rPr lang="ru-RU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 А.М.»</a:t>
            </a:r>
            <a:endParaRPr lang="ru-RU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5000"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бытовые губки для мытья посуды, </a:t>
            </a:r>
          </a:p>
          <a:p>
            <a:pPr marL="405000"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мочалки, </a:t>
            </a:r>
          </a:p>
          <a:p>
            <a:pPr marL="405000"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салфетки и мебельный поролон</a:t>
            </a:r>
          </a:p>
          <a:p>
            <a:pPr marL="405000" algn="ctr"/>
            <a:r>
              <a:rPr lang="ru-RU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ТОО «</a:t>
            </a:r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ETLA»</a:t>
            </a:r>
            <a:endParaRPr lang="ru-RU" sz="11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5000"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каркасно-модульные здание, </a:t>
            </a:r>
          </a:p>
          <a:p>
            <a:pPr marL="405000"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жилые и не жилые помещение</a:t>
            </a:r>
          </a:p>
          <a:p>
            <a:pPr marL="405000" algn="ctr"/>
            <a:r>
              <a:rPr lang="ru-RU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ТОО «</a:t>
            </a:r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Railway LTD»</a:t>
            </a:r>
            <a:endParaRPr lang="ru-RU" sz="11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5000" algn="ct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производство </a:t>
            </a:r>
            <a:r>
              <a:rPr lang="ru-RU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шпал</a:t>
            </a:r>
          </a:p>
          <a:p>
            <a:pPr marL="405000" algn="ctr"/>
            <a:r>
              <a:rPr lang="ru-RU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ТОО «Эпсилон Групп» </a:t>
            </a:r>
            <a:endParaRPr lang="ru-RU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5000" algn="ctr"/>
            <a:r>
              <a:rPr lang="ru-RU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химические реагенты</a:t>
            </a:r>
          </a:p>
          <a:p>
            <a:pPr marL="405000" algn="ctr"/>
            <a:endParaRPr lang="ru-RU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334266" y="749531"/>
            <a:ext cx="2846247" cy="40780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11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ПРЕДПРИЯТИЙ, инвестиции </a:t>
            </a:r>
            <a:r>
              <a:rPr lang="ru-RU" sz="11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6,4</a:t>
            </a: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млрд. тенге, </a:t>
            </a:r>
            <a:r>
              <a:rPr lang="ru-RU" sz="11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387</a:t>
            </a: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рабочих мест</a:t>
            </a:r>
          </a:p>
        </p:txBody>
      </p:sp>
      <p:sp>
        <p:nvSpPr>
          <p:cNvPr id="26" name="object 3"/>
          <p:cNvSpPr/>
          <p:nvPr/>
        </p:nvSpPr>
        <p:spPr>
          <a:xfrm rot="5400000">
            <a:off x="1416603" y="-681562"/>
            <a:ext cx="357029" cy="2543177"/>
          </a:xfrm>
          <a:custGeom>
            <a:avLst/>
            <a:gdLst/>
            <a:ahLst/>
            <a:cxnLst/>
            <a:rect l="l" t="t" r="r" b="b"/>
            <a:pathLst>
              <a:path w="767714" h="4270375">
                <a:moveTo>
                  <a:pt x="767496" y="0"/>
                </a:moveTo>
                <a:lnTo>
                  <a:pt x="0" y="0"/>
                </a:lnTo>
                <a:lnTo>
                  <a:pt x="0" y="4270146"/>
                </a:lnTo>
                <a:lnTo>
                  <a:pt x="767496" y="4270146"/>
                </a:lnTo>
                <a:lnTo>
                  <a:pt x="767496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600" dirty="0"/>
          </a:p>
        </p:txBody>
      </p:sp>
      <p:sp>
        <p:nvSpPr>
          <p:cNvPr id="27" name="object 3"/>
          <p:cNvSpPr/>
          <p:nvPr/>
        </p:nvSpPr>
        <p:spPr>
          <a:xfrm rot="5400000">
            <a:off x="4362452" y="-746348"/>
            <a:ext cx="371475" cy="2543177"/>
          </a:xfrm>
          <a:custGeom>
            <a:avLst/>
            <a:gdLst/>
            <a:ahLst/>
            <a:cxnLst/>
            <a:rect l="l" t="t" r="r" b="b"/>
            <a:pathLst>
              <a:path w="767714" h="4270375">
                <a:moveTo>
                  <a:pt x="767496" y="0"/>
                </a:moveTo>
                <a:lnTo>
                  <a:pt x="0" y="0"/>
                </a:lnTo>
                <a:lnTo>
                  <a:pt x="0" y="4270146"/>
                </a:lnTo>
                <a:lnTo>
                  <a:pt x="767496" y="4270146"/>
                </a:lnTo>
                <a:lnTo>
                  <a:pt x="767496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28" name="object 3"/>
          <p:cNvSpPr/>
          <p:nvPr/>
        </p:nvSpPr>
        <p:spPr>
          <a:xfrm rot="5400000">
            <a:off x="7519147" y="-686325"/>
            <a:ext cx="347505" cy="2543177"/>
          </a:xfrm>
          <a:custGeom>
            <a:avLst/>
            <a:gdLst/>
            <a:ahLst/>
            <a:cxnLst/>
            <a:rect l="l" t="t" r="r" b="b"/>
            <a:pathLst>
              <a:path w="767714" h="4270375">
                <a:moveTo>
                  <a:pt x="767496" y="0"/>
                </a:moveTo>
                <a:lnTo>
                  <a:pt x="0" y="0"/>
                </a:lnTo>
                <a:lnTo>
                  <a:pt x="0" y="4270146"/>
                </a:lnTo>
                <a:lnTo>
                  <a:pt x="767496" y="4270146"/>
                </a:lnTo>
                <a:lnTo>
                  <a:pt x="767496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2" name="TextBox 1"/>
          <p:cNvSpPr txBox="1"/>
          <p:nvPr/>
        </p:nvSpPr>
        <p:spPr>
          <a:xfrm>
            <a:off x="899592" y="430560"/>
            <a:ext cx="1542858" cy="346249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Действующие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38575" y="339502"/>
            <a:ext cx="1501630" cy="346249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Реализуемые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970666" y="440085"/>
            <a:ext cx="1561774" cy="346249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Планируемые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251521" y="-20538"/>
            <a:ext cx="7633097" cy="407194"/>
          </a:xfrm>
          <a:prstGeom prst="rect">
            <a:avLst/>
          </a:prstGeom>
        </p:spPr>
        <p:txBody>
          <a:bodyPr lIns="68580" tIns="34290" rIns="68580" bIns="3429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en-US" sz="2100" b="1" dirty="0">
                <a:solidFill>
                  <a:srgbClr val="024C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Проекты Индустриальной зоны</a:t>
            </a:r>
            <a:endParaRPr lang="ru-RU" altLang="en-US" sz="1800" b="1" dirty="0">
              <a:solidFill>
                <a:srgbClr val="024C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771800" y="1176748"/>
            <a:ext cx="0" cy="3717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444208" y="1167595"/>
            <a:ext cx="0" cy="3717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31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755</Words>
  <Application>Microsoft Office PowerPoint</Application>
  <PresentationFormat>Экран (16:9)</PresentationFormat>
  <Paragraphs>126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Е. Шокаев</dc:creator>
  <cp:lastModifiedBy>Дидар</cp:lastModifiedBy>
  <cp:revision>81</cp:revision>
  <cp:lastPrinted>2020-11-05T12:04:09Z</cp:lastPrinted>
  <dcterms:created xsi:type="dcterms:W3CDTF">2019-10-18T05:55:53Z</dcterms:created>
  <dcterms:modified xsi:type="dcterms:W3CDTF">2020-11-05T13:50:18Z</dcterms:modified>
</cp:coreProperties>
</file>