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sldIdLst>
    <p:sldId id="258" r:id="rId2"/>
    <p:sldId id="259" r:id="rId3"/>
    <p:sldId id="261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Лист1!$A$2:$A$9</c:f>
              <c:strCache>
                <c:ptCount val="8"/>
                <c:pt idx="0">
                  <c:v>Услуги  по реализации государственной полити 12 202 000 тг</c:v>
                </c:pt>
                <c:pt idx="1">
                  <c:v>Проектирование  и строительство, реконструкция жилья  коммунального  жилищного фонда 149 931 000 тг</c:v>
                </c:pt>
                <c:pt idx="2">
                  <c:v>Проектирование, развитие и обустройство инженерно- коммуникационной инфраструктуры  141 943 000 тг</c:v>
                </c:pt>
                <c:pt idx="3">
                  <c:v>Развитие коммунального хозяйства 20 000 000 тг</c:v>
                </c:pt>
                <c:pt idx="4">
                  <c:v>Развитие объектов культуры 18 000 000 тг</c:v>
                </c:pt>
                <c:pt idx="5">
                  <c:v>Капитальные   расходы  государственного  органа  300 000тг</c:v>
                </c:pt>
                <c:pt idx="6">
                  <c:v>Строительство  и реконструкция   объектов начального , основного среднего и общего  среднего  образования  166 522 000 тг</c:v>
                </c:pt>
                <c:pt idx="7">
                  <c:v>Приобретение жилья  коммунального  жилищного фонда 90 000 000 тенге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12202000</c:v>
                </c:pt>
                <c:pt idx="1">
                  <c:v>249891000</c:v>
                </c:pt>
                <c:pt idx="2">
                  <c:v>141943000</c:v>
                </c:pt>
                <c:pt idx="3">
                  <c:v>20000000</c:v>
                </c:pt>
                <c:pt idx="4">
                  <c:v>18000000</c:v>
                </c:pt>
                <c:pt idx="5">
                  <c:v>166522000</c:v>
                </c:pt>
                <c:pt idx="6">
                  <c:v>90000000</c:v>
                </c:pt>
                <c:pt idx="7" formatCode="#,##0">
                  <c:v>90000000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7B-4D65-9D3C-323D249AD2FF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0"/>
    </c:view3D>
    <c:floor>
      <c:thickness val="0"/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  <a:sp3d/>
      </c:spPr>
    </c:floor>
    <c:sideWall>
      <c:thickness val="0"/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  <a:sp3d/>
      </c:spPr>
    </c:sideWall>
    <c:backWall>
      <c:thickness val="0"/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  <a:sp3d/>
      </c:spPr>
    </c:backWall>
    <c:plotArea>
      <c:layout/>
      <c:area3DChart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 год 698 858 000 тенге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cat>
            <c:numRef>
              <c:f>Лист1!$A$2:$A$6</c:f>
              <c:numCache>
                <c:formatCode>m/d/yyyy</c:formatCode>
                <c:ptCount val="5"/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698858000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8F-4E5C-AE1C-CBF3DFCA2FB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 год 922 800 900 тенге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cat>
            <c:numRef>
              <c:f>Лист1!$A$2:$A$6</c:f>
              <c:numCache>
                <c:formatCode>m/d/yyyy</c:formatCode>
                <c:ptCount val="5"/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9228000900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8F-4E5C-AE1C-CBF3DFCA2FB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2021 год 959 712 936 тенге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cat>
            <c:numRef>
              <c:f>Лист1!$A$2:$A$6</c:f>
              <c:numCache>
                <c:formatCode>m/d/yyyy</c:formatCode>
                <c:ptCount val="5"/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959712936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8F-4E5C-AE1C-CBF3DFCA2F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50282360"/>
        <c:axId val="450280392"/>
        <c:axId val="0"/>
      </c:area3DChart>
      <c:catAx>
        <c:axId val="4502823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0280392"/>
        <c:crosses val="autoZero"/>
        <c:auto val="1"/>
        <c:lblAlgn val="ctr"/>
        <c:lblOffset val="100"/>
        <c:noMultiLvlLbl val="0"/>
      </c:catAx>
      <c:valAx>
        <c:axId val="450280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0282360"/>
        <c:crosses val="autoZero"/>
        <c:crossBetween val="midCat"/>
      </c:valAx>
      <c:spPr>
        <a:solidFill>
          <a:schemeClr val="lt1"/>
        </a:solid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8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D5CE-1738-4D97-A7F9-EF9505F0D83F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C60BE-C1E9-46C2-A0B9-EE37BFBED6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570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D5CE-1738-4D97-A7F9-EF9505F0D83F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C60BE-C1E9-46C2-A0B9-EE37BFBED6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9867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D5CE-1738-4D97-A7F9-EF9505F0D83F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C60BE-C1E9-46C2-A0B9-EE37BFBED6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7159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D5CE-1738-4D97-A7F9-EF9505F0D83F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C60BE-C1E9-46C2-A0B9-EE37BFBED6D3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361485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D5CE-1738-4D97-A7F9-EF9505F0D83F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C60BE-C1E9-46C2-A0B9-EE37BFBED6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274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D5CE-1738-4D97-A7F9-EF9505F0D83F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C60BE-C1E9-46C2-A0B9-EE37BFBED6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8652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D5CE-1738-4D97-A7F9-EF9505F0D83F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C60BE-C1E9-46C2-A0B9-EE37BFBED6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67807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D5CE-1738-4D97-A7F9-EF9505F0D83F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C60BE-C1E9-46C2-A0B9-EE37BFBED6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320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D5CE-1738-4D97-A7F9-EF9505F0D83F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C60BE-C1E9-46C2-A0B9-EE37BFBED6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965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D5CE-1738-4D97-A7F9-EF9505F0D83F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C60BE-C1E9-46C2-A0B9-EE37BFBED6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0254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D5CE-1738-4D97-A7F9-EF9505F0D83F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C60BE-C1E9-46C2-A0B9-EE37BFBED6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528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D5CE-1738-4D97-A7F9-EF9505F0D83F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C60BE-C1E9-46C2-A0B9-EE37BFBED6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996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D5CE-1738-4D97-A7F9-EF9505F0D83F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C60BE-C1E9-46C2-A0B9-EE37BFBED6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4007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D5CE-1738-4D97-A7F9-EF9505F0D83F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C60BE-C1E9-46C2-A0B9-EE37BFBED6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513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D5CE-1738-4D97-A7F9-EF9505F0D83F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C60BE-C1E9-46C2-A0B9-EE37BFBED6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048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D5CE-1738-4D97-A7F9-EF9505F0D83F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C60BE-C1E9-46C2-A0B9-EE37BFBED6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483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D5CE-1738-4D97-A7F9-EF9505F0D83F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C60BE-C1E9-46C2-A0B9-EE37BFBED6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7457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1D3D5CE-1738-4D97-A7F9-EF9505F0D83F}" type="datetimeFigureOut">
              <a:rPr lang="ru-RU" smtClean="0"/>
              <a:t>30.10.2019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2CC60BE-C1E9-46C2-A0B9-EE37BFBED6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837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  <p:sldLayoutId id="2147483769" r:id="rId14"/>
    <p:sldLayoutId id="2147483770" r:id="rId15"/>
    <p:sldLayoutId id="2147483771" r:id="rId16"/>
    <p:sldLayoutId id="2147483772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67298" y="2628781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051015" y="314908"/>
            <a:ext cx="40899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Гражданский бюджет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587298" y="5989094"/>
            <a:ext cx="33417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/>
              <a:t>Бюджет на 2019 год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92956" y="2967335"/>
            <a:ext cx="7006085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22225">
                  <a:solidFill>
                    <a:schemeClr val="accent2"/>
                  </a:solidFill>
                  <a:prstDash val="solid"/>
                </a:ln>
              </a:rPr>
              <a:t>4671039 Государственное учреждение</a:t>
            </a:r>
          </a:p>
          <a:p>
            <a:pPr algn="ctr"/>
            <a:r>
              <a:rPr lang="ru-RU" sz="2800" b="1" dirty="0" smtClean="0">
                <a:ln w="22225">
                  <a:solidFill>
                    <a:schemeClr val="accent2"/>
                  </a:solidFill>
                  <a:prstDash val="solid"/>
                </a:ln>
              </a:rPr>
              <a:t> </a:t>
            </a:r>
            <a:r>
              <a:rPr lang="ru-RU" sz="2800" b="1" dirty="0">
                <a:ln w="22225">
                  <a:solidFill>
                    <a:schemeClr val="accent2"/>
                  </a:solidFill>
                  <a:prstDash val="solid"/>
                </a:ln>
              </a:rPr>
              <a:t>«Отдел  строительства </a:t>
            </a:r>
            <a:r>
              <a:rPr lang="ru-RU" sz="2800" b="1" dirty="0" err="1">
                <a:ln w="22225">
                  <a:solidFill>
                    <a:schemeClr val="accent2"/>
                  </a:solidFill>
                  <a:prstDash val="solid"/>
                </a:ln>
              </a:rPr>
              <a:t>Кегенского</a:t>
            </a:r>
            <a:r>
              <a:rPr lang="ru-RU" sz="2800" b="1" dirty="0">
                <a:ln w="22225">
                  <a:solidFill>
                    <a:schemeClr val="accent2"/>
                  </a:solidFill>
                  <a:prstDash val="solid"/>
                </a:ln>
              </a:rPr>
              <a:t> </a:t>
            </a:r>
            <a:r>
              <a:rPr lang="ru-RU" sz="2800" b="1" dirty="0" smtClean="0">
                <a:ln w="22225">
                  <a:solidFill>
                    <a:schemeClr val="accent2"/>
                  </a:solidFill>
                  <a:prstDash val="solid"/>
                </a:ln>
              </a:rPr>
              <a:t>района»</a:t>
            </a:r>
            <a:endParaRPr lang="ru-RU" sz="2800" b="1" cap="none" spc="0" dirty="0">
              <a:ln w="22225">
                <a:solidFill>
                  <a:schemeClr val="accent2"/>
                </a:solidFill>
                <a:prstDash val="solid"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6062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405692550"/>
              </p:ext>
            </p:extLst>
          </p:nvPr>
        </p:nvGraphicFramePr>
        <p:xfrm>
          <a:off x="0" y="1"/>
          <a:ext cx="12191999" cy="55814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05102" y="5932001"/>
            <a:ext cx="108912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Удельный вес  бюджета 2019 год </a:t>
            </a:r>
            <a:r>
              <a:rPr lang="ru-RU" sz="2400" dirty="0"/>
              <a:t>ГУ «Отдел  строительства </a:t>
            </a:r>
            <a:r>
              <a:rPr lang="ru-RU" sz="2400" dirty="0" err="1"/>
              <a:t>Кегенского</a:t>
            </a:r>
            <a:r>
              <a:rPr lang="ru-RU" sz="2400" dirty="0"/>
              <a:t> </a:t>
            </a:r>
            <a:r>
              <a:rPr lang="ru-RU" sz="2400" dirty="0" smtClean="0"/>
              <a:t>района». </a:t>
            </a:r>
          </a:p>
          <a:p>
            <a:r>
              <a:rPr lang="ru-RU" sz="2400" dirty="0" smtClean="0"/>
              <a:t>Всего -698 858 000 тенге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5655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134807"/>
              </p:ext>
            </p:extLst>
          </p:nvPr>
        </p:nvGraphicFramePr>
        <p:xfrm>
          <a:off x="-1" y="1460664"/>
          <a:ext cx="12192001" cy="6370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4837">
                  <a:extLst>
                    <a:ext uri="{9D8B030D-6E8A-4147-A177-3AD203B41FA5}">
                      <a16:colId xmlns:a16="http://schemas.microsoft.com/office/drawing/2014/main" val="1112572331"/>
                    </a:ext>
                  </a:extLst>
                </a:gridCol>
                <a:gridCol w="5327484">
                  <a:extLst>
                    <a:ext uri="{9D8B030D-6E8A-4147-A177-3AD203B41FA5}">
                      <a16:colId xmlns:a16="http://schemas.microsoft.com/office/drawing/2014/main" val="4228868430"/>
                    </a:ext>
                  </a:extLst>
                </a:gridCol>
                <a:gridCol w="1710243">
                  <a:extLst>
                    <a:ext uri="{9D8B030D-6E8A-4147-A177-3AD203B41FA5}">
                      <a16:colId xmlns:a16="http://schemas.microsoft.com/office/drawing/2014/main" val="221509451"/>
                    </a:ext>
                  </a:extLst>
                </a:gridCol>
                <a:gridCol w="1417637">
                  <a:extLst>
                    <a:ext uri="{9D8B030D-6E8A-4147-A177-3AD203B41FA5}">
                      <a16:colId xmlns:a16="http://schemas.microsoft.com/office/drawing/2014/main" val="2133423115"/>
                    </a:ext>
                  </a:extLst>
                </a:gridCol>
                <a:gridCol w="2071800">
                  <a:extLst>
                    <a:ext uri="{9D8B030D-6E8A-4147-A177-3AD203B41FA5}">
                      <a16:colId xmlns:a16="http://schemas.microsoft.com/office/drawing/2014/main" val="2605934537"/>
                    </a:ext>
                  </a:extLst>
                </a:gridCol>
              </a:tblGrid>
              <a:tr h="353458">
                <a:tc>
                  <a:txBody>
                    <a:bodyPr/>
                    <a:lstStyle/>
                    <a:p>
                      <a:r>
                        <a:rPr lang="kk-KZ" dirty="0" smtClean="0"/>
                        <a:t>Специфика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Наименовани</a:t>
                      </a:r>
                      <a:r>
                        <a:rPr lang="kk-KZ" baseline="0" dirty="0" smtClean="0"/>
                        <a:t> программы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2019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2020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2021 год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5405874"/>
                  </a:ext>
                </a:extLst>
              </a:tr>
              <a:tr h="618550"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Всего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698 858 000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922 800 900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959 712 936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4230449"/>
                  </a:ext>
                </a:extLst>
              </a:tr>
              <a:tr h="618550">
                <a:tc>
                  <a:txBody>
                    <a:bodyPr/>
                    <a:lstStyle/>
                    <a:p>
                      <a:r>
                        <a:rPr lang="kk-KZ" dirty="0" smtClean="0"/>
                        <a:t>467</a:t>
                      </a:r>
                      <a:r>
                        <a:rPr lang="kk-KZ" baseline="0" dirty="0" smtClean="0"/>
                        <a:t> 001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Услуги  по реализации государственной </a:t>
                      </a:r>
                      <a:r>
                        <a:rPr lang="ru-RU" dirty="0" err="1" smtClean="0"/>
                        <a:t>полити</a:t>
                      </a:r>
                      <a:r>
                        <a:rPr lang="ru-RU" dirty="0" smtClean="0"/>
                        <a:t> 12 202 000 </a:t>
                      </a:r>
                      <a:r>
                        <a:rPr lang="ru-RU" dirty="0" err="1" smtClean="0"/>
                        <a:t>тг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r>
                        <a:rPr lang="ru-RU" baseline="0" dirty="0" smtClean="0"/>
                        <a:t> </a:t>
                      </a:r>
                      <a:r>
                        <a:rPr lang="en-US" dirty="0" smtClean="0"/>
                        <a:t>202</a:t>
                      </a:r>
                      <a:r>
                        <a:rPr lang="ru-RU" dirty="0" smtClean="0"/>
                        <a:t> </a:t>
                      </a:r>
                      <a:r>
                        <a:rPr lang="en-US" dirty="0" smtClean="0"/>
                        <a:t>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12 812 100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13 324 584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5370952"/>
                  </a:ext>
                </a:extLst>
              </a:tr>
              <a:tr h="873896">
                <a:tc>
                  <a:txBody>
                    <a:bodyPr/>
                    <a:lstStyle/>
                    <a:p>
                      <a:r>
                        <a:rPr lang="en-US" dirty="0" smtClean="0"/>
                        <a:t>467 003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Проектирование  и строительство, реконструкция жилья  коммунального  жилищного фонда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249</a:t>
                      </a:r>
                      <a:r>
                        <a:rPr lang="ru-RU" dirty="0" smtClean="0"/>
                        <a:t> </a:t>
                      </a:r>
                      <a:r>
                        <a:rPr lang="en-US" dirty="0" smtClean="0"/>
                        <a:t>891</a:t>
                      </a:r>
                      <a:r>
                        <a:rPr lang="ru-RU" dirty="0" smtClean="0"/>
                        <a:t> </a:t>
                      </a:r>
                      <a:r>
                        <a:rPr lang="en-US" dirty="0" smtClean="0"/>
                        <a:t>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262 385 550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272</a:t>
                      </a:r>
                      <a:r>
                        <a:rPr lang="ru-RU" baseline="0" dirty="0" smtClean="0"/>
                        <a:t>  880   972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4513906"/>
                  </a:ext>
                </a:extLst>
              </a:tr>
              <a:tr h="873896">
                <a:tc>
                  <a:txBody>
                    <a:bodyPr/>
                    <a:lstStyle/>
                    <a:p>
                      <a:r>
                        <a:rPr lang="en-US" dirty="0" smtClean="0"/>
                        <a:t>467 004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Проектирование, развитие и обустройство инженерно- коммуникационной инфраструктуры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141</a:t>
                      </a:r>
                      <a:r>
                        <a:rPr lang="ru-RU" dirty="0" smtClean="0"/>
                        <a:t> </a:t>
                      </a:r>
                      <a:r>
                        <a:rPr lang="en-US" dirty="0" smtClean="0"/>
                        <a:t>943</a:t>
                      </a:r>
                      <a:r>
                        <a:rPr lang="ru-RU" dirty="0" smtClean="0"/>
                        <a:t> </a:t>
                      </a:r>
                      <a:r>
                        <a:rPr lang="en-US" dirty="0" smtClean="0"/>
                        <a:t>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149 040 150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155 001  756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1501946"/>
                  </a:ext>
                </a:extLst>
              </a:tr>
              <a:tr h="353458">
                <a:tc>
                  <a:txBody>
                    <a:bodyPr/>
                    <a:lstStyle/>
                    <a:p>
                      <a:r>
                        <a:rPr lang="en-US" dirty="0" smtClean="0"/>
                        <a:t>467 005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Развитие коммунального хозяйства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r>
                        <a:rPr lang="ru-RU" dirty="0" smtClean="0"/>
                        <a:t> </a:t>
                      </a:r>
                      <a:r>
                        <a:rPr lang="en-US" dirty="0" smtClean="0"/>
                        <a:t>000</a:t>
                      </a:r>
                      <a:r>
                        <a:rPr lang="ru-RU" dirty="0" smtClean="0"/>
                        <a:t> </a:t>
                      </a:r>
                      <a:r>
                        <a:rPr lang="en-US" dirty="0" smtClean="0"/>
                        <a:t>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210 000 000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218 400 000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4998507"/>
                  </a:ext>
                </a:extLst>
              </a:tr>
              <a:tr h="353458">
                <a:tc>
                  <a:txBody>
                    <a:bodyPr/>
                    <a:lstStyle/>
                    <a:p>
                      <a:r>
                        <a:rPr lang="en-US" dirty="0" smtClean="0"/>
                        <a:t>467 011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Развитие объектов культуры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r>
                        <a:rPr lang="ru-RU" dirty="0" smtClean="0"/>
                        <a:t> </a:t>
                      </a:r>
                      <a:r>
                        <a:rPr lang="en-US" dirty="0" smtClean="0"/>
                        <a:t>000</a:t>
                      </a:r>
                      <a:r>
                        <a:rPr lang="ru-RU" dirty="0" smtClean="0"/>
                        <a:t> </a:t>
                      </a:r>
                      <a:r>
                        <a:rPr lang="en-US" dirty="0" smtClean="0"/>
                        <a:t>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18 900 000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19 656 000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9396924"/>
                  </a:ext>
                </a:extLst>
              </a:tr>
              <a:tr h="611727">
                <a:tc>
                  <a:txBody>
                    <a:bodyPr/>
                    <a:lstStyle/>
                    <a:p>
                      <a:r>
                        <a:rPr lang="en-US" dirty="0" smtClean="0"/>
                        <a:t>467 017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Капитальные   расходы  государственного  органа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</a:t>
                      </a:r>
                      <a:r>
                        <a:rPr lang="ru-RU" dirty="0" smtClean="0"/>
                        <a:t> </a:t>
                      </a:r>
                      <a:r>
                        <a:rPr lang="en-US" dirty="0" smtClean="0"/>
                        <a:t>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315 000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327 600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2110523"/>
                  </a:ext>
                </a:extLst>
              </a:tr>
              <a:tr h="918807">
                <a:tc>
                  <a:txBody>
                    <a:bodyPr/>
                    <a:lstStyle/>
                    <a:p>
                      <a:r>
                        <a:rPr lang="en-US" dirty="0" smtClean="0"/>
                        <a:t>467 024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Строительство  и реконструкция   объектов начального , основного среднего и общего  среднего  образования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166 522 000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174 848 100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181 842 024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2680543"/>
                  </a:ext>
                </a:extLst>
              </a:tr>
              <a:tr h="440087">
                <a:tc>
                  <a:txBody>
                    <a:bodyPr/>
                    <a:lstStyle/>
                    <a:p>
                      <a:r>
                        <a:rPr lang="en-US" dirty="0" smtClean="0"/>
                        <a:t>467 098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Приобретение помещений,</a:t>
                      </a:r>
                      <a:r>
                        <a:rPr lang="ru-RU" baseline="0" dirty="0" smtClean="0"/>
                        <a:t> зданий, сооружений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90 000 000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94 500 000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98</a:t>
                      </a:r>
                      <a:r>
                        <a:rPr lang="ru-RU" baseline="0" dirty="0" smtClean="0"/>
                        <a:t> 280 000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043846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99507" y="273133"/>
            <a:ext cx="101929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Бюджетная </a:t>
            </a:r>
            <a:r>
              <a:rPr lang="ru-RU" sz="2400" b="1" dirty="0" smtClean="0">
                <a:solidFill>
                  <a:srgbClr val="FF0000"/>
                </a:solidFill>
              </a:rPr>
              <a:t>программа 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4671039 </a:t>
            </a:r>
            <a:r>
              <a:rPr lang="ru-RU" sz="2400" b="1" dirty="0">
                <a:solidFill>
                  <a:srgbClr val="FF0000"/>
                </a:solidFill>
              </a:rPr>
              <a:t>ГУ «Отдел строительства» </a:t>
            </a:r>
            <a:r>
              <a:rPr lang="ru-RU" sz="2400" b="1" dirty="0" err="1">
                <a:solidFill>
                  <a:srgbClr val="FF0000"/>
                </a:solidFill>
              </a:rPr>
              <a:t>Кегенского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района на 2019-2021 годы 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78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4292379223"/>
              </p:ext>
            </p:extLst>
          </p:nvPr>
        </p:nvGraphicFramePr>
        <p:xfrm>
          <a:off x="0" y="997528"/>
          <a:ext cx="12192000" cy="5860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021279" y="308759"/>
            <a:ext cx="108516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Расходная часть ГУ «Отдел  строительства </a:t>
            </a:r>
            <a:r>
              <a:rPr lang="ru-RU" sz="2400" b="1" dirty="0" err="1">
                <a:solidFill>
                  <a:srgbClr val="FF0000"/>
                </a:solidFill>
              </a:rPr>
              <a:t>Кегенского</a:t>
            </a:r>
            <a:r>
              <a:rPr lang="ru-RU" sz="2400" b="1" dirty="0">
                <a:solidFill>
                  <a:srgbClr val="FF0000"/>
                </a:solidFill>
              </a:rPr>
              <a:t> района на 2019-2021 год</a:t>
            </a:r>
          </a:p>
        </p:txBody>
      </p:sp>
    </p:spTree>
    <p:extLst>
      <p:ext uri="{BB962C8B-B14F-4D97-AF65-F5344CB8AC3E}">
        <p14:creationId xmlns:p14="http://schemas.microsoft.com/office/powerpoint/2010/main" val="153184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Капля</Template>
  <TotalTime>309</TotalTime>
  <Words>218</Words>
  <Application>Microsoft Office PowerPoint</Application>
  <PresentationFormat>Широкоэкранный</PresentationFormat>
  <Paragraphs>60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Arial</vt:lpstr>
      <vt:lpstr>Tw Cen MT</vt:lpstr>
      <vt:lpstr>Капля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21</cp:revision>
  <dcterms:created xsi:type="dcterms:W3CDTF">2019-10-30T07:02:16Z</dcterms:created>
  <dcterms:modified xsi:type="dcterms:W3CDTF">2019-10-30T12:11:51Z</dcterms:modified>
</cp:coreProperties>
</file>