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078" r:id="rId2"/>
    <p:sldId id="1096" r:id="rId3"/>
    <p:sldId id="1111" r:id="rId4"/>
    <p:sldId id="1162" r:id="rId5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CC"/>
    <a:srgbClr val="CCECFF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136" d="100"/>
          <a:sy n="136" d="100"/>
        </p:scale>
        <p:origin x="-72" y="12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18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648770934851824E-2"/>
          <c:y val="0.16078791858174654"/>
          <c:w val="0.83517750607604946"/>
          <c:h val="0.80769533814839134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14249">
              <a:solidFill>
                <a:schemeClr val="tx1"/>
              </a:solidFill>
              <a:prstDash val="solid"/>
            </a:ln>
          </c:spPr>
          <c:explosion val="30"/>
          <c:dPt>
            <c:idx val="0"/>
            <c:bubble3D val="0"/>
            <c:explosion val="21"/>
            <c:spPr>
              <a:solidFill>
                <a:schemeClr val="tx2">
                  <a:lumMod val="60000"/>
                  <a:lumOff val="40000"/>
                </a:schemeClr>
              </a:solidFill>
              <a:ln w="14249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FFFF00"/>
              </a:solidFill>
              <a:ln w="14249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explosion val="32"/>
            <c:spPr>
              <a:solidFill>
                <a:schemeClr val="tx2">
                  <a:lumMod val="60000"/>
                  <a:lumOff val="40000"/>
                </a:schemeClr>
              </a:solidFill>
              <a:ln w="14249">
                <a:solidFill>
                  <a:schemeClr val="tx1"/>
                </a:solidFill>
                <a:prstDash val="solid"/>
              </a:ln>
            </c:spPr>
          </c:dPt>
          <c:dLbls>
            <c:delete val="1"/>
          </c:dLbls>
          <c:cat>
            <c:strRef>
              <c:f>Sheet1!$B$1:$D$1</c:f>
              <c:strCache>
                <c:ptCount val="2"/>
                <c:pt idx="0">
                  <c:v>1 кв</c:v>
                </c:pt>
                <c:pt idx="1">
                  <c:v>2 кв</c:v>
                </c:pt>
              </c:strCache>
            </c:strRef>
          </c:cat>
          <c:val>
            <c:numRef>
              <c:f>Sheet1!$B$2:$D$2</c:f>
              <c:numCache>
                <c:formatCode>0.00%</c:formatCode>
                <c:ptCount val="3"/>
                <c:pt idx="0">
                  <c:v>0.97599999999999998</c:v>
                </c:pt>
                <c:pt idx="1">
                  <c:v>2.4E-2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8498">
          <a:noFill/>
        </a:ln>
      </c:spPr>
    </c:plotArea>
    <c:legend>
      <c:legendPos val="r"/>
      <c:legendEntry>
        <c:idx val="2"/>
        <c:delete val="1"/>
      </c:legendEntry>
      <c:layout/>
      <c:overlay val="0"/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020" b="1" i="0" u="none" strike="noStrike" baseline="0">
          <a:solidFill>
            <a:schemeClr val="tx1"/>
          </a:solidFill>
          <a:latin typeface="Arial Unicode MS"/>
          <a:ea typeface="Arial Unicode MS"/>
          <a:cs typeface="Arial Unicode MS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latin typeface="+mj-lt"/>
              </a:rPr>
              <a:t>«</a:t>
            </a:r>
            <a:r>
              <a:rPr lang="ru-RU" sz="1800" dirty="0" err="1" smtClean="0">
                <a:latin typeface="+mj-lt"/>
              </a:rPr>
              <a:t>Ескелді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ауданының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сәулет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және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қалақұрылысы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бөлімі</a:t>
            </a:r>
            <a:r>
              <a:rPr lang="ru-RU" sz="1800" dirty="0" smtClean="0">
                <a:latin typeface="+mj-lt"/>
              </a:rPr>
              <a:t>» ММ  </a:t>
            </a:r>
            <a:r>
              <a:rPr lang="ru-RU" sz="1800" dirty="0" err="1" smtClean="0">
                <a:latin typeface="+mj-lt"/>
              </a:rPr>
              <a:t>бюджетінің</a:t>
            </a:r>
            <a:r>
              <a:rPr lang="ru-RU" sz="1800" dirty="0" smtClean="0">
                <a:latin typeface="+mj-lt"/>
              </a:rPr>
              <a:t> 2019-2021 </a:t>
            </a:r>
            <a:r>
              <a:rPr lang="ru-RU" sz="1800" dirty="0" err="1" smtClean="0">
                <a:latin typeface="+mj-lt"/>
              </a:rPr>
              <a:t>жылдарға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шығындары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10666458840887309"/>
          <c:y val="1.663861684095290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545352638355368E-2"/>
          <c:y val="0.11210467020467924"/>
          <c:w val="0.90011690200089267"/>
          <c:h val="0.817274219732248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invertIfNegative val="0"/>
          <c:cat>
            <c:strRef>
              <c:f>Лист1!$A$2:$A$4</c:f>
              <c:strCache>
                <c:ptCount val="3"/>
                <c:pt idx="0">
                  <c:v>2019 ж</c:v>
                </c:pt>
                <c:pt idx="1">
                  <c:v>2020 ж</c:v>
                </c:pt>
                <c:pt idx="2">
                  <c:v>2021ж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10421</c:v>
                </c:pt>
                <c:pt idx="1">
                  <c:v>10838</c:v>
                </c:pt>
                <c:pt idx="2">
                  <c:v>11271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0894976"/>
        <c:axId val="108937216"/>
        <c:axId val="0"/>
      </c:bar3DChart>
      <c:catAx>
        <c:axId val="100894976"/>
        <c:scaling>
          <c:orientation val="minMax"/>
        </c:scaling>
        <c:delete val="0"/>
        <c:axPos val="b"/>
        <c:majorTickMark val="out"/>
        <c:minorTickMark val="none"/>
        <c:tickLblPos val="nextTo"/>
        <c:crossAx val="108937216"/>
        <c:crosses val="autoZero"/>
        <c:auto val="1"/>
        <c:lblAlgn val="ctr"/>
        <c:lblOffset val="100"/>
        <c:noMultiLvlLbl val="0"/>
      </c:catAx>
      <c:valAx>
        <c:axId val="1089372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008949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3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8744" y="1772816"/>
            <a:ext cx="7068344" cy="309634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sz="3200" b="1" i="0" dirty="0" smtClean="0">
                <a:solidFill>
                  <a:schemeClr val="tx1"/>
                </a:solidFill>
              </a:rPr>
              <a:t>Ескелді ауданының</a:t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сәулет және қалақұрылысы бөлімінің 2019 жылға </a:t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арналған бюджетінің азаматтық бюджеті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Қарабұлақ ауылы 2019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3310064"/>
              </p:ext>
            </p:extLst>
          </p:nvPr>
        </p:nvGraphicFramePr>
        <p:xfrm>
          <a:off x="1208584" y="1184022"/>
          <a:ext cx="7304088" cy="483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3541481" y="5373216"/>
            <a:ext cx="23762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i="1" dirty="0" smtClean="0">
                <a:latin typeface="+mj-lt"/>
              </a:rPr>
              <a:t>мемлекеттік органның күрделі шығыстары 8250 </a:t>
            </a:r>
            <a:r>
              <a:rPr lang="kk-KZ" sz="1200" b="1" i="1" dirty="0" smtClean="0">
                <a:latin typeface="+mj-lt"/>
              </a:rPr>
              <a:t>мың теңге,2,4</a:t>
            </a:r>
            <a:r>
              <a:rPr lang="ru-RU" sz="1200" b="1" i="1" dirty="0" smtClean="0">
                <a:latin typeface="+mj-lt"/>
              </a:rPr>
              <a:t>%</a:t>
            </a:r>
            <a:endParaRPr lang="ru-RU" sz="1200" b="1" i="1" dirty="0">
              <a:latin typeface="+mj-lt"/>
            </a:endParaRP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785938" y="184150"/>
            <a:ext cx="75596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800" b="1" dirty="0" smtClean="0">
                <a:latin typeface="+mj-lt"/>
              </a:rPr>
              <a:t>Ескелді ауданының сәулет және қалақұрылысы  бөлімінің 2019 </a:t>
            </a:r>
            <a:r>
              <a:rPr lang="kk-KZ" sz="1800" b="1" dirty="0">
                <a:latin typeface="+mj-lt"/>
              </a:rPr>
              <a:t>жылғы </a:t>
            </a:r>
            <a:r>
              <a:rPr lang="kk-KZ" sz="1800" b="1" dirty="0" smtClean="0">
                <a:latin typeface="+mj-lt"/>
              </a:rPr>
              <a:t>бюджетінің үлес салмақтары.Барлығы </a:t>
            </a:r>
            <a:r>
              <a:rPr lang="kk-KZ" sz="1800" b="1" dirty="0">
                <a:latin typeface="+mj-lt"/>
              </a:rPr>
              <a:t>– </a:t>
            </a:r>
            <a:r>
              <a:rPr lang="kk-KZ" sz="1800" b="1" dirty="0" smtClean="0">
                <a:latin typeface="+mj-lt"/>
              </a:rPr>
              <a:t>57 589 мың </a:t>
            </a:r>
            <a:r>
              <a:rPr lang="kk-KZ" sz="1800" b="1" dirty="0">
                <a:latin typeface="+mj-lt"/>
              </a:rPr>
              <a:t>теңге</a:t>
            </a:r>
            <a:endParaRPr lang="ru-RU" sz="1800" b="1" dirty="0"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2600" y="2060848"/>
            <a:ext cx="2592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spcBef>
                <a:spcPts val="0"/>
              </a:spcBef>
              <a:buFontTx/>
              <a:buNone/>
            </a:pPr>
            <a:endParaRPr lang="kk-KZ" sz="1200" b="1" i="1" dirty="0" smtClean="0">
              <a:latin typeface="+mj-lt"/>
            </a:endParaRPr>
          </a:p>
          <a:p>
            <a:pPr algn="ctr" fontAlgn="ctr">
              <a:spcBef>
                <a:spcPts val="0"/>
              </a:spcBef>
              <a:buFontTx/>
              <a:buNone/>
            </a:pPr>
            <a:endParaRPr lang="kk-KZ" sz="1200" b="1" i="1" dirty="0">
              <a:latin typeface="+mj-lt"/>
            </a:endParaRPr>
          </a:p>
          <a:p>
            <a:pPr algn="ctr" fontAlgn="ctr">
              <a:spcBef>
                <a:spcPts val="0"/>
              </a:spcBef>
              <a:buFontTx/>
              <a:buNone/>
            </a:pPr>
            <a:endParaRPr lang="kk-KZ" sz="1200" b="1" i="1" dirty="0" smtClean="0">
              <a:latin typeface="+mj-lt"/>
            </a:endParaRPr>
          </a:p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b="1" i="1" dirty="0" smtClean="0">
                <a:latin typeface="+mj-lt"/>
              </a:rPr>
              <a:t>Бөлімді ұстап тұруға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kk-KZ" sz="1200" b="1" i="1" dirty="0" smtClean="0">
                <a:latin typeface="+mj-lt"/>
              </a:rPr>
              <a:t>10171 мың теңге,  97,6 % </a:t>
            </a:r>
            <a:endParaRPr lang="ru-RU" sz="1200" b="1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Ескелді ауданының </a:t>
            </a:r>
            <a:r>
              <a:rPr lang="kk-KZ" sz="1800" b="1" dirty="0">
                <a:solidFill>
                  <a:srgbClr val="000000"/>
                </a:solidFill>
                <a:latin typeface="Times New Roman"/>
              </a:rPr>
              <a:t>сәулет және қалақұрылысы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бөлімінің 2019-2021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жылдарда бөлінген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бюджет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қаржысы                              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740285434"/>
              </p:ext>
            </p:extLst>
          </p:nvPr>
        </p:nvGraphicFramePr>
        <p:xfrm>
          <a:off x="344488" y="2420889"/>
          <a:ext cx="9217024" cy="2697595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304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</a:t>
                      </a: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ң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63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 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45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10421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10838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11271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753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Экономикалық саясатты, мемлекеттік жоспарлау жүйесін қалыптастыру және дамыту саласындағы мемлекеттік саясатты іске асыру жөніндегі қызметтер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10171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10578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11001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13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250</a:t>
                      </a:r>
                      <a:endParaRPr lang="kk-KZ" sz="14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260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270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1268760"/>
            <a:ext cx="1557065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008392536"/>
              </p:ext>
            </p:extLst>
          </p:nvPr>
        </p:nvGraphicFramePr>
        <p:xfrm>
          <a:off x="272480" y="2060848"/>
          <a:ext cx="9366820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55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27940</TotalTime>
  <Words>107</Words>
  <Application>Microsoft Office PowerPoint</Application>
  <PresentationFormat>Лист A4 (210x297 мм)</PresentationFormat>
  <Paragraphs>30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Международный</vt:lpstr>
      <vt:lpstr>Ескелді ауданының сәулет және қалақұрылысы бөлімінің 2019 жылға  арналған бюджетінің азаматтық бюджеті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ПК1</cp:lastModifiedBy>
  <cp:revision>1922</cp:revision>
  <cp:lastPrinted>2016-07-20T11:16:55Z</cp:lastPrinted>
  <dcterms:created xsi:type="dcterms:W3CDTF">2004-02-06T14:47:15Z</dcterms:created>
  <dcterms:modified xsi:type="dcterms:W3CDTF">2019-10-31T12:06:58Z</dcterms:modified>
</cp:coreProperties>
</file>