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1078" r:id="rId2"/>
    <p:sldId id="1132" r:id="rId3"/>
    <p:sldId id="1157" r:id="rId4"/>
    <p:sldId id="1118" r:id="rId5"/>
    <p:sldId id="1096" r:id="rId6"/>
    <p:sldId id="1142" r:id="rId7"/>
    <p:sldId id="1111" r:id="rId8"/>
    <p:sldId id="1162" r:id="rId9"/>
    <p:sldId id="1147" r:id="rId10"/>
    <p:sldId id="1156" r:id="rId11"/>
    <p:sldId id="1152" r:id="rId12"/>
    <p:sldId id="1161" r:id="rId13"/>
    <p:sldId id="1163" r:id="rId1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47" d="100"/>
          <a:sy n="47" d="100"/>
        </p:scale>
        <p:origin x="-90" y="-6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3E-2"/>
          <c:y val="2.0512820512820641E-2"/>
          <c:w val="0.97724922440537942"/>
          <c:h val="0.72649572649572969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Субвенциялар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491529590988924E-2"/>
                  <c:y val="-3.4881794089226308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3970,8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1.6941167266960322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4326,9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3.1010261627436683E-2"/>
                  <c:y val="-3.478592818668033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4326,9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2.1553177819276053E-2"/>
                  <c:y val="-3.748414194276764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4326,9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жыл нақты</c:v>
                </c:pt>
                <c:pt idx="1">
                  <c:v>2019 жыл</c:v>
                </c:pt>
                <c:pt idx="2">
                  <c:v>2020 жыл</c:v>
                </c:pt>
                <c:pt idx="3">
                  <c:v>2021 жыл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3970.8</c:v>
                </c:pt>
                <c:pt idx="1">
                  <c:v>4326.9000000000005</c:v>
                </c:pt>
                <c:pt idx="2">
                  <c:v>4326.9000000000005</c:v>
                </c:pt>
                <c:pt idx="3">
                  <c:v>4326.9000000000005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Несие мен нысаналы трансферттер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470774670391479E-2"/>
                  <c:y val="-3.441796385415375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2088,5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2.7888245851582956E-2"/>
                  <c:y val="-8.934663847456492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5817,5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2.3165524694343825E-2"/>
                  <c:y val="1.021268453229493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3029,7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1.8450836167746041E-2"/>
                  <c:y val="-7.596176844844608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1895,0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жыл нақты</c:v>
                </c:pt>
                <c:pt idx="1">
                  <c:v>2019 жыл</c:v>
                </c:pt>
                <c:pt idx="2">
                  <c:v>2020 жыл</c:v>
                </c:pt>
                <c:pt idx="3">
                  <c:v>2021 жыл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2088.5</c:v>
                </c:pt>
                <c:pt idx="1">
                  <c:v>2638</c:v>
                </c:pt>
                <c:pt idx="2">
                  <c:v>3029.4</c:v>
                </c:pt>
                <c:pt idx="3">
                  <c:v>1895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Кірістер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9.6906121714377628E-3"/>
                  <c:y val="-2.866218271926217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193,8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1.7837911525346497E-2"/>
                  <c:y val="-3.5133992212091368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208,2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2.5985094464318424E-2"/>
                  <c:y val="-4.1886319495603765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221,5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1.7869110728416421E-2"/>
                  <c:y val="-4.1177179705513718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236,2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жыл нақты</c:v>
                </c:pt>
                <c:pt idx="1">
                  <c:v>2019 жыл</c:v>
                </c:pt>
                <c:pt idx="2">
                  <c:v>2020 жыл</c:v>
                </c:pt>
                <c:pt idx="3">
                  <c:v>2021 жыл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193.8</c:v>
                </c:pt>
                <c:pt idx="1">
                  <c:v>208.2</c:v>
                </c:pt>
                <c:pt idx="2">
                  <c:v>221.5</c:v>
                </c:pt>
                <c:pt idx="3">
                  <c:v>236.2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30303872"/>
        <c:axId val="130321408"/>
        <c:axId val="0"/>
      </c:bar3DChart>
      <c:catAx>
        <c:axId val="130303872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0321408"/>
        <c:crosses val="autoZero"/>
        <c:auto val="1"/>
        <c:lblAlgn val="ctr"/>
        <c:lblOffset val="100"/>
        <c:tickLblSkip val="1"/>
        <c:tickMarkSkip val="1"/>
      </c:catAx>
      <c:valAx>
        <c:axId val="130321408"/>
        <c:scaling>
          <c:orientation val="minMax"/>
        </c:scaling>
        <c:delete val="1"/>
        <c:axPos val="l"/>
        <c:numFmt formatCode="General" sourceLinked="1"/>
        <c:tickLblPos val="none"/>
        <c:crossAx val="130303872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521"/>
          <c:w val="0.75491209927611169"/>
          <c:h val="6.4957264957265476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>
                <a:latin typeface="+mj-lt"/>
              </a:rPr>
              <a:t>Ауданның нақтыланған  бюджетінің </a:t>
            </a:r>
            <a:r>
              <a:rPr lang="ru-RU" dirty="0" smtClean="0">
                <a:latin typeface="+mj-lt"/>
              </a:rPr>
              <a:t>2019-2021 </a:t>
            </a:r>
            <a:r>
              <a:rPr lang="ru-RU" dirty="0" err="1" smtClean="0">
                <a:latin typeface="+mj-lt"/>
              </a:rPr>
              <a:t>жылдарға білім</a:t>
            </a:r>
            <a:r>
              <a:rPr lang="ru-RU" dirty="0" smtClean="0">
                <a:latin typeface="+mj-lt"/>
              </a:rPr>
              <a:t> беру </a:t>
            </a:r>
            <a:r>
              <a:rPr lang="ru-RU" dirty="0" err="1" smtClean="0">
                <a:latin typeface="+mj-lt"/>
              </a:rPr>
              <a:t>саласының шығындары</a:t>
            </a:r>
            <a:endParaRPr lang="ru-RU" dirty="0">
              <a:latin typeface="+mj-lt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14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2.8472843505052987E-2"/>
                  <c:y val="-2.20461650167287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kk-KZ" dirty="0" smtClean="0"/>
                      <a:t>800,2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0337745360752117E-2"/>
                  <c:y val="-2.00419681970261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5110,5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8981895670035314E-2"/>
                  <c:y val="-1.8037771377323507E-2"/>
                </c:manualLayout>
              </c:layout>
              <c:showVal val="1"/>
            </c:dLbl>
            <c:dLbl>
              <c:idx val="3"/>
              <c:layout>
                <c:manualLayout>
                  <c:x val="3.1184542886486585E-2"/>
                  <c:y val="-1.2025180918215722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4"/>
                <c:pt idx="0">
                  <c:v>2018 ж</c:v>
                </c:pt>
                <c:pt idx="1">
                  <c:v>2019 ж</c:v>
                </c:pt>
                <c:pt idx="2">
                  <c:v>2020 ж</c:v>
                </c:pt>
                <c:pt idx="3">
                  <c:v>2021ж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3802.9</c:v>
                </c:pt>
                <c:pt idx="1">
                  <c:v>5110.5</c:v>
                </c:pt>
                <c:pt idx="2">
                  <c:v>5791.4</c:v>
                </c:pt>
                <c:pt idx="3">
                  <c:v>4720.1000000000004</c:v>
                </c:pt>
              </c:numCache>
            </c:numRef>
          </c:val>
        </c:ser>
        <c:shape val="box"/>
        <c:axId val="130526592"/>
        <c:axId val="130547072"/>
        <c:axId val="0"/>
      </c:bar3DChart>
      <c:catAx>
        <c:axId val="130526592"/>
        <c:scaling>
          <c:orientation val="minMax"/>
        </c:scaling>
        <c:axPos val="b"/>
        <c:tickLblPos val="nextTo"/>
        <c:crossAx val="130547072"/>
        <c:crosses val="autoZero"/>
        <c:auto val="1"/>
        <c:lblAlgn val="ctr"/>
        <c:lblOffset val="100"/>
      </c:catAx>
      <c:valAx>
        <c:axId val="130547072"/>
        <c:scaling>
          <c:orientation val="minMax"/>
        </c:scaling>
        <c:axPos val="l"/>
        <c:numFmt formatCode="General" sourceLinked="1"/>
        <c:tickLblPos val="nextTo"/>
        <c:crossAx val="1305265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28000">
                  <a:schemeClr val="accent5">
                    <a:tint val="18000"/>
                    <a:satMod val="120000"/>
                    <a:lumMod val="88000"/>
                  </a:schemeClr>
                </a:gs>
                <a:gs pos="100000">
                  <a:schemeClr val="accent5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dLbls>
            <c:dLbl>
              <c:idx val="0"/>
              <c:layout>
                <c:manualLayout>
                  <c:x val="1.220264721645126E-2"/>
                  <c:y val="-4.1327316249640481E-3"/>
                </c:manualLayout>
              </c:layout>
              <c:showVal val="1"/>
            </c:dLbl>
            <c:dLbl>
              <c:idx val="1"/>
              <c:layout>
                <c:manualLayout>
                  <c:x val="2.2267215554478522E-2"/>
                  <c:y val="-8.057036903015539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219,4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870154438752962E-2"/>
                  <c:y val="5.4615512777625198E-3"/>
                </c:manualLayout>
              </c:layout>
              <c:showVal val="1"/>
            </c:dLbl>
            <c:dLbl>
              <c:idx val="3"/>
              <c:layout>
                <c:manualLayout>
                  <c:x val="2.0409381198742037E-2"/>
                  <c:y val="-2.8148132721211812E-4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2018 ж</c:v>
                </c:pt>
                <c:pt idx="1">
                  <c:v>2019 ж</c:v>
                </c:pt>
                <c:pt idx="2">
                  <c:v>2020 ж</c:v>
                </c:pt>
                <c:pt idx="3">
                  <c:v>2021 ж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166.1</c:v>
                </c:pt>
                <c:pt idx="1">
                  <c:v>175.4</c:v>
                </c:pt>
                <c:pt idx="2" formatCode="General">
                  <c:v>146.1</c:v>
                </c:pt>
                <c:pt idx="3" formatCode="General">
                  <c:v>147.69999999999999</c:v>
                </c:pt>
              </c:numCache>
            </c:numRef>
          </c:val>
        </c:ser>
        <c:shape val="box"/>
        <c:axId val="173950848"/>
        <c:axId val="173952384"/>
        <c:axId val="0"/>
      </c:bar3DChart>
      <c:catAx>
        <c:axId val="173950848"/>
        <c:scaling>
          <c:orientation val="minMax"/>
        </c:scaling>
        <c:axPos val="b"/>
        <c:tickLblPos val="nextTo"/>
        <c:crossAx val="173952384"/>
        <c:crosses val="autoZero"/>
        <c:auto val="1"/>
        <c:lblAlgn val="ctr"/>
        <c:lblOffset val="100"/>
      </c:catAx>
      <c:valAx>
        <c:axId val="173952384"/>
        <c:scaling>
          <c:orientation val="minMax"/>
        </c:scaling>
        <c:axPos val="l"/>
        <c:numFmt formatCode="General" sourceLinked="1"/>
        <c:tickLblPos val="nextTo"/>
        <c:crossAx val="173950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 sz="2400"/>
            </a:pPr>
            <a:r>
              <a:rPr lang="ru-RU" sz="2000" b="1" i="0" baseline="0" dirty="0" smtClean="0">
                <a:effectLst/>
                <a:latin typeface="+mj-lt"/>
              </a:rPr>
              <a:t>2019-2021 </a:t>
            </a:r>
            <a:r>
              <a:rPr lang="ru-RU" sz="2000" b="1" i="0" baseline="0" dirty="0" err="1" smtClean="0">
                <a:effectLst/>
                <a:latin typeface="+mj-lt"/>
              </a:rPr>
              <a:t>жылдарға тұрғын үй-коммуналдық шаруашылыққа нақтыланған бюджетте</a:t>
            </a:r>
            <a:r>
              <a:rPr lang="ru-RU" sz="2000" b="1" i="0" baseline="0" dirty="0" smtClean="0">
                <a:effectLst/>
                <a:latin typeface="+mj-lt"/>
              </a:rPr>
              <a:t> </a:t>
            </a:r>
            <a:r>
              <a:rPr lang="ru-RU" sz="2000" b="1" i="0" baseline="0" dirty="0" err="1" smtClean="0">
                <a:effectLst/>
                <a:latin typeface="+mj-lt"/>
              </a:rPr>
              <a:t>қарастырылған қаржы</a:t>
            </a:r>
            <a:endParaRPr lang="ru-RU" sz="2000" b="1" i="0" baseline="0" dirty="0" smtClean="0">
              <a:effectLst/>
              <a:latin typeface="+mj-lt"/>
            </a:endParaRPr>
          </a:p>
          <a:p>
            <a:pPr algn="ctr">
              <a:defRPr sz="2400"/>
            </a:pPr>
            <a:endParaRPr lang="ru-RU" sz="2400" dirty="0">
              <a:effectLst/>
            </a:endParaRPr>
          </a:p>
        </c:rich>
      </c:tx>
      <c:layout>
        <c:manualLayout>
          <c:xMode val="edge"/>
          <c:yMode val="edge"/>
          <c:x val="0.23183663185584871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1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1.8981788910217158E-2"/>
                  <c:y val="-4.7526413687086502E-2"/>
                </c:manualLayout>
              </c:layout>
              <c:showVal val="1"/>
            </c:dLbl>
            <c:dLbl>
              <c:idx val="1"/>
              <c:layout>
                <c:manualLayout>
                  <c:x val="1.1420413990007108E-2"/>
                  <c:y val="-4.5251558722101945E-2"/>
                </c:manualLayout>
              </c:layout>
              <c:showVal val="1"/>
            </c:dLbl>
            <c:dLbl>
              <c:idx val="2"/>
              <c:layout>
                <c:manualLayout>
                  <c:x val="2.1413276231263437E-2"/>
                  <c:y val="-5.2396541678223482E-2"/>
                </c:manualLayout>
              </c:layout>
              <c:showVal val="1"/>
            </c:dLbl>
            <c:dLbl>
              <c:idx val="3"/>
              <c:layout>
                <c:manualLayout>
                  <c:x val="1.4275517487508922E-3"/>
                  <c:y val="-3.334325379523307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нақтыланған бюджет 2018ж</c:v>
                </c:pt>
                <c:pt idx="1">
                  <c:v>2019 ж</c:v>
                </c:pt>
                <c:pt idx="2">
                  <c:v>2020 ж</c:v>
                </c:pt>
                <c:pt idx="3">
                  <c:v>2021 ж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812.1</c:v>
                </c:pt>
                <c:pt idx="1">
                  <c:v>2440</c:v>
                </c:pt>
                <c:pt idx="2" formatCode="General">
                  <c:v>100</c:v>
                </c:pt>
                <c:pt idx="3" formatCode="General">
                  <c:v>122.4</c:v>
                </c:pt>
              </c:numCache>
            </c:numRef>
          </c:val>
        </c:ser>
        <c:shape val="box"/>
        <c:axId val="175721856"/>
        <c:axId val="184324864"/>
        <c:axId val="0"/>
      </c:bar3DChart>
      <c:catAx>
        <c:axId val="175721856"/>
        <c:scaling>
          <c:orientation val="minMax"/>
        </c:scaling>
        <c:axPos val="b"/>
        <c:tickLblPos val="nextTo"/>
        <c:crossAx val="184324864"/>
        <c:crosses val="autoZero"/>
        <c:auto val="1"/>
        <c:lblAlgn val="ctr"/>
        <c:lblOffset val="100"/>
      </c:catAx>
      <c:valAx>
        <c:axId val="184324864"/>
        <c:scaling>
          <c:orientation val="minMax"/>
        </c:scaling>
        <c:axPos val="l"/>
        <c:numFmt formatCode="General" sourceLinked="1"/>
        <c:tickLblPos val="nextTo"/>
        <c:crossAx val="175721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322101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Ескелді ауданының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2019-2021 жылдарға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ауданның нақтыланған азаматтық бюджеті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Қарабұлақ ауылы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2" name="Picture 2" descr="https://filin.mail.ru/pic?user=eskeldy_ekon@mail.ru&amp;email=eskeldy_a_j@mail.ru&amp;trust=true&amp;sign=4be63d11e2a16d534f6deb877126d1e1c8c3ec37&amp;&amp;&amp;width=90&amp;height=90&amp;name=%D0%95c%D0%BA%D0%B5%D0%BB%D0%B4%D1%96%20%D0%B0%D1%83%D0%B4%D0%B0%D0%BD%D1%8B%D0%BD%D1%8B%3F%20%D0%B6%D0%B0%D1%81%D1%82%D0%B0%D1%80%D1%8B%20%D1%84%D0%B8%D0%BB%D0%B8%D0%B0%D0%BB%D1%8B&amp;version=4&amp;build=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72816"/>
            <a:ext cx="2204653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874713" y="2409825"/>
            <a:ext cx="4038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ru-RU" sz="1400" b="1">
                <a:solidFill>
                  <a:srgbClr val="0033CC"/>
                </a:solidFill>
              </a:rPr>
              <a:t>       </a:t>
            </a:r>
            <a:endParaRPr lang="ru-RU" sz="2800">
              <a:solidFill>
                <a:srgbClr val="0033CC"/>
              </a:solidFill>
            </a:endParaRPr>
          </a:p>
        </p:txBody>
      </p:sp>
      <p:sp>
        <p:nvSpPr>
          <p:cNvPr id="22531" name="Rectangle 76"/>
          <p:cNvSpPr>
            <a:spLocks noChangeArrowheads="1"/>
          </p:cNvSpPr>
          <p:nvPr/>
        </p:nvSpPr>
        <p:spPr bwMode="auto">
          <a:xfrm>
            <a:off x="8359775" y="2708275"/>
            <a:ext cx="12223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sz="1400" i="1">
                <a:latin typeface="Arial" panose="020B0604020202020204" pitchFamily="34" charset="0"/>
                <a:cs typeface="Arial" panose="020B0604020202020204" pitchFamily="34" charset="0"/>
              </a:rPr>
              <a:t>млн. теңге</a:t>
            </a: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ru-RU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532" name="Group 77"/>
          <p:cNvGrpSpPr>
            <a:grpSpLocks/>
          </p:cNvGrpSpPr>
          <p:nvPr/>
        </p:nvGrpSpPr>
        <p:grpSpPr bwMode="auto">
          <a:xfrm>
            <a:off x="385763" y="1054100"/>
            <a:ext cx="2160587" cy="1511300"/>
            <a:chOff x="567" y="210"/>
            <a:chExt cx="1134" cy="797"/>
          </a:xfrm>
        </p:grpSpPr>
        <p:pic>
          <p:nvPicPr>
            <p:cNvPr id="22567" name="Picture 7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210"/>
              <a:ext cx="590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68" name="Picture 7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46"/>
              <a:ext cx="5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69" name="Picture 8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527"/>
              <a:ext cx="5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2533" name="Прямоугольник 11"/>
          <p:cNvSpPr>
            <a:spLocks noChangeArrowheads="1"/>
          </p:cNvSpPr>
          <p:nvPr/>
        </p:nvSpPr>
        <p:spPr bwMode="auto">
          <a:xfrm>
            <a:off x="1590675" y="195263"/>
            <a:ext cx="7261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Аудандық нақтыланған бюджетте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мәдениет</a:t>
            </a:r>
            <a:r>
              <a:rPr lang="ru-RU" sz="1800" b="1" dirty="0" err="1">
                <a:latin typeface="+mj-lt"/>
                <a:cs typeface="Arial" panose="020B0604020202020204" pitchFamily="34" charset="0"/>
              </a:rPr>
              <a:t>,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спорт </a:t>
            </a:r>
            <a:r>
              <a:rPr lang="ru-RU" sz="1800" b="1" dirty="0" err="1">
                <a:latin typeface="+mj-lt"/>
                <a:cs typeface="Arial" panose="020B0604020202020204" pitchFamily="34" charset="0"/>
              </a:rPr>
              <a:t>және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туризм  </a:t>
            </a:r>
            <a:r>
              <a:rPr lang="ru-RU" sz="1800" b="1" dirty="0" err="1">
                <a:latin typeface="+mj-lt"/>
                <a:cs typeface="Arial" panose="020B0604020202020204" pitchFamily="34" charset="0"/>
              </a:rPr>
              <a:t>салалары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+mj-lt"/>
                <a:cs typeface="Arial" panose="020B0604020202020204" pitchFamily="34" charset="0"/>
              </a:rPr>
              <a:t>бойынша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+mj-lt"/>
                <a:cs typeface="Arial" panose="020B0604020202020204" pitchFamily="34" charset="0"/>
              </a:rPr>
              <a:t>өткізілетін іс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- </a:t>
            </a:r>
            <a:r>
              <a:rPr lang="ru-RU" sz="1800" b="1" dirty="0" err="1">
                <a:latin typeface="+mj-lt"/>
                <a:cs typeface="Arial" panose="020B0604020202020204" pitchFamily="34" charset="0"/>
              </a:rPr>
              <a:t>шараларына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+mj-lt"/>
                <a:cs typeface="Arial" panose="020B0604020202020204" pitchFamily="34" charset="0"/>
              </a:rPr>
              <a:t>қарастырылған қаржы</a:t>
            </a:r>
            <a:endParaRPr lang="ru-RU" sz="1800" b="1" dirty="0">
              <a:latin typeface="+mj-lt"/>
            </a:endParaRPr>
          </a:p>
        </p:txBody>
      </p:sp>
      <p:graphicFrame>
        <p:nvGraphicFramePr>
          <p:cNvPr id="11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87576568"/>
              </p:ext>
            </p:extLst>
          </p:nvPr>
        </p:nvGraphicFramePr>
        <p:xfrm>
          <a:off x="200472" y="980728"/>
          <a:ext cx="9433048" cy="542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365250" y="295275"/>
            <a:ext cx="7345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 err="1" smtClean="0">
                <a:solidFill>
                  <a:srgbClr val="000000"/>
                </a:solidFill>
                <a:latin typeface="+mj-lt"/>
              </a:rPr>
              <a:t>Аудан</a:t>
            </a:r>
            <a:r>
              <a:rPr lang="ru-RU" sz="18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b="1" dirty="0" err="1" smtClean="0">
                <a:solidFill>
                  <a:srgbClr val="000000"/>
                </a:solidFill>
                <a:latin typeface="+mj-lt"/>
              </a:rPr>
              <a:t>бойынша</a:t>
            </a:r>
            <a:r>
              <a:rPr lang="ru-RU" sz="1800" b="1" dirty="0" smtClean="0">
                <a:solidFill>
                  <a:srgbClr val="000000"/>
                </a:solidFill>
                <a:latin typeface="+mj-lt"/>
              </a:rPr>
              <a:t> 2019-2021  </a:t>
            </a:r>
            <a:r>
              <a:rPr lang="ru-RU" sz="1800" b="1" dirty="0" err="1" smtClean="0">
                <a:solidFill>
                  <a:srgbClr val="000000"/>
                </a:solidFill>
                <a:latin typeface="+mj-lt"/>
              </a:rPr>
              <a:t>жылдарға </a:t>
            </a:r>
            <a:r>
              <a:rPr lang="ru-RU" sz="1800" b="1" dirty="0" smtClean="0">
                <a:solidFill>
                  <a:srgbClr val="000000"/>
                </a:solidFill>
                <a:latin typeface="+mj-lt"/>
              </a:rPr>
              <a:t>автомобиль </a:t>
            </a:r>
            <a:r>
              <a:rPr lang="ru-RU" sz="1800" b="1" dirty="0" err="1">
                <a:solidFill>
                  <a:srgbClr val="000000"/>
                </a:solidFill>
                <a:latin typeface="+mj-lt"/>
              </a:rPr>
              <a:t>жолдарын</a:t>
            </a:r>
            <a:r>
              <a:rPr lang="ru-RU" sz="1800" b="1" dirty="0">
                <a:solidFill>
                  <a:srgbClr val="000000"/>
                </a:solidFill>
                <a:latin typeface="+mj-lt"/>
              </a:rPr>
              <a:t> ж</a:t>
            </a:r>
            <a:r>
              <a:rPr lang="kk-KZ" sz="1800" b="1" dirty="0">
                <a:solidFill>
                  <a:srgbClr val="000000"/>
                </a:solidFill>
                <a:latin typeface="+mj-lt"/>
              </a:rPr>
              <a:t>ө</a:t>
            </a:r>
            <a:r>
              <a:rPr lang="ru-RU" sz="1800" b="1" dirty="0" err="1" smtClean="0">
                <a:solidFill>
                  <a:srgbClr val="000000"/>
                </a:solidFill>
                <a:latin typeface="+mj-lt"/>
              </a:rPr>
              <a:t>ндеуге</a:t>
            </a:r>
            <a:r>
              <a:rPr lang="ru-RU" sz="18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800" b="1" dirty="0" err="1" smtClean="0">
                <a:solidFill>
                  <a:srgbClr val="000000"/>
                </a:solidFill>
                <a:latin typeface="+mj-lt"/>
              </a:rPr>
              <a:t>қарастырылған қаржы</a:t>
            </a:r>
            <a:endParaRPr lang="ru-RU" sz="18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</a:t>
            </a:r>
            <a:endParaRPr lang="ru-RU" sz="1800" i="1">
              <a:latin typeface="Arial" panose="020B0604020202020204" pitchFamily="34" charset="0"/>
            </a:endParaRPr>
          </a:p>
        </p:txBody>
      </p:sp>
      <p:graphicFrame>
        <p:nvGraphicFramePr>
          <p:cNvPr id="151142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2366457"/>
              </p:ext>
            </p:extLst>
          </p:nvPr>
        </p:nvGraphicFramePr>
        <p:xfrm>
          <a:off x="776287" y="1165925"/>
          <a:ext cx="8353425" cy="2519271"/>
        </p:xfrm>
        <a:graphic>
          <a:graphicData uri="http://schemas.openxmlformats.org/drawingml/2006/table">
            <a:tbl>
              <a:tblPr/>
              <a:tblGrid>
                <a:gridCol w="3851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9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83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904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Аталуы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Өлшем бірлігі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жыл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жыл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4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Барлығы: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+mj-lt"/>
                          <a:cs typeface="Arial" panose="020B0604020202020204" pitchFamily="34" charset="0"/>
                        </a:rPr>
                        <a:t>543,8</a:t>
                      </a:r>
                      <a:endParaRPr lang="ru-RU" sz="16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+mj-lt"/>
                          <a:cs typeface="Arial" panose="020B0604020202020204" pitchFamily="34" charset="0"/>
                        </a:rPr>
                        <a:t>486,1</a:t>
                      </a:r>
                      <a:endParaRPr lang="ru-RU" sz="16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+mj-lt"/>
                          <a:cs typeface="Arial" panose="020B0604020202020204" pitchFamily="34" charset="0"/>
                        </a:rPr>
                        <a:t>369,4</a:t>
                      </a:r>
                      <a:endParaRPr lang="ru-RU" sz="16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4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Жергілікті бюджет есебінен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+mj-lt"/>
                          <a:cs typeface="Arial" panose="020B0604020202020204" pitchFamily="34" charset="0"/>
                        </a:rPr>
                        <a:t>543,8</a:t>
                      </a:r>
                      <a:endParaRPr lang="ru-R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+mj-lt"/>
                          <a:cs typeface="Arial" panose="020B0604020202020204" pitchFamily="34" charset="0"/>
                        </a:rPr>
                        <a:t>486,1</a:t>
                      </a:r>
                      <a:endParaRPr lang="ru-R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cs typeface="Arial" panose="020B0604020202020204" pitchFamily="34" charset="0"/>
                        </a:rPr>
                        <a:t>369,4</a:t>
                      </a:r>
                      <a:endParaRPr lang="ru-R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оның ішінде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6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Аудандық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және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қалалық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маңыздағы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жолдарды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жөндеу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+mj-lt"/>
                          <a:cs typeface="Arial" panose="020B0604020202020204" pitchFamily="34" charset="0"/>
                        </a:rPr>
                        <a:t>543,8</a:t>
                      </a:r>
                      <a:endParaRPr lang="ru-R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cs typeface="Arial" panose="020B0604020202020204" pitchFamily="34" charset="0"/>
                        </a:rPr>
                        <a:t>486,1</a:t>
                      </a:r>
                      <a:endParaRPr lang="ru-R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  <a:cs typeface="Arial" panose="020B0604020202020204" pitchFamily="34" charset="0"/>
                        </a:rPr>
                        <a:t>369,4</a:t>
                      </a:r>
                      <a:endParaRPr lang="ru-R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6" name="Rectangle 145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</a:t>
            </a:r>
            <a:endParaRPr lang="ru-RU" sz="1800" i="1">
              <a:latin typeface="Arial" panose="020B0604020202020204" pitchFamily="34" charset="0"/>
            </a:endParaRPr>
          </a:p>
        </p:txBody>
      </p:sp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3581951"/>
              </p:ext>
            </p:extLst>
          </p:nvPr>
        </p:nvGraphicFramePr>
        <p:xfrm>
          <a:off x="200472" y="188640"/>
          <a:ext cx="936682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871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4608" y="188640"/>
            <a:ext cx="8064896" cy="720080"/>
          </a:xfrm>
        </p:spPr>
        <p:txBody>
          <a:bodyPr/>
          <a:lstStyle/>
          <a:p>
            <a:pPr algn="ctr"/>
            <a:r>
              <a:rPr lang="kk-KZ" sz="1600" b="1" i="0" dirty="0" smtClean="0">
                <a:solidFill>
                  <a:schemeClr val="tx1"/>
                </a:solidFill>
              </a:rPr>
              <a:t>«Ауыл ел бесігі» жобасы шеңберінде ауылдық елді мекендердегі әлеуметтік және инженерлік инфрақұрылым бойынша іс-шараларды іске асыруға қарастырылған қаржы</a:t>
            </a:r>
            <a:endParaRPr lang="ru-RU" sz="1600" b="1" i="0" dirty="0">
              <a:solidFill>
                <a:schemeClr val="tx1"/>
              </a:solidFill>
            </a:endParaRPr>
          </a:p>
        </p:txBody>
      </p:sp>
      <p:graphicFrame>
        <p:nvGraphicFramePr>
          <p:cNvPr id="3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44488" y="1307934"/>
          <a:ext cx="9001000" cy="4065282"/>
        </p:xfrm>
        <a:graphic>
          <a:graphicData uri="http://schemas.openxmlformats.org/drawingml/2006/table">
            <a:tbl>
              <a:tblPr/>
              <a:tblGrid>
                <a:gridCol w="59510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982"/>
                <a:gridCol w="15249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20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6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Өлшем бірлігі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8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ел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бесігі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»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жобасы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шеңберінде қарастырылған қаржы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- БАРЛЫҒЫ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930,9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12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беру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165,5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Автомобиль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жолдарына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жөндеу жұмыстарына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168,9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8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Тұрғын үй-коммуналдық шаруашылық обктілерін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жайластыруға және дамытуға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596,5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</a:rPr>
              <a:t>2019-2021 жылдарға арналған аудандық нақтыланған  бюджеті</a:t>
            </a:r>
            <a:endParaRPr lang="ru-RU" sz="1800" b="1" i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200472" y="868630"/>
          <a:ext cx="9532491" cy="6019045"/>
        </p:xfrm>
        <a:graphic>
          <a:graphicData uri="http://schemas.openxmlformats.org/drawingml/2006/table">
            <a:tbl>
              <a:tblPr/>
              <a:tblGrid>
                <a:gridCol w="4853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1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83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kern="10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жылға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Нақтыланған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 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Түсімдер – 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6253,1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10352,6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7578,1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6458,1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Өзіндік кірістер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193,8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208,2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236,2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Трансферттер түсімі, 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6059,3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10144,4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7356,6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6221,9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Оның ішінде: субвенция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3970,8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4326,9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4326,9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4326,9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Несиелер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188,1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194,7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6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Шығыстар – 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6319,8</a:t>
                      </a:r>
                      <a:endParaRPr lang="ru-RU" sz="14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baseline="0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10477,0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7578,1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6458,1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3821,3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4963,0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5807,6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4736,5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Әлеуметтік көмек және әлеуметтік қамсыздандыру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407,1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1145,6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393,1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399,6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794,4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1998,8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108,4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130,8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Отын-энергетика кешені және жер қойнауын пайдалану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17,7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8,0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6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Мәдениет, спорт, туризм және ақпараттық кеңістік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199,4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251,8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176,2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177,9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52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Ауыл, су, орман шаруашылығы, қоршаған ортаны және жануарлар дүниесін қорғау, жер қатынастары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188,3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253,1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158,7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209,3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6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Көлік және коммуникация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267,9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382,4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493,1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376,5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6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Басқалар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623,7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1301,3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441,0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427,5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447925" y="174625"/>
            <a:ext cx="495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err="1" smtClean="0">
                <a:latin typeface="+mj-lt"/>
              </a:rPr>
              <a:t>Ескелді</a:t>
            </a:r>
            <a:r>
              <a:rPr lang="ru-RU" sz="1800" b="1" dirty="0" smtClean="0">
                <a:latin typeface="+mj-lt"/>
              </a:rPr>
              <a:t> </a:t>
            </a:r>
            <a:r>
              <a:rPr lang="ru-RU" sz="1800" b="1" dirty="0" err="1" smtClean="0">
                <a:latin typeface="+mj-lt"/>
              </a:rPr>
              <a:t>ауданының аудандық нақтыланған бюджетінің </a:t>
            </a:r>
            <a:r>
              <a:rPr lang="ru-RU" sz="1800" b="1" dirty="0" err="1">
                <a:latin typeface="+mj-lt"/>
              </a:rPr>
              <a:t>құрылымы </a:t>
            </a:r>
            <a:r>
              <a:rPr lang="ru-RU" sz="1800" b="1" dirty="0" smtClean="0">
                <a:latin typeface="+mj-lt"/>
              </a:rPr>
              <a:t>2019-2021 </a:t>
            </a:r>
            <a:r>
              <a:rPr lang="ru-RU" sz="1800" b="1" dirty="0" err="1">
                <a:latin typeface="+mj-lt"/>
              </a:rPr>
              <a:t>жылдар</a:t>
            </a:r>
            <a:endParaRPr lang="ru-RU" sz="1800" b="1" dirty="0">
              <a:latin typeface="+mj-lt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 err="1">
                <a:latin typeface="Arial" panose="020B0604020202020204" pitchFamily="34" charset="0"/>
              </a:rPr>
              <a:t>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4532210"/>
              </p:ext>
            </p:extLst>
          </p:nvPr>
        </p:nvGraphicFramePr>
        <p:xfrm>
          <a:off x="306388" y="1115446"/>
          <a:ext cx="9399587" cy="5510236"/>
        </p:xfrm>
        <a:graphic>
          <a:graphicData uri="http://schemas.openxmlformats.org/drawingml/2006/table">
            <a:tbl>
              <a:tblPr/>
              <a:tblGrid>
                <a:gridCol w="325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53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32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92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42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02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Бөлімдердің атауы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нақтыланған</a:t>
                      </a:r>
                      <a:r>
                        <a:rPr lang="ru-RU" sz="1400" b="1" i="0" u="none" strike="noStrike" baseline="0" dirty="0" err="1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бюджет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Жоспар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2019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2020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6253,1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10352,6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7578,1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6458,1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179,4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154,6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155,8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164,4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емес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48,6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60,7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66,8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негізгі капиталды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5,1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трансферттер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6059,3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10144,4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7356,5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6221,8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6319,8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10477,0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7578,1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6458,1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Таза бюджеттік кредиттеу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48,9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122,4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144,4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151,0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86,6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166,0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188,1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194,7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кредиттерді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активтерімен операциялар бойынша сальдо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активтерін сатып алу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мемлекеттің қаржы активтерін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 (профициті)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-115,6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-246,7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-144,4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-151,0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тапшылығын қаржыландыру (профицитін пайдалану)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115,6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  246,7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144,4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151,0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қарыздарды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қаражатының пайдаланылатын қалдықтары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0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66,8</a:t>
                      </a:r>
                      <a:endParaRPr lang="ru-RU" sz="1400" b="0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124,4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67706946"/>
              </p:ext>
            </p:extLst>
          </p:nvPr>
        </p:nvGraphicFramePr>
        <p:xfrm>
          <a:off x="419100" y="982663"/>
          <a:ext cx="8589963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 err="1">
                <a:latin typeface="Arial" panose="020B0604020202020204" pitchFamily="34" charset="0"/>
              </a:rPr>
              <a:t>теңге</a:t>
            </a:r>
            <a:endParaRPr lang="ru-RU" sz="1800" i="1" dirty="0">
              <a:latin typeface="Arial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08138" y="188640"/>
            <a:ext cx="78200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+mj-lt"/>
              </a:rPr>
              <a:t>2019-2021 </a:t>
            </a:r>
            <a:r>
              <a:rPr lang="ru-RU" sz="1800" b="1" dirty="0" err="1">
                <a:latin typeface="+mj-lt"/>
              </a:rPr>
              <a:t>жылдар</a:t>
            </a:r>
            <a:r>
              <a:rPr lang="kk-KZ" sz="1800" b="1" dirty="0">
                <a:latin typeface="+mj-lt"/>
              </a:rPr>
              <a:t>ға арналған </a:t>
            </a:r>
            <a:r>
              <a:rPr lang="kk-KZ" sz="1800" b="1" dirty="0" smtClean="0">
                <a:latin typeface="+mj-lt"/>
              </a:rPr>
              <a:t>аудандық нақтыланған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 </a:t>
            </a:r>
            <a:r>
              <a:rPr lang="kk-KZ" sz="1800" b="1" dirty="0">
                <a:latin typeface="+mj-lt"/>
              </a:rPr>
              <a:t>бюджетінің түсімдері</a:t>
            </a:r>
            <a:endParaRPr lang="ru-RU" sz="1800" b="1" dirty="0">
              <a:latin typeface="+mj-lt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624888" y="0"/>
            <a:ext cx="1281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80592" y="1412776"/>
          <a:ext cx="7405688" cy="4937125"/>
        </p:xfrm>
        <a:graphic>
          <a:graphicData uri="http://schemas.openxmlformats.org/presentationml/2006/ole">
            <p:oleObj spid="_x0000_s10345" name="Диаграмма" r:id="rId3" imgW="6600933" imgH="4400379" progId="MSGraph.Chart.8">
              <p:embed followColorScheme="full"/>
            </p:oleObj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432720" y="4365104"/>
            <a:ext cx="12961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2,44 </a:t>
            </a:r>
            <a:r>
              <a:rPr lang="ru-RU" sz="1800" b="1" dirty="0"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025008" y="2204864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74,2%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712913" y="4725145"/>
            <a:ext cx="1800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200" b="1" dirty="0" err="1" smtClean="0">
                <a:latin typeface="Times New Roman" panose="02020603050405020304" pitchFamily="18" charset="0"/>
              </a:rPr>
              <a:t>Негізгі</a:t>
            </a:r>
            <a:endParaRPr lang="ru-RU" sz="1200" b="1" dirty="0" smtClean="0">
              <a:latin typeface="Times New Roman" panose="02020603050405020304" pitchFamily="18" charset="0"/>
            </a:endParaRP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200" b="1" dirty="0" smtClean="0">
                <a:latin typeface="Times New Roman" panose="02020603050405020304" pitchFamily="18" charset="0"/>
              </a:rPr>
              <a:t>капиталды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200" b="1" dirty="0" smtClean="0">
                <a:latin typeface="Times New Roman" panose="02020603050405020304" pitchFamily="18" charset="0"/>
              </a:rPr>
              <a:t>стуадан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200" b="1" dirty="0" smtClean="0">
                <a:latin typeface="Times New Roman" panose="02020603050405020304" pitchFamily="18" charset="0"/>
              </a:rPr>
              <a:t>түсетін түсімдер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1200" b="1" i="1" dirty="0" smtClean="0">
                <a:latin typeface="Arial" panose="020B0604020202020204" pitchFamily="34" charset="0"/>
              </a:rPr>
              <a:t>5,1млн.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4427538" y="4581128"/>
            <a:ext cx="1800225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23,34 %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Салы</a:t>
            </a:r>
            <a:r>
              <a:rPr lang="kk-KZ" sz="1200" b="1" dirty="0" smtClean="0">
                <a:latin typeface="Times New Roman" panose="02020603050405020304" pitchFamily="18" charset="0"/>
              </a:rPr>
              <a:t>қтық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200" b="1" dirty="0" smtClean="0">
                <a:latin typeface="Times New Roman" panose="02020603050405020304" pitchFamily="18" charset="0"/>
              </a:rPr>
              <a:t>емес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200" b="1" dirty="0" smtClean="0">
                <a:latin typeface="Times New Roman" panose="02020603050405020304" pitchFamily="18" charset="0"/>
              </a:rPr>
              <a:t>түсімдер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1200" b="1" i="1" dirty="0" smtClean="0">
                <a:latin typeface="Arial" panose="020B0604020202020204" pitchFamily="34" charset="0"/>
              </a:rPr>
              <a:t>48,6млн</a:t>
            </a:r>
            <a:r>
              <a:rPr lang="kk-KZ" sz="1200" b="1" i="1" dirty="0">
                <a:latin typeface="Arial" panose="020B0604020202020204" pitchFamily="34" charset="0"/>
              </a:rPr>
              <a:t>. 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3584847" y="1988840"/>
            <a:ext cx="3600177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Салы</a:t>
            </a:r>
            <a:r>
              <a:rPr lang="kk-KZ" sz="1400" b="1" dirty="0">
                <a:latin typeface="Times New Roman" panose="02020603050405020304" pitchFamily="18" charset="0"/>
              </a:rPr>
              <a:t>қтық </a:t>
            </a:r>
            <a:r>
              <a:rPr lang="kk-KZ" sz="1200" b="1" dirty="0" smtClean="0">
                <a:latin typeface="Times New Roman" panose="02020603050405020304" pitchFamily="18" charset="0"/>
              </a:rPr>
              <a:t>түсімдер</a:t>
            </a:r>
            <a:r>
              <a:rPr lang="kk-KZ" sz="1400" b="1" dirty="0" smtClean="0">
                <a:latin typeface="Times New Roman" panose="02020603050405020304" pitchFamily="18" charset="0"/>
              </a:rPr>
              <a:t>  154,5</a:t>
            </a:r>
            <a:r>
              <a:rPr lang="kk-KZ" sz="1200" b="1" dirty="0" smtClean="0">
                <a:latin typeface="Arial" panose="020B0604020202020204" pitchFamily="34" charset="0"/>
              </a:rPr>
              <a:t>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2019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аудандық нақтыланған </a:t>
            </a:r>
            <a:r>
              <a:rPr lang="kk-KZ" sz="1800" b="1" dirty="0">
                <a:latin typeface="+mj-lt"/>
              </a:rPr>
              <a:t>бюджетінде кірістердің үлес салмақтары. Барлығы – </a:t>
            </a:r>
            <a:r>
              <a:rPr lang="kk-KZ" sz="1800" b="1" dirty="0" smtClean="0">
                <a:latin typeface="+mj-lt"/>
              </a:rPr>
              <a:t>208,2 млн.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714500" y="1262063"/>
          <a:ext cx="6837363" cy="5292725"/>
        </p:xfrm>
        <a:graphic>
          <a:graphicData uri="http://schemas.openxmlformats.org/presentationml/2006/ole">
            <p:oleObj spid="_x0000_s11365" name="Worksheet" r:id="rId3" imgW="8010681" imgH="6200604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cs typeface="Arial" panose="020B0604020202020204" pitchFamily="34" charset="0"/>
              </a:rPr>
              <a:t>2019 </a:t>
            </a:r>
            <a:r>
              <a:rPr lang="ru-RU" sz="1800" b="1" i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жылғы аудандық нақтыланған бюджетінің шығындарының салалар</a:t>
            </a:r>
            <a:r>
              <a:rPr lang="ru-RU" sz="1800" b="1" i="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үлес салмағы</a:t>
            </a:r>
            <a:endParaRPr lang="ru-RU" sz="1800" b="1" i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Әлеуметтік сала бойынша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аудандық нақтыланған бюджетке 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44488" y="1307934"/>
          <a:ext cx="9217024" cy="276913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8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Әлеуметтік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- БАРЛЫҒЫ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6443,9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6301,2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5237,4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беру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5110,5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5791,4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4720,1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қорғау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1114,0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363,7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369,6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1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Мәдениет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, спорт, туризм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ақпараттық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кеңістік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219,4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146,1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147,7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266700" y="188640"/>
          <a:ext cx="9366820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532813" y="649288"/>
            <a:ext cx="9350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i="1">
                <a:latin typeface="Arial" panose="020B0604020202020204" pitchFamily="34" charset="0"/>
              </a:rPr>
              <a:t>млн. теңге</a:t>
            </a:r>
          </a:p>
        </p:txBody>
      </p:sp>
      <p:sp>
        <p:nvSpPr>
          <p:cNvPr id="21508" name="Rectangle 90"/>
          <p:cNvSpPr>
            <a:spLocks noChangeArrowheads="1"/>
          </p:cNvSpPr>
          <p:nvPr/>
        </p:nvSpPr>
        <p:spPr bwMode="auto">
          <a:xfrm>
            <a:off x="8553450" y="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222250"/>
            <a:ext cx="9074150" cy="417513"/>
          </a:xfrm>
        </p:spPr>
        <p:txBody>
          <a:bodyPr/>
          <a:lstStyle/>
          <a:p>
            <a:pPr algn="ctr"/>
            <a:r>
              <a:rPr lang="kk-KZ" altLang="ru-RU" sz="2000" b="1" i="0" dirty="0" smtClean="0">
                <a:solidFill>
                  <a:schemeClr val="tx1"/>
                </a:solidFill>
                <a:cs typeface="Arial" panose="020B0604020202020204" pitchFamily="34" charset="0"/>
              </a:rPr>
              <a:t>Аудан бойынша әлеуметтік жәрдемақы шығындары</a:t>
            </a:r>
            <a:r>
              <a:rPr lang="ru-RU" altLang="ru-RU" sz="2000" dirty="0" smtClean="0"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8891596"/>
              </p:ext>
            </p:extLst>
          </p:nvPr>
        </p:nvGraphicFramePr>
        <p:xfrm>
          <a:off x="344488" y="1196752"/>
          <a:ext cx="9359900" cy="4869081"/>
        </p:xfrm>
        <a:graphic>
          <a:graphicData uri="http://schemas.openxmlformats.org/drawingml/2006/table">
            <a:tbl>
              <a:tblPr/>
              <a:tblGrid>
                <a:gridCol w="5688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49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Атауы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6767" marR="6767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6767" marR="6767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6767" marR="6767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6767" marR="6767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6767" marR="6767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көмек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6767" marR="6767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1104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1114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363,7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369,6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7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lang="ru-RU" sz="1100" b="0" i="1" u="none" strike="noStrike" baseline="0" dirty="0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i="1" u="none" strike="noStrike" baseline="0" dirty="0" err="1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ішінде</a:t>
                      </a:r>
                      <a:r>
                        <a:rPr lang="ru-RU" sz="1100" b="0" i="1" u="none" strike="noStrike" dirty="0" smtClean="0"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ru-RU" sz="1100" b="0" i="1" u="none" strike="noStrike" dirty="0">
                        <a:effectLst/>
                        <a:latin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6767" marR="6767" marT="67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Жұмыспен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қамту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бағдарламасы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309,6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214,4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103,8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108,9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Ауылдық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жерлерде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тұратын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денсаулық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сақтау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беру,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ету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мәдениет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, спорт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ветеринар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мамандарына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отын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сатып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алуға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Республикасының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заңнамасына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сәйкес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көмек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көрсету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76,6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24,3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25,5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26,8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Мемлекеттік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атаулы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көмек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155,8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678,4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51,9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54,5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Тұрғын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үйге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көмек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көрсету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47,3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15,0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15,8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16,5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Жергілікті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өкілетті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органдардың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шешімі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мұқтаж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азаматтардың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жекелеген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топтарына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көмек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55,4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18,5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11,5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12,1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Үйден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тәрбиеленіп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оқытылатын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мүгедек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балаларды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материалдық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ету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11,1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3,5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3,7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Мұқтаж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азаматтарға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үйде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әлеуметт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көмек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көрсету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108,9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38,1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36,8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37,9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Оңалтудың жеке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бағдарламасына сәйкес мұқтаж мүгедектерд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ндетт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гигиеналық құралдармен қамтамасыз ету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қозғалуға қиындығы 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бар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бірінші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топтағы мүгедектерге жеке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көмекшінің және есту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мүгедектерге қолмен көрсетет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тіл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маманының қызметтерін ұсыну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203,8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65,6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68,9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69,3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Республикасында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мүгедектердің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құқықтарын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ету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өмір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сүру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сапасын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жақсарту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18,8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7,3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7,6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Жетім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балаларды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және ата-аналарының қамқорынсыз қалған, отбасылық үлгідегі  балалар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үйлері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мен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асыраушы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отбасыларындағы балаларды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мемлекеттік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қолдау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5,8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Жұмыспен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қамту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орталықтарының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қызметін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ету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104,3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34,6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36,0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33,9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Жәрдемақыларды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да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төлемдерді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есептеу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төлеу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жеткізу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қызметтерге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ақы</a:t>
                      </a:r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anose="020B0604020202020204" pitchFamily="34" charset="0"/>
                        </a:rPr>
                        <a:t>төлеу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6,6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8,5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2,2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1,9</a:t>
                      </a:r>
                    </a:p>
                  </a:txBody>
                  <a:tcPr marL="91443" marR="91443" marT="45701" marB="45701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25856</TotalTime>
  <Words>822</Words>
  <Application>Microsoft Office PowerPoint</Application>
  <PresentationFormat>Лист A4 (210x297 мм)</PresentationFormat>
  <Paragraphs>372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Международный</vt:lpstr>
      <vt:lpstr>Диаграмма</vt:lpstr>
      <vt:lpstr>Worksheet</vt:lpstr>
      <vt:lpstr>Ескелді ауданының 2019-2021 жылдарға  арналған ауданның нақтыланған азаматтық бюджеті</vt:lpstr>
      <vt:lpstr>2019-2021 жылдарға арналған аудандық нақтыланған  бюджеті</vt:lpstr>
      <vt:lpstr>Слайд 3</vt:lpstr>
      <vt:lpstr>Слайд 4</vt:lpstr>
      <vt:lpstr>Слайд 5</vt:lpstr>
      <vt:lpstr>2019 жылғы аудандық нақтыланған бюджетінің шығындарының салалар  бойынша үлес салмағы</vt:lpstr>
      <vt:lpstr>Слайд 7</vt:lpstr>
      <vt:lpstr>Слайд 8</vt:lpstr>
      <vt:lpstr>Аудан бойынша әлеуметтік жәрдемақы шығындары </vt:lpstr>
      <vt:lpstr>Слайд 10</vt:lpstr>
      <vt:lpstr>Слайд 11</vt:lpstr>
      <vt:lpstr>Слайд 12</vt:lpstr>
      <vt:lpstr>«Ауыл ел бесігі» жобасы шеңберінде ауылдық елді мекендердегі әлеуметтік және инженерлік инфрақұрылым бойынша іс-шараларды іске асыруға қарастырылған қаржы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Econ</cp:lastModifiedBy>
  <cp:revision>1898</cp:revision>
  <cp:lastPrinted>2016-07-20T11:16:55Z</cp:lastPrinted>
  <dcterms:created xsi:type="dcterms:W3CDTF">2004-02-06T14:47:15Z</dcterms:created>
  <dcterms:modified xsi:type="dcterms:W3CDTF">2019-10-21T10:53:04Z</dcterms:modified>
</cp:coreProperties>
</file>