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2" r:id="rId4"/>
    <p:sldId id="303" r:id="rId5"/>
    <p:sldId id="307" r:id="rId6"/>
    <p:sldId id="306" r:id="rId7"/>
    <p:sldId id="305" r:id="rId8"/>
    <p:sldId id="308" r:id="rId9"/>
    <p:sldId id="309" r:id="rId10"/>
    <p:sldId id="310" r:id="rId11"/>
    <p:sldId id="259" r:id="rId12"/>
    <p:sldId id="262" r:id="rId13"/>
    <p:sldId id="31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axId val="86742144"/>
        <c:axId val="86743680"/>
      </c:barChart>
      <c:catAx>
        <c:axId val="8674214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6743680"/>
        <c:crosses val="autoZero"/>
        <c:auto val="1"/>
        <c:lblAlgn val="ctr"/>
        <c:lblOffset val="100"/>
      </c:catAx>
      <c:valAx>
        <c:axId val="86743680"/>
        <c:scaling>
          <c:orientation val="minMax"/>
        </c:scaling>
        <c:delete val="1"/>
        <c:axPos val="l"/>
        <c:numFmt formatCode="General" sourceLinked="1"/>
        <c:tickLblPos val="none"/>
        <c:crossAx val="867421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axId val="86123264"/>
        <c:axId val="86124800"/>
      </c:barChart>
      <c:catAx>
        <c:axId val="8612326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6124800"/>
        <c:crosses val="autoZero"/>
        <c:auto val="1"/>
        <c:lblAlgn val="ctr"/>
        <c:lblOffset val="100"/>
      </c:catAx>
      <c:valAx>
        <c:axId val="86124800"/>
        <c:scaling>
          <c:orientation val="minMax"/>
        </c:scaling>
        <c:delete val="1"/>
        <c:axPos val="l"/>
        <c:numFmt formatCode="General" sourceLinked="1"/>
        <c:tickLblPos val="none"/>
        <c:crossAx val="861232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axId val="88941312"/>
        <c:axId val="88942848"/>
      </c:barChart>
      <c:catAx>
        <c:axId val="8894131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8942848"/>
        <c:crosses val="autoZero"/>
        <c:auto val="1"/>
        <c:lblAlgn val="ctr"/>
        <c:lblOffset val="100"/>
      </c:catAx>
      <c:valAx>
        <c:axId val="88942848"/>
        <c:scaling>
          <c:orientation val="minMax"/>
        </c:scaling>
        <c:delete val="1"/>
        <c:axPos val="l"/>
        <c:numFmt formatCode="General" sourceLinked="1"/>
        <c:tickLblPos val="none"/>
        <c:crossAx val="88941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axId val="101927936"/>
        <c:axId val="101950208"/>
      </c:barChart>
      <c:catAx>
        <c:axId val="101927936"/>
        <c:scaling>
          <c:orientation val="minMax"/>
        </c:scaling>
        <c:axPos val="b"/>
        <c:tickLblPos val="nextTo"/>
        <c:crossAx val="101950208"/>
        <c:crosses val="autoZero"/>
        <c:auto val="1"/>
        <c:lblAlgn val="ctr"/>
        <c:lblOffset val="100"/>
      </c:catAx>
      <c:valAx>
        <c:axId val="101950208"/>
        <c:scaling>
          <c:orientation val="minMax"/>
        </c:scaling>
        <c:delete val="1"/>
        <c:axPos val="l"/>
        <c:numFmt formatCode="General" sourceLinked="1"/>
        <c:tickLblPos val="none"/>
        <c:crossAx val="1019279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axId val="101955456"/>
        <c:axId val="102801408"/>
      </c:barChart>
      <c:catAx>
        <c:axId val="10195545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801408"/>
        <c:crosses val="autoZero"/>
        <c:auto val="1"/>
        <c:lblAlgn val="ctr"/>
        <c:lblOffset val="100"/>
      </c:catAx>
      <c:valAx>
        <c:axId val="102801408"/>
        <c:scaling>
          <c:orientation val="minMax"/>
        </c:scaling>
        <c:delete val="1"/>
        <c:axPos val="l"/>
        <c:numFmt formatCode="General" sourceLinked="1"/>
        <c:tickLblPos val="none"/>
        <c:crossAx val="1019554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axId val="102081664"/>
        <c:axId val="102083200"/>
      </c:barChart>
      <c:catAx>
        <c:axId val="10208166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083200"/>
        <c:crosses val="autoZero"/>
        <c:auto val="1"/>
        <c:lblAlgn val="ctr"/>
        <c:lblOffset val="100"/>
      </c:catAx>
      <c:valAx>
        <c:axId val="102083200"/>
        <c:scaling>
          <c:orientation val="minMax"/>
        </c:scaling>
        <c:delete val="1"/>
        <c:axPos val="l"/>
        <c:numFmt formatCode="General" sourceLinked="1"/>
        <c:tickLblPos val="none"/>
        <c:crossAx val="1020816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axId val="102966400"/>
        <c:axId val="102999936"/>
      </c:barChart>
      <c:catAx>
        <c:axId val="10296640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999936"/>
        <c:crosses val="autoZero"/>
        <c:auto val="1"/>
        <c:lblAlgn val="ctr"/>
        <c:lblOffset val="100"/>
      </c:catAx>
      <c:valAx>
        <c:axId val="102999936"/>
        <c:scaling>
          <c:orientation val="minMax"/>
        </c:scaling>
        <c:delete val="1"/>
        <c:axPos val="l"/>
        <c:numFmt formatCode="General" sourceLinked="1"/>
        <c:tickLblPos val="none"/>
        <c:crossAx val="1029664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4969773473445556E-2"/>
          <c:y val="3.0313472114209612E-2"/>
          <c:w val="0.82720897390711368"/>
          <c:h val="0.86526149872236358"/>
        </c:manualLayout>
      </c:layout>
      <c:bar3DChart>
        <c:barDir val="col"/>
        <c:grouping val="clustered"/>
        <c:shape val="box"/>
        <c:axId val="103411712"/>
        <c:axId val="103413248"/>
        <c:axId val="0"/>
      </c:bar3DChart>
      <c:catAx>
        <c:axId val="10341171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3413248"/>
        <c:crosses val="autoZero"/>
        <c:auto val="1"/>
        <c:lblAlgn val="ctr"/>
        <c:lblOffset val="100"/>
      </c:catAx>
      <c:valAx>
        <c:axId val="103413248"/>
        <c:scaling>
          <c:orientation val="minMax"/>
        </c:scaling>
        <c:delete val="1"/>
        <c:axPos val="l"/>
        <c:numFmt formatCode="General" sourceLinked="1"/>
        <c:tickLblPos val="none"/>
        <c:crossAx val="103411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727368553618864"/>
          <c:y val="0.29964097075350332"/>
          <c:w val="0.25432045701955597"/>
          <c:h val="0.18750975292587779"/>
        </c:manualLayout>
      </c:layout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3816E1-2727-4232-903B-9139601DCA62}" type="doc">
      <dgm:prSet loTypeId="urn:microsoft.com/office/officeart/2005/8/layout/radial1" loCatId="relationship" qsTypeId="urn:microsoft.com/office/officeart/2005/8/quickstyle/simple1#2" qsCatId="simple" csTypeId="urn:microsoft.com/office/officeart/2005/8/colors/accent1_2#2" csCatId="accent1" phldr="1"/>
      <dgm:spPr/>
    </dgm:pt>
    <dgm:pt modelId="{F069948D-A9CC-429B-9D70-FABBACC1E3EE}">
      <dgm:prSet custT="1"/>
      <dgm:spPr>
        <a:solidFill>
          <a:srgbClr val="0066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Образовательные  учреждения</a:t>
          </a:r>
          <a:endParaRPr kumimoji="0" lang="ru-RU" sz="1200" b="0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gm:t>
    </dgm:pt>
    <dgm:pt modelId="{EFB4CA91-FE8F-4F16-B7ED-562E306F8919}" type="parTrans" cxnId="{D66B77D7-2E95-4EC7-8488-7E692C9F2D0E}">
      <dgm:prSet/>
      <dgm:spPr/>
      <dgm:t>
        <a:bodyPr/>
        <a:lstStyle/>
        <a:p>
          <a:endParaRPr lang="ru-RU"/>
        </a:p>
      </dgm:t>
    </dgm:pt>
    <dgm:pt modelId="{7C14CA3E-BCB9-47CC-9883-02F514ADF85E}" type="sibTrans" cxnId="{D66B77D7-2E95-4EC7-8488-7E692C9F2D0E}">
      <dgm:prSet/>
      <dgm:spPr/>
      <dgm:t>
        <a:bodyPr/>
        <a:lstStyle/>
        <a:p>
          <a:endParaRPr lang="ru-RU"/>
        </a:p>
      </dgm:t>
    </dgm:pt>
    <dgm:pt modelId="{4EA64FEE-5D0B-4543-8C39-DC45E23A75A7}">
      <dgm:prSet custT="1"/>
      <dgm:spPr>
        <a:solidFill>
          <a:srgbClr val="0066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25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Средних школ</a:t>
          </a:r>
          <a:endParaRPr kumimoji="0" lang="ru-RU" sz="1200" b="0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gm:t>
    </dgm:pt>
    <dgm:pt modelId="{D0F0102C-2BF7-4F18-94D8-6434C02766B7}" type="parTrans" cxnId="{434E2D2C-E30E-484F-B10E-7DC826361899}">
      <dgm:prSet/>
      <dgm:spPr/>
      <dgm:t>
        <a:bodyPr/>
        <a:lstStyle/>
        <a:p>
          <a:endParaRPr lang="ru-RU"/>
        </a:p>
      </dgm:t>
    </dgm:pt>
    <dgm:pt modelId="{51A4B86F-715E-4390-ABFF-88D216DFF255}" type="sibTrans" cxnId="{434E2D2C-E30E-484F-B10E-7DC826361899}">
      <dgm:prSet/>
      <dgm:spPr/>
      <dgm:t>
        <a:bodyPr/>
        <a:lstStyle/>
        <a:p>
          <a:endParaRPr lang="ru-RU"/>
        </a:p>
      </dgm:t>
    </dgm:pt>
    <dgm:pt modelId="{9DCE7EE6-A196-4E0F-9FAC-8C8C8365BF0B}">
      <dgm:prSet custT="1"/>
      <dgm:spPr>
        <a:solidFill>
          <a:srgbClr val="0066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1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основной</a:t>
          </a:r>
          <a:endParaRPr kumimoji="0" lang="ru-RU" sz="1200" b="0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gm:t>
    </dgm:pt>
    <dgm:pt modelId="{2982AC69-7D30-47BB-AE25-236878BD05F0}" type="parTrans" cxnId="{34E12329-99AB-48D4-8281-28C73A500895}">
      <dgm:prSet/>
      <dgm:spPr/>
      <dgm:t>
        <a:bodyPr/>
        <a:lstStyle/>
        <a:p>
          <a:endParaRPr lang="ru-RU"/>
        </a:p>
      </dgm:t>
    </dgm:pt>
    <dgm:pt modelId="{EAC5659B-F187-405D-BC87-E33857614D8B}" type="sibTrans" cxnId="{34E12329-99AB-48D4-8281-28C73A500895}">
      <dgm:prSet/>
      <dgm:spPr/>
      <dgm:t>
        <a:bodyPr/>
        <a:lstStyle/>
        <a:p>
          <a:endParaRPr lang="ru-RU"/>
        </a:p>
      </dgm:t>
    </dgm:pt>
    <dgm:pt modelId="{84B3FD30-A7EF-40EE-875F-F8E03467493E}">
      <dgm:prSet custT="1"/>
      <dgm:spPr>
        <a:solidFill>
          <a:srgbClr val="0066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4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Начальных школ</a:t>
          </a:r>
          <a:endParaRPr kumimoji="0" lang="ru-RU" sz="1200" b="0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gm:t>
    </dgm:pt>
    <dgm:pt modelId="{AB76A859-4665-474F-9567-131AB0339D10}" type="parTrans" cxnId="{14CE6E49-3567-49E6-A1B1-0B6AE25F4A12}">
      <dgm:prSet/>
      <dgm:spPr/>
      <dgm:t>
        <a:bodyPr/>
        <a:lstStyle/>
        <a:p>
          <a:endParaRPr lang="ru-RU"/>
        </a:p>
      </dgm:t>
    </dgm:pt>
    <dgm:pt modelId="{88C8699B-495D-42CF-B7AA-ABB0BD7966D6}" type="sibTrans" cxnId="{14CE6E49-3567-49E6-A1B1-0B6AE25F4A12}">
      <dgm:prSet/>
      <dgm:spPr/>
      <dgm:t>
        <a:bodyPr/>
        <a:lstStyle/>
        <a:p>
          <a:endParaRPr lang="ru-RU"/>
        </a:p>
      </dgm:t>
    </dgm:pt>
    <dgm:pt modelId="{C10E65A5-5086-4E00-8364-3F88DC33FFD6}">
      <dgm:prSet custT="1"/>
      <dgm:spPr>
        <a:solidFill>
          <a:srgbClr val="0066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1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Дом детского творчество</a:t>
          </a:r>
          <a:endParaRPr kumimoji="0" lang="ru-RU" sz="1200" b="0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gm:t>
    </dgm:pt>
    <dgm:pt modelId="{6E74141F-C733-43B2-BA5C-044F8B61DF14}" type="parTrans" cxnId="{DC93B651-9349-4BA5-A0A3-0BE35D46A29E}">
      <dgm:prSet/>
      <dgm:spPr/>
      <dgm:t>
        <a:bodyPr/>
        <a:lstStyle/>
        <a:p>
          <a:endParaRPr lang="ru-RU"/>
        </a:p>
      </dgm:t>
    </dgm:pt>
    <dgm:pt modelId="{B81B514F-A8BC-449D-8DC7-BD85D4D9024C}" type="sibTrans" cxnId="{DC93B651-9349-4BA5-A0A3-0BE35D46A29E}">
      <dgm:prSet/>
      <dgm:spPr/>
      <dgm:t>
        <a:bodyPr/>
        <a:lstStyle/>
        <a:p>
          <a:endParaRPr lang="ru-RU"/>
        </a:p>
      </dgm:t>
    </dgm:pt>
    <dgm:pt modelId="{4D813457-3285-4666-8070-17D31A06992F}">
      <dgm:prSet custT="1"/>
      <dgm:spPr>
        <a:solidFill>
          <a:srgbClr val="0066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9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Детских садов</a:t>
          </a:r>
          <a:endParaRPr kumimoji="0" lang="ru-RU" sz="1200" b="0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gm:t>
    </dgm:pt>
    <dgm:pt modelId="{470B76EF-38DA-4E60-BFA3-DC62216B9AC0}" type="parTrans" cxnId="{A43D4BFB-43F6-4AC9-A69E-7D1558592893}">
      <dgm:prSet/>
      <dgm:spPr/>
      <dgm:t>
        <a:bodyPr/>
        <a:lstStyle/>
        <a:p>
          <a:endParaRPr lang="ru-RU"/>
        </a:p>
      </dgm:t>
    </dgm:pt>
    <dgm:pt modelId="{D5556FF3-3BED-4E1E-874F-73C28E4CB234}" type="sibTrans" cxnId="{A43D4BFB-43F6-4AC9-A69E-7D1558592893}">
      <dgm:prSet/>
      <dgm:spPr/>
      <dgm:t>
        <a:bodyPr/>
        <a:lstStyle/>
        <a:p>
          <a:endParaRPr lang="ru-RU"/>
        </a:p>
      </dgm:t>
    </dgm:pt>
    <dgm:pt modelId="{A40B0C3E-8DAB-47C1-A558-844CFD7F7CA5}">
      <dgm:prSet custT="1"/>
      <dgm:spPr>
        <a:solidFill>
          <a:srgbClr val="0066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20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Мини центров</a:t>
          </a:r>
          <a:endParaRPr kumimoji="0" lang="ru-RU" sz="1200" b="0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gm:t>
    </dgm:pt>
    <dgm:pt modelId="{6AA22810-C6AC-4C94-A8D5-68096862B737}" type="parTrans" cxnId="{78D84D99-CA04-4799-A4EE-6E17B1A5564B}">
      <dgm:prSet/>
      <dgm:spPr/>
      <dgm:t>
        <a:bodyPr/>
        <a:lstStyle/>
        <a:p>
          <a:endParaRPr lang="ru-RU"/>
        </a:p>
      </dgm:t>
    </dgm:pt>
    <dgm:pt modelId="{6AAC56E0-E143-4468-A343-2AE552457E27}" type="sibTrans" cxnId="{78D84D99-CA04-4799-A4EE-6E17B1A5564B}">
      <dgm:prSet/>
      <dgm:spPr/>
      <dgm:t>
        <a:bodyPr/>
        <a:lstStyle/>
        <a:p>
          <a:endParaRPr lang="ru-RU"/>
        </a:p>
      </dgm:t>
    </dgm:pt>
    <dgm:pt modelId="{147C9B1F-F1C6-4786-B858-DD0167675531}" type="pres">
      <dgm:prSet presAssocID="{E33816E1-2727-4232-903B-9139601DCA6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38362F5-E286-40C3-BE93-6EB90797BF04}" type="pres">
      <dgm:prSet presAssocID="{F069948D-A9CC-429B-9D70-FABBACC1E3EE}" presName="centerShape" presStyleLbl="node0" presStyleIdx="0" presStyleCnt="1"/>
      <dgm:spPr/>
      <dgm:t>
        <a:bodyPr/>
        <a:lstStyle/>
        <a:p>
          <a:endParaRPr lang="en-US"/>
        </a:p>
      </dgm:t>
    </dgm:pt>
    <dgm:pt modelId="{BFFBC6A8-1097-453F-B1E6-729449A08B16}" type="pres">
      <dgm:prSet presAssocID="{D0F0102C-2BF7-4F18-94D8-6434C02766B7}" presName="Name9" presStyleLbl="parChTrans1D2" presStyleIdx="0" presStyleCnt="6"/>
      <dgm:spPr/>
      <dgm:t>
        <a:bodyPr/>
        <a:lstStyle/>
        <a:p>
          <a:endParaRPr lang="en-US"/>
        </a:p>
      </dgm:t>
    </dgm:pt>
    <dgm:pt modelId="{E16E4C05-FB0E-4C07-8716-E479E0005D2A}" type="pres">
      <dgm:prSet presAssocID="{D0F0102C-2BF7-4F18-94D8-6434C02766B7}" presName="connTx" presStyleLbl="parChTrans1D2" presStyleIdx="0" presStyleCnt="6"/>
      <dgm:spPr/>
      <dgm:t>
        <a:bodyPr/>
        <a:lstStyle/>
        <a:p>
          <a:endParaRPr lang="en-US"/>
        </a:p>
      </dgm:t>
    </dgm:pt>
    <dgm:pt modelId="{B40FBC1D-F3B0-46E2-9CBB-E93CE4CFA662}" type="pres">
      <dgm:prSet presAssocID="{4EA64FEE-5D0B-4543-8C39-DC45E23A75A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95008-9A77-436B-BA3C-FDD24530366E}" type="pres">
      <dgm:prSet presAssocID="{2982AC69-7D30-47BB-AE25-236878BD05F0}" presName="Name9" presStyleLbl="parChTrans1D2" presStyleIdx="1" presStyleCnt="6"/>
      <dgm:spPr/>
      <dgm:t>
        <a:bodyPr/>
        <a:lstStyle/>
        <a:p>
          <a:endParaRPr lang="en-US"/>
        </a:p>
      </dgm:t>
    </dgm:pt>
    <dgm:pt modelId="{63656C9A-66EA-4D5B-BFF1-12EF52D882D4}" type="pres">
      <dgm:prSet presAssocID="{2982AC69-7D30-47BB-AE25-236878BD05F0}" presName="connTx" presStyleLbl="parChTrans1D2" presStyleIdx="1" presStyleCnt="6"/>
      <dgm:spPr/>
      <dgm:t>
        <a:bodyPr/>
        <a:lstStyle/>
        <a:p>
          <a:endParaRPr lang="en-US"/>
        </a:p>
      </dgm:t>
    </dgm:pt>
    <dgm:pt modelId="{5A5F4343-2302-4ADE-B4C2-61E719424B90}" type="pres">
      <dgm:prSet presAssocID="{9DCE7EE6-A196-4E0F-9FAC-8C8C8365BF0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15CB1-C5BC-49E4-B0A9-BE1E450E785F}" type="pres">
      <dgm:prSet presAssocID="{AB76A859-4665-474F-9567-131AB0339D10}" presName="Name9" presStyleLbl="parChTrans1D2" presStyleIdx="2" presStyleCnt="6"/>
      <dgm:spPr/>
      <dgm:t>
        <a:bodyPr/>
        <a:lstStyle/>
        <a:p>
          <a:endParaRPr lang="en-US"/>
        </a:p>
      </dgm:t>
    </dgm:pt>
    <dgm:pt modelId="{E7FC2F4B-5C02-462D-B714-C2C7B4221DF3}" type="pres">
      <dgm:prSet presAssocID="{AB76A859-4665-474F-9567-131AB0339D10}" presName="connTx" presStyleLbl="parChTrans1D2" presStyleIdx="2" presStyleCnt="6"/>
      <dgm:spPr/>
      <dgm:t>
        <a:bodyPr/>
        <a:lstStyle/>
        <a:p>
          <a:endParaRPr lang="en-US"/>
        </a:p>
      </dgm:t>
    </dgm:pt>
    <dgm:pt modelId="{45683714-5188-4C85-A4C6-F99D26B8A2FD}" type="pres">
      <dgm:prSet presAssocID="{84B3FD30-A7EF-40EE-875F-F8E03467493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B7C87-12BE-4451-A667-53968F45B5C4}" type="pres">
      <dgm:prSet presAssocID="{6E74141F-C733-43B2-BA5C-044F8B61DF14}" presName="Name9" presStyleLbl="parChTrans1D2" presStyleIdx="3" presStyleCnt="6"/>
      <dgm:spPr/>
      <dgm:t>
        <a:bodyPr/>
        <a:lstStyle/>
        <a:p>
          <a:endParaRPr lang="en-US"/>
        </a:p>
      </dgm:t>
    </dgm:pt>
    <dgm:pt modelId="{39B72E17-6AD8-4AD1-9FA4-A661A26D6228}" type="pres">
      <dgm:prSet presAssocID="{6E74141F-C733-43B2-BA5C-044F8B61DF14}" presName="connTx" presStyleLbl="parChTrans1D2" presStyleIdx="3" presStyleCnt="6"/>
      <dgm:spPr/>
      <dgm:t>
        <a:bodyPr/>
        <a:lstStyle/>
        <a:p>
          <a:endParaRPr lang="en-US"/>
        </a:p>
      </dgm:t>
    </dgm:pt>
    <dgm:pt modelId="{C7FD3C25-099D-447B-BC95-4FBBA461CDEA}" type="pres">
      <dgm:prSet presAssocID="{C10E65A5-5086-4E00-8364-3F88DC33FFD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7BAFD-F568-4B4A-BA47-92E0F1C65F79}" type="pres">
      <dgm:prSet presAssocID="{470B76EF-38DA-4E60-BFA3-DC62216B9AC0}" presName="Name9" presStyleLbl="parChTrans1D2" presStyleIdx="4" presStyleCnt="6"/>
      <dgm:spPr/>
      <dgm:t>
        <a:bodyPr/>
        <a:lstStyle/>
        <a:p>
          <a:endParaRPr lang="en-US"/>
        </a:p>
      </dgm:t>
    </dgm:pt>
    <dgm:pt modelId="{630629DE-250B-4E43-A2B6-AA33906E355F}" type="pres">
      <dgm:prSet presAssocID="{470B76EF-38DA-4E60-BFA3-DC62216B9AC0}" presName="connTx" presStyleLbl="parChTrans1D2" presStyleIdx="4" presStyleCnt="6"/>
      <dgm:spPr/>
      <dgm:t>
        <a:bodyPr/>
        <a:lstStyle/>
        <a:p>
          <a:endParaRPr lang="en-US"/>
        </a:p>
      </dgm:t>
    </dgm:pt>
    <dgm:pt modelId="{492DF773-14A4-4B43-AEAB-CCCDB4D972DB}" type="pres">
      <dgm:prSet presAssocID="{4D813457-3285-4666-8070-17D31A06992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7F01F-421F-4EB2-A735-BD757D9AD209}" type="pres">
      <dgm:prSet presAssocID="{6AA22810-C6AC-4C94-A8D5-68096862B737}" presName="Name9" presStyleLbl="parChTrans1D2" presStyleIdx="5" presStyleCnt="6"/>
      <dgm:spPr/>
      <dgm:t>
        <a:bodyPr/>
        <a:lstStyle/>
        <a:p>
          <a:endParaRPr lang="en-US"/>
        </a:p>
      </dgm:t>
    </dgm:pt>
    <dgm:pt modelId="{7C23D8C4-1A5B-4BF9-8A06-103CCBA633D3}" type="pres">
      <dgm:prSet presAssocID="{6AA22810-C6AC-4C94-A8D5-68096862B737}" presName="connTx" presStyleLbl="parChTrans1D2" presStyleIdx="5" presStyleCnt="6"/>
      <dgm:spPr/>
      <dgm:t>
        <a:bodyPr/>
        <a:lstStyle/>
        <a:p>
          <a:endParaRPr lang="en-US"/>
        </a:p>
      </dgm:t>
    </dgm:pt>
    <dgm:pt modelId="{5693206E-69BC-470E-B4AF-5E8F270AD3AB}" type="pres">
      <dgm:prSet presAssocID="{A40B0C3E-8DAB-47C1-A558-844CFD7F7CA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CE6E49-3567-49E6-A1B1-0B6AE25F4A12}" srcId="{F069948D-A9CC-429B-9D70-FABBACC1E3EE}" destId="{84B3FD30-A7EF-40EE-875F-F8E03467493E}" srcOrd="2" destOrd="0" parTransId="{AB76A859-4665-474F-9567-131AB0339D10}" sibTransId="{88C8699B-495D-42CF-B7AA-ABB0BD7966D6}"/>
    <dgm:cxn modelId="{F77B0749-FA05-4E35-8214-7F13F6FEDFCC}" type="presOf" srcId="{2982AC69-7D30-47BB-AE25-236878BD05F0}" destId="{63656C9A-66EA-4D5B-BFF1-12EF52D882D4}" srcOrd="1" destOrd="0" presId="urn:microsoft.com/office/officeart/2005/8/layout/radial1"/>
    <dgm:cxn modelId="{86E65894-7454-487D-B064-94D5632A5C00}" type="presOf" srcId="{AB76A859-4665-474F-9567-131AB0339D10}" destId="{02015CB1-C5BC-49E4-B0A9-BE1E450E785F}" srcOrd="0" destOrd="0" presId="urn:microsoft.com/office/officeart/2005/8/layout/radial1"/>
    <dgm:cxn modelId="{3B50BC3E-8934-4E7A-A9EA-042BE9DA5B1D}" type="presOf" srcId="{84B3FD30-A7EF-40EE-875F-F8E03467493E}" destId="{45683714-5188-4C85-A4C6-F99D26B8A2FD}" srcOrd="0" destOrd="0" presId="urn:microsoft.com/office/officeart/2005/8/layout/radial1"/>
    <dgm:cxn modelId="{586EFACD-4456-47FA-80D2-667E8045B4E2}" type="presOf" srcId="{C10E65A5-5086-4E00-8364-3F88DC33FFD6}" destId="{C7FD3C25-099D-447B-BC95-4FBBA461CDEA}" srcOrd="0" destOrd="0" presId="urn:microsoft.com/office/officeart/2005/8/layout/radial1"/>
    <dgm:cxn modelId="{DC93B651-9349-4BA5-A0A3-0BE35D46A29E}" srcId="{F069948D-A9CC-429B-9D70-FABBACC1E3EE}" destId="{C10E65A5-5086-4E00-8364-3F88DC33FFD6}" srcOrd="3" destOrd="0" parTransId="{6E74141F-C733-43B2-BA5C-044F8B61DF14}" sibTransId="{B81B514F-A8BC-449D-8DC7-BD85D4D9024C}"/>
    <dgm:cxn modelId="{0463AE9F-E50D-4496-844D-3D3640760553}" type="presOf" srcId="{470B76EF-38DA-4E60-BFA3-DC62216B9AC0}" destId="{630629DE-250B-4E43-A2B6-AA33906E355F}" srcOrd="1" destOrd="0" presId="urn:microsoft.com/office/officeart/2005/8/layout/radial1"/>
    <dgm:cxn modelId="{78D84D99-CA04-4799-A4EE-6E17B1A5564B}" srcId="{F069948D-A9CC-429B-9D70-FABBACC1E3EE}" destId="{A40B0C3E-8DAB-47C1-A558-844CFD7F7CA5}" srcOrd="5" destOrd="0" parTransId="{6AA22810-C6AC-4C94-A8D5-68096862B737}" sibTransId="{6AAC56E0-E143-4468-A343-2AE552457E27}"/>
    <dgm:cxn modelId="{A1A81C4E-7B43-4D34-B704-B6649CE4331B}" type="presOf" srcId="{F069948D-A9CC-429B-9D70-FABBACC1E3EE}" destId="{438362F5-E286-40C3-BE93-6EB90797BF04}" srcOrd="0" destOrd="0" presId="urn:microsoft.com/office/officeart/2005/8/layout/radial1"/>
    <dgm:cxn modelId="{7E83C564-E0A0-4426-A1FD-85045112C95B}" type="presOf" srcId="{AB76A859-4665-474F-9567-131AB0339D10}" destId="{E7FC2F4B-5C02-462D-B714-C2C7B4221DF3}" srcOrd="1" destOrd="0" presId="urn:microsoft.com/office/officeart/2005/8/layout/radial1"/>
    <dgm:cxn modelId="{D66B77D7-2E95-4EC7-8488-7E692C9F2D0E}" srcId="{E33816E1-2727-4232-903B-9139601DCA62}" destId="{F069948D-A9CC-429B-9D70-FABBACC1E3EE}" srcOrd="0" destOrd="0" parTransId="{EFB4CA91-FE8F-4F16-B7ED-562E306F8919}" sibTransId="{7C14CA3E-BCB9-47CC-9883-02F514ADF85E}"/>
    <dgm:cxn modelId="{DD96516F-6EFF-4C04-B007-7EE1D4DE6208}" type="presOf" srcId="{6AA22810-C6AC-4C94-A8D5-68096862B737}" destId="{7C23D8C4-1A5B-4BF9-8A06-103CCBA633D3}" srcOrd="1" destOrd="0" presId="urn:microsoft.com/office/officeart/2005/8/layout/radial1"/>
    <dgm:cxn modelId="{CB2F89AC-3104-4E7F-984C-6067449CDDF7}" type="presOf" srcId="{4D813457-3285-4666-8070-17D31A06992F}" destId="{492DF773-14A4-4B43-AEAB-CCCDB4D972DB}" srcOrd="0" destOrd="0" presId="urn:microsoft.com/office/officeart/2005/8/layout/radial1"/>
    <dgm:cxn modelId="{8881B91D-BB9F-41C2-8BA0-894FA240F5F0}" type="presOf" srcId="{4EA64FEE-5D0B-4543-8C39-DC45E23A75A7}" destId="{B40FBC1D-F3B0-46E2-9CBB-E93CE4CFA662}" srcOrd="0" destOrd="0" presId="urn:microsoft.com/office/officeart/2005/8/layout/radial1"/>
    <dgm:cxn modelId="{BC2C8436-B25C-4C4C-AE07-29E65A01E6AC}" type="presOf" srcId="{6E74141F-C733-43B2-BA5C-044F8B61DF14}" destId="{1C4B7C87-12BE-4451-A667-53968F45B5C4}" srcOrd="0" destOrd="0" presId="urn:microsoft.com/office/officeart/2005/8/layout/radial1"/>
    <dgm:cxn modelId="{A43D4BFB-43F6-4AC9-A69E-7D1558592893}" srcId="{F069948D-A9CC-429B-9D70-FABBACC1E3EE}" destId="{4D813457-3285-4666-8070-17D31A06992F}" srcOrd="4" destOrd="0" parTransId="{470B76EF-38DA-4E60-BFA3-DC62216B9AC0}" sibTransId="{D5556FF3-3BED-4E1E-874F-73C28E4CB234}"/>
    <dgm:cxn modelId="{434E2D2C-E30E-484F-B10E-7DC826361899}" srcId="{F069948D-A9CC-429B-9D70-FABBACC1E3EE}" destId="{4EA64FEE-5D0B-4543-8C39-DC45E23A75A7}" srcOrd="0" destOrd="0" parTransId="{D0F0102C-2BF7-4F18-94D8-6434C02766B7}" sibTransId="{51A4B86F-715E-4390-ABFF-88D216DFF255}"/>
    <dgm:cxn modelId="{9FCC92DD-6520-4A61-A6D1-694F5A7E77DE}" type="presOf" srcId="{D0F0102C-2BF7-4F18-94D8-6434C02766B7}" destId="{E16E4C05-FB0E-4C07-8716-E479E0005D2A}" srcOrd="1" destOrd="0" presId="urn:microsoft.com/office/officeart/2005/8/layout/radial1"/>
    <dgm:cxn modelId="{4F31CDF2-AD21-4455-95A8-C0E608BBC639}" type="presOf" srcId="{D0F0102C-2BF7-4F18-94D8-6434C02766B7}" destId="{BFFBC6A8-1097-453F-B1E6-729449A08B16}" srcOrd="0" destOrd="0" presId="urn:microsoft.com/office/officeart/2005/8/layout/radial1"/>
    <dgm:cxn modelId="{297C84E7-58EC-4D89-9E9D-3DC0ED382B89}" type="presOf" srcId="{A40B0C3E-8DAB-47C1-A558-844CFD7F7CA5}" destId="{5693206E-69BC-470E-B4AF-5E8F270AD3AB}" srcOrd="0" destOrd="0" presId="urn:microsoft.com/office/officeart/2005/8/layout/radial1"/>
    <dgm:cxn modelId="{66D44CF3-907E-4BE3-9FAE-AA368B7CA60C}" type="presOf" srcId="{6E74141F-C733-43B2-BA5C-044F8B61DF14}" destId="{39B72E17-6AD8-4AD1-9FA4-A661A26D6228}" srcOrd="1" destOrd="0" presId="urn:microsoft.com/office/officeart/2005/8/layout/radial1"/>
    <dgm:cxn modelId="{DD61691A-D56F-40B9-A7D9-F33F585079EA}" type="presOf" srcId="{E33816E1-2727-4232-903B-9139601DCA62}" destId="{147C9B1F-F1C6-4786-B858-DD0167675531}" srcOrd="0" destOrd="0" presId="urn:microsoft.com/office/officeart/2005/8/layout/radial1"/>
    <dgm:cxn modelId="{34E12329-99AB-48D4-8281-28C73A500895}" srcId="{F069948D-A9CC-429B-9D70-FABBACC1E3EE}" destId="{9DCE7EE6-A196-4E0F-9FAC-8C8C8365BF0B}" srcOrd="1" destOrd="0" parTransId="{2982AC69-7D30-47BB-AE25-236878BD05F0}" sibTransId="{EAC5659B-F187-405D-BC87-E33857614D8B}"/>
    <dgm:cxn modelId="{648413BF-9D54-4DE9-8749-6DF859D952FB}" type="presOf" srcId="{9DCE7EE6-A196-4E0F-9FAC-8C8C8365BF0B}" destId="{5A5F4343-2302-4ADE-B4C2-61E719424B90}" srcOrd="0" destOrd="0" presId="urn:microsoft.com/office/officeart/2005/8/layout/radial1"/>
    <dgm:cxn modelId="{46B09D74-A1D7-4D12-A101-DC08965F8A10}" type="presOf" srcId="{6AA22810-C6AC-4C94-A8D5-68096862B737}" destId="{9F27F01F-421F-4EB2-A735-BD757D9AD209}" srcOrd="0" destOrd="0" presId="urn:microsoft.com/office/officeart/2005/8/layout/radial1"/>
    <dgm:cxn modelId="{958E2E0F-878C-4AD8-9C60-B8B695A1C13F}" type="presOf" srcId="{470B76EF-38DA-4E60-BFA3-DC62216B9AC0}" destId="{6B97BAFD-F568-4B4A-BA47-92E0F1C65F79}" srcOrd="0" destOrd="0" presId="urn:microsoft.com/office/officeart/2005/8/layout/radial1"/>
    <dgm:cxn modelId="{A5F3FC47-CD22-41AD-AE8B-66FC0776C4D2}" type="presOf" srcId="{2982AC69-7D30-47BB-AE25-236878BD05F0}" destId="{BDE95008-9A77-436B-BA3C-FDD24530366E}" srcOrd="0" destOrd="0" presId="urn:microsoft.com/office/officeart/2005/8/layout/radial1"/>
    <dgm:cxn modelId="{63EB2C08-3FF5-47C4-8C5D-89354D4BEC3D}" type="presParOf" srcId="{147C9B1F-F1C6-4786-B858-DD0167675531}" destId="{438362F5-E286-40C3-BE93-6EB90797BF04}" srcOrd="0" destOrd="0" presId="urn:microsoft.com/office/officeart/2005/8/layout/radial1"/>
    <dgm:cxn modelId="{2FBE5E63-F246-43BA-9752-5FF83998BAD2}" type="presParOf" srcId="{147C9B1F-F1C6-4786-B858-DD0167675531}" destId="{BFFBC6A8-1097-453F-B1E6-729449A08B16}" srcOrd="1" destOrd="0" presId="urn:microsoft.com/office/officeart/2005/8/layout/radial1"/>
    <dgm:cxn modelId="{7C064AF0-4AF2-46E9-8C87-128CE3301558}" type="presParOf" srcId="{BFFBC6A8-1097-453F-B1E6-729449A08B16}" destId="{E16E4C05-FB0E-4C07-8716-E479E0005D2A}" srcOrd="0" destOrd="0" presId="urn:microsoft.com/office/officeart/2005/8/layout/radial1"/>
    <dgm:cxn modelId="{98458222-0217-4132-9F65-862C89D08CD4}" type="presParOf" srcId="{147C9B1F-F1C6-4786-B858-DD0167675531}" destId="{B40FBC1D-F3B0-46E2-9CBB-E93CE4CFA662}" srcOrd="2" destOrd="0" presId="urn:microsoft.com/office/officeart/2005/8/layout/radial1"/>
    <dgm:cxn modelId="{E2A8C79F-6F27-4699-8A7A-7F2A1FD1BD1F}" type="presParOf" srcId="{147C9B1F-F1C6-4786-B858-DD0167675531}" destId="{BDE95008-9A77-436B-BA3C-FDD24530366E}" srcOrd="3" destOrd="0" presId="urn:microsoft.com/office/officeart/2005/8/layout/radial1"/>
    <dgm:cxn modelId="{36842416-1056-4DE2-A9D3-ED7C0FFEB093}" type="presParOf" srcId="{BDE95008-9A77-436B-BA3C-FDD24530366E}" destId="{63656C9A-66EA-4D5B-BFF1-12EF52D882D4}" srcOrd="0" destOrd="0" presId="urn:microsoft.com/office/officeart/2005/8/layout/radial1"/>
    <dgm:cxn modelId="{2B979A09-1A03-442F-89EB-C062E03CB9AC}" type="presParOf" srcId="{147C9B1F-F1C6-4786-B858-DD0167675531}" destId="{5A5F4343-2302-4ADE-B4C2-61E719424B90}" srcOrd="4" destOrd="0" presId="urn:microsoft.com/office/officeart/2005/8/layout/radial1"/>
    <dgm:cxn modelId="{38DAB8B3-85D0-4C31-91E9-97ACC303B833}" type="presParOf" srcId="{147C9B1F-F1C6-4786-B858-DD0167675531}" destId="{02015CB1-C5BC-49E4-B0A9-BE1E450E785F}" srcOrd="5" destOrd="0" presId="urn:microsoft.com/office/officeart/2005/8/layout/radial1"/>
    <dgm:cxn modelId="{B28BC685-4C25-4D8E-837D-5FA81E8E8B53}" type="presParOf" srcId="{02015CB1-C5BC-49E4-B0A9-BE1E450E785F}" destId="{E7FC2F4B-5C02-462D-B714-C2C7B4221DF3}" srcOrd="0" destOrd="0" presId="urn:microsoft.com/office/officeart/2005/8/layout/radial1"/>
    <dgm:cxn modelId="{7D6A503A-622D-4EFF-87C0-D490283450C4}" type="presParOf" srcId="{147C9B1F-F1C6-4786-B858-DD0167675531}" destId="{45683714-5188-4C85-A4C6-F99D26B8A2FD}" srcOrd="6" destOrd="0" presId="urn:microsoft.com/office/officeart/2005/8/layout/radial1"/>
    <dgm:cxn modelId="{D109426D-CBEE-4A0B-BFE3-2F0423F9347A}" type="presParOf" srcId="{147C9B1F-F1C6-4786-B858-DD0167675531}" destId="{1C4B7C87-12BE-4451-A667-53968F45B5C4}" srcOrd="7" destOrd="0" presId="urn:microsoft.com/office/officeart/2005/8/layout/radial1"/>
    <dgm:cxn modelId="{6A189E20-B3F4-44A7-9476-579E824CB85A}" type="presParOf" srcId="{1C4B7C87-12BE-4451-A667-53968F45B5C4}" destId="{39B72E17-6AD8-4AD1-9FA4-A661A26D6228}" srcOrd="0" destOrd="0" presId="urn:microsoft.com/office/officeart/2005/8/layout/radial1"/>
    <dgm:cxn modelId="{E114F8F1-B26A-4F6C-B362-C046A5D4A0B8}" type="presParOf" srcId="{147C9B1F-F1C6-4786-B858-DD0167675531}" destId="{C7FD3C25-099D-447B-BC95-4FBBA461CDEA}" srcOrd="8" destOrd="0" presId="urn:microsoft.com/office/officeart/2005/8/layout/radial1"/>
    <dgm:cxn modelId="{B142DEFF-DC30-413A-BE07-FF9C094A92BE}" type="presParOf" srcId="{147C9B1F-F1C6-4786-B858-DD0167675531}" destId="{6B97BAFD-F568-4B4A-BA47-92E0F1C65F79}" srcOrd="9" destOrd="0" presId="urn:microsoft.com/office/officeart/2005/8/layout/radial1"/>
    <dgm:cxn modelId="{5EB5415B-B89E-4010-93B2-52FC8593A0E2}" type="presParOf" srcId="{6B97BAFD-F568-4B4A-BA47-92E0F1C65F79}" destId="{630629DE-250B-4E43-A2B6-AA33906E355F}" srcOrd="0" destOrd="0" presId="urn:microsoft.com/office/officeart/2005/8/layout/radial1"/>
    <dgm:cxn modelId="{78E0D197-2E13-4ED3-932B-AE88619B018F}" type="presParOf" srcId="{147C9B1F-F1C6-4786-B858-DD0167675531}" destId="{492DF773-14A4-4B43-AEAB-CCCDB4D972DB}" srcOrd="10" destOrd="0" presId="urn:microsoft.com/office/officeart/2005/8/layout/radial1"/>
    <dgm:cxn modelId="{1627CDD4-6FA9-4ED2-8BE9-B59B0CB1ADFC}" type="presParOf" srcId="{147C9B1F-F1C6-4786-B858-DD0167675531}" destId="{9F27F01F-421F-4EB2-A735-BD757D9AD209}" srcOrd="11" destOrd="0" presId="urn:microsoft.com/office/officeart/2005/8/layout/radial1"/>
    <dgm:cxn modelId="{B603F0BA-479D-4601-A1EE-A11467DC0DDC}" type="presParOf" srcId="{9F27F01F-421F-4EB2-A735-BD757D9AD209}" destId="{7C23D8C4-1A5B-4BF9-8A06-103CCBA633D3}" srcOrd="0" destOrd="0" presId="urn:microsoft.com/office/officeart/2005/8/layout/radial1"/>
    <dgm:cxn modelId="{924AE19C-4219-4BA0-9BAC-1E2994C8CF4B}" type="presParOf" srcId="{147C9B1F-F1C6-4786-B858-DD0167675531}" destId="{5693206E-69BC-470E-B4AF-5E8F270AD3AB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553F6A-898F-4481-A05B-AFB9E613BB26}" type="doc">
      <dgm:prSet loTypeId="urn:microsoft.com/office/officeart/2005/8/layout/radial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AFFE47-A359-40CF-8E71-B4A7BAD444B0}">
      <dgm:prSet phldrT="[Текст]"/>
      <dgm:spPr/>
      <dgm:t>
        <a:bodyPr/>
        <a:lstStyle/>
        <a:p>
          <a:r>
            <a:rPr lang="kk-KZ" b="1" dirty="0" smtClean="0">
              <a:solidFill>
                <a:srgbClr val="0000CC"/>
              </a:solidFill>
            </a:rPr>
            <a:t>Общая сумма расходов</a:t>
          </a:r>
        </a:p>
        <a:p>
          <a:r>
            <a:rPr lang="kk-KZ" b="1" dirty="0" smtClean="0">
              <a:solidFill>
                <a:srgbClr val="0000CC"/>
              </a:solidFill>
            </a:rPr>
            <a:t>179 503,0 тыс.тенге</a:t>
          </a:r>
          <a:endParaRPr lang="ru-RU" b="1" dirty="0">
            <a:solidFill>
              <a:srgbClr val="0000CC"/>
            </a:solidFill>
          </a:endParaRPr>
        </a:p>
      </dgm:t>
    </dgm:pt>
    <dgm:pt modelId="{A5962047-F425-4A53-B6FB-DA6EF25457D1}" type="parTrans" cxnId="{647845F3-4918-4FF9-8034-E6332FD73D18}">
      <dgm:prSet/>
      <dgm:spPr/>
      <dgm:t>
        <a:bodyPr/>
        <a:lstStyle/>
        <a:p>
          <a:endParaRPr lang="ru-RU"/>
        </a:p>
      </dgm:t>
    </dgm:pt>
    <dgm:pt modelId="{CAD35588-A03D-4B01-852C-7706FA78CF12}" type="sibTrans" cxnId="{647845F3-4918-4FF9-8034-E6332FD73D18}">
      <dgm:prSet/>
      <dgm:spPr/>
      <dgm:t>
        <a:bodyPr/>
        <a:lstStyle/>
        <a:p>
          <a:endParaRPr lang="ru-RU"/>
        </a:p>
      </dgm:t>
    </dgm:pt>
    <dgm:pt modelId="{4EA6BC96-5D84-4AC8-842C-C52D5D2183C6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00CC"/>
              </a:solidFill>
            </a:rPr>
            <a:t>Деятельность в области культуры </a:t>
          </a:r>
          <a:r>
            <a:rPr lang="kk-KZ" sz="1100" b="1" dirty="0" smtClean="0">
              <a:solidFill>
                <a:srgbClr val="0000CC"/>
              </a:solidFill>
            </a:rPr>
            <a:t> 97092,0 тыс.тенге</a:t>
          </a:r>
          <a:endParaRPr lang="ru-RU" sz="1100" b="1" dirty="0">
            <a:solidFill>
              <a:srgbClr val="0000CC"/>
            </a:solidFill>
          </a:endParaRPr>
        </a:p>
      </dgm:t>
    </dgm:pt>
    <dgm:pt modelId="{9AF65F1A-6AFE-4807-BC56-4CE552C81FA0}" type="parTrans" cxnId="{C8E1BD00-F710-402C-BA81-50F6C5E98487}">
      <dgm:prSet/>
      <dgm:spPr/>
      <dgm:t>
        <a:bodyPr/>
        <a:lstStyle/>
        <a:p>
          <a:endParaRPr lang="ru-RU"/>
        </a:p>
      </dgm:t>
    </dgm:pt>
    <dgm:pt modelId="{B3E0A03E-4192-4578-8978-C90524D02637}" type="sibTrans" cxnId="{C8E1BD00-F710-402C-BA81-50F6C5E98487}">
      <dgm:prSet/>
      <dgm:spPr/>
      <dgm:t>
        <a:bodyPr/>
        <a:lstStyle/>
        <a:p>
          <a:endParaRPr lang="ru-RU"/>
        </a:p>
      </dgm:t>
    </dgm:pt>
    <dgm:pt modelId="{7074753F-2697-44AB-BE68-FEEC88C3F920}">
      <dgm:prSet phldrT="[Текст]" custT="1"/>
      <dgm:spPr/>
      <dgm:t>
        <a:bodyPr/>
        <a:lstStyle/>
        <a:p>
          <a:r>
            <a:rPr lang="kk-KZ" sz="1100" b="1" dirty="0" smtClean="0">
              <a:solidFill>
                <a:srgbClr val="0000CC"/>
              </a:solidFill>
            </a:rPr>
            <a:t>Спорт               </a:t>
          </a:r>
        </a:p>
        <a:p>
          <a:r>
            <a:rPr lang="kk-KZ" sz="1100" b="1" dirty="0" smtClean="0">
              <a:solidFill>
                <a:srgbClr val="0000CC"/>
              </a:solidFill>
            </a:rPr>
            <a:t>10 790,0 тыс.тенге</a:t>
          </a:r>
          <a:endParaRPr lang="ru-RU" sz="1100" b="1" dirty="0">
            <a:solidFill>
              <a:srgbClr val="0000CC"/>
            </a:solidFill>
          </a:endParaRPr>
        </a:p>
      </dgm:t>
    </dgm:pt>
    <dgm:pt modelId="{BEB151AC-1A28-4D05-8434-6ED5ADC0D500}" type="parTrans" cxnId="{267C410D-9344-4F7C-B256-6553D704FB88}">
      <dgm:prSet/>
      <dgm:spPr/>
      <dgm:t>
        <a:bodyPr/>
        <a:lstStyle/>
        <a:p>
          <a:endParaRPr lang="ru-RU"/>
        </a:p>
      </dgm:t>
    </dgm:pt>
    <dgm:pt modelId="{86EA8C99-CF36-4FC3-88CD-A6C66EA65AF7}" type="sibTrans" cxnId="{267C410D-9344-4F7C-B256-6553D704FB88}">
      <dgm:prSet/>
      <dgm:spPr/>
      <dgm:t>
        <a:bodyPr/>
        <a:lstStyle/>
        <a:p>
          <a:endParaRPr lang="ru-RU"/>
        </a:p>
      </dgm:t>
    </dgm:pt>
    <dgm:pt modelId="{E2BB3126-4CD9-4385-9FBE-3838FE7A1AC8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00CC"/>
              </a:solidFill>
            </a:rPr>
            <a:t>Информационное пространство</a:t>
          </a:r>
          <a:r>
            <a:rPr lang="kk-KZ" sz="1100" b="1" dirty="0" smtClean="0">
              <a:solidFill>
                <a:srgbClr val="0000CC"/>
              </a:solidFill>
            </a:rPr>
            <a:t> </a:t>
          </a:r>
        </a:p>
        <a:p>
          <a:r>
            <a:rPr lang="kk-KZ" sz="1100" b="1" dirty="0" smtClean="0">
              <a:solidFill>
                <a:srgbClr val="0000CC"/>
              </a:solidFill>
            </a:rPr>
            <a:t>51 245 ,0 тыс.тенге</a:t>
          </a:r>
          <a:endParaRPr lang="ru-RU" sz="1100" b="1" dirty="0">
            <a:solidFill>
              <a:srgbClr val="0000CC"/>
            </a:solidFill>
          </a:endParaRPr>
        </a:p>
      </dgm:t>
    </dgm:pt>
    <dgm:pt modelId="{8463FF40-6707-4327-B20F-AB90C8AB0A56}" type="parTrans" cxnId="{758CE360-CCD1-4992-808B-118329CA1BA1}">
      <dgm:prSet/>
      <dgm:spPr/>
      <dgm:t>
        <a:bodyPr/>
        <a:lstStyle/>
        <a:p>
          <a:endParaRPr lang="ru-RU"/>
        </a:p>
      </dgm:t>
    </dgm:pt>
    <dgm:pt modelId="{AE263C70-CE6F-45F8-92D2-3038E4994020}" type="sibTrans" cxnId="{758CE360-CCD1-4992-808B-118329CA1BA1}">
      <dgm:prSet/>
      <dgm:spPr/>
      <dgm:t>
        <a:bodyPr/>
        <a:lstStyle/>
        <a:p>
          <a:endParaRPr lang="ru-RU"/>
        </a:p>
      </dgm:t>
    </dgm:pt>
    <dgm:pt modelId="{CC4F9C27-C644-4815-9FCB-071BDD4B5F4F}">
      <dgm:prSet phldrT="[Текст]" custScaleX="121160" custRadScaleRad="98825" custRadScaleInc="-82108"/>
      <dgm:spPr/>
      <dgm:t>
        <a:bodyPr/>
        <a:lstStyle/>
        <a:p>
          <a:endParaRPr lang="ru-RU" dirty="0"/>
        </a:p>
      </dgm:t>
    </dgm:pt>
    <dgm:pt modelId="{C9A1A261-CE71-4F81-8C80-59B1D209BCF6}" type="parTrans" cxnId="{149CC2EA-F942-4905-BFF7-DB1150CA95C0}">
      <dgm:prSet/>
      <dgm:spPr/>
      <dgm:t>
        <a:bodyPr/>
        <a:lstStyle/>
        <a:p>
          <a:endParaRPr lang="ru-RU"/>
        </a:p>
      </dgm:t>
    </dgm:pt>
    <dgm:pt modelId="{B99707E2-263C-47DA-A785-D3580D3AD081}" type="sibTrans" cxnId="{149CC2EA-F942-4905-BFF7-DB1150CA95C0}">
      <dgm:prSet/>
      <dgm:spPr/>
      <dgm:t>
        <a:bodyPr/>
        <a:lstStyle/>
        <a:p>
          <a:endParaRPr lang="ru-RU"/>
        </a:p>
      </dgm:t>
    </dgm:pt>
    <dgm:pt modelId="{77C544AF-CD17-4AAD-B328-D563FA6F4810}">
      <dgm:prSet phldrT="[Текст]"/>
      <dgm:spPr/>
      <dgm:t>
        <a:bodyPr/>
        <a:lstStyle/>
        <a:p>
          <a:r>
            <a:rPr lang="ru-RU" b="1" dirty="0" smtClean="0">
              <a:solidFill>
                <a:srgbClr val="0000CC"/>
              </a:solidFill>
            </a:rPr>
            <a:t>Прочие услуги по организации культуры, спорта, туризма  и информационного пространства 20 376,0</a:t>
          </a:r>
          <a:r>
            <a:rPr lang="kk-KZ" b="1" dirty="0" smtClean="0">
              <a:solidFill>
                <a:srgbClr val="0000CC"/>
              </a:solidFill>
            </a:rPr>
            <a:t> тыс.тенге</a:t>
          </a:r>
          <a:endParaRPr lang="ru-RU" b="1" dirty="0">
            <a:solidFill>
              <a:srgbClr val="0000CC"/>
            </a:solidFill>
          </a:endParaRPr>
        </a:p>
      </dgm:t>
    </dgm:pt>
    <dgm:pt modelId="{72B27295-48AE-45F6-9686-20F137ACC500}" type="parTrans" cxnId="{06EFD351-3683-4867-88F1-206C8420C39F}">
      <dgm:prSet/>
      <dgm:spPr/>
      <dgm:t>
        <a:bodyPr/>
        <a:lstStyle/>
        <a:p>
          <a:endParaRPr lang="ru-RU"/>
        </a:p>
      </dgm:t>
    </dgm:pt>
    <dgm:pt modelId="{A7D6FE4D-1E42-419E-9EFB-D2BD04C3ED4F}" type="sibTrans" cxnId="{06EFD351-3683-4867-88F1-206C8420C39F}">
      <dgm:prSet/>
      <dgm:spPr/>
      <dgm:t>
        <a:bodyPr/>
        <a:lstStyle/>
        <a:p>
          <a:endParaRPr lang="ru-RU"/>
        </a:p>
      </dgm:t>
    </dgm:pt>
    <dgm:pt modelId="{69E04BD0-92B0-4A9E-A7A6-02EB67CF86F5}" type="pres">
      <dgm:prSet presAssocID="{93553F6A-898F-4481-A05B-AFB9E613BB2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FBD180-CA6C-4753-917D-C1ACE305B577}" type="pres">
      <dgm:prSet presAssocID="{EDAFFE47-A359-40CF-8E71-B4A7BAD444B0}" presName="centerShape" presStyleLbl="node0" presStyleIdx="0" presStyleCnt="1" custLinFactNeighborX="698" custLinFactNeighborY="480"/>
      <dgm:spPr/>
      <dgm:t>
        <a:bodyPr/>
        <a:lstStyle/>
        <a:p>
          <a:endParaRPr lang="ru-RU"/>
        </a:p>
      </dgm:t>
    </dgm:pt>
    <dgm:pt modelId="{818FD1B5-B8CF-4939-B897-B7A38F683718}" type="pres">
      <dgm:prSet presAssocID="{4EA6BC96-5D84-4AC8-842C-C52D5D2183C6}" presName="node" presStyleLbl="node1" presStyleIdx="0" presStyleCnt="4" custScaleX="125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59E25-4841-45D6-A02C-DABE3F191209}" type="pres">
      <dgm:prSet presAssocID="{4EA6BC96-5D84-4AC8-842C-C52D5D2183C6}" presName="dummy" presStyleCnt="0"/>
      <dgm:spPr/>
    </dgm:pt>
    <dgm:pt modelId="{6D2BDEEE-DF61-4659-972F-EB491D2BB3E1}" type="pres">
      <dgm:prSet presAssocID="{B3E0A03E-4192-4578-8978-C90524D0263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AD8D1358-AAE4-4D71-B3BA-E02E324A6F9D}" type="pres">
      <dgm:prSet presAssocID="{7074753F-2697-44AB-BE68-FEEC88C3F920}" presName="node" presStyleLbl="node1" presStyleIdx="1" presStyleCnt="4" custScaleX="121160" custRadScaleRad="98825" custRadScaleInc="-82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44D65-C0C1-4785-984C-86455CCA9D8B}" type="pres">
      <dgm:prSet presAssocID="{7074753F-2697-44AB-BE68-FEEC88C3F920}" presName="dummy" presStyleCnt="0"/>
      <dgm:spPr/>
    </dgm:pt>
    <dgm:pt modelId="{C11C7FB5-9BF2-475F-AA44-57C712E2A172}" type="pres">
      <dgm:prSet presAssocID="{86EA8C99-CF36-4FC3-88CD-A6C66EA65AF7}" presName="sibTrans" presStyleLbl="sibTrans2D1" presStyleIdx="1" presStyleCnt="4" custScaleX="104924" custScaleY="93989"/>
      <dgm:spPr/>
      <dgm:t>
        <a:bodyPr/>
        <a:lstStyle/>
        <a:p>
          <a:endParaRPr lang="ru-RU"/>
        </a:p>
      </dgm:t>
    </dgm:pt>
    <dgm:pt modelId="{85F5DE46-A07C-454B-8469-90097034FFA9}" type="pres">
      <dgm:prSet presAssocID="{77C544AF-CD17-4AAD-B328-D563FA6F4810}" presName="node" presStyleLbl="node1" presStyleIdx="2" presStyleCnt="4" custScaleX="430697" custScaleY="82694" custRadScaleRad="79602" custRadScaleInc="-17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30A5B-07B3-47F1-A70C-737204E7E2D1}" type="pres">
      <dgm:prSet presAssocID="{77C544AF-CD17-4AAD-B328-D563FA6F4810}" presName="dummy" presStyleCnt="0"/>
      <dgm:spPr/>
    </dgm:pt>
    <dgm:pt modelId="{6AF68BE5-AF67-4345-AC49-07C146CE44E5}" type="pres">
      <dgm:prSet presAssocID="{A7D6FE4D-1E42-419E-9EFB-D2BD04C3ED4F}" presName="sibTrans" presStyleLbl="sibTrans2D1" presStyleIdx="2" presStyleCnt="4" custLinFactNeighborX="-5634" custLinFactNeighborY="672"/>
      <dgm:spPr/>
      <dgm:t>
        <a:bodyPr/>
        <a:lstStyle/>
        <a:p>
          <a:endParaRPr lang="ru-RU"/>
        </a:p>
      </dgm:t>
    </dgm:pt>
    <dgm:pt modelId="{796E51C9-7161-4934-BDAF-F326902275A8}" type="pres">
      <dgm:prSet presAssocID="{E2BB3126-4CD9-4385-9FBE-3838FE7A1AC8}" presName="node" presStyleLbl="node1" presStyleIdx="3" presStyleCnt="4" custScaleX="135006" custRadScaleRad="102746" custRadScaleInc="81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090D9-B98A-4C91-8E81-EB76238733EF}" type="pres">
      <dgm:prSet presAssocID="{E2BB3126-4CD9-4385-9FBE-3838FE7A1AC8}" presName="dummy" presStyleCnt="0"/>
      <dgm:spPr/>
    </dgm:pt>
    <dgm:pt modelId="{99B8EC8C-78BE-499C-BD96-4025C973A66B}" type="pres">
      <dgm:prSet presAssocID="{AE263C70-CE6F-45F8-92D2-3038E4994020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43FBB074-DCE9-414A-B121-4E2D558D0D4F}" type="presOf" srcId="{7074753F-2697-44AB-BE68-FEEC88C3F920}" destId="{AD8D1358-AAE4-4D71-B3BA-E02E324A6F9D}" srcOrd="0" destOrd="0" presId="urn:microsoft.com/office/officeart/2005/8/layout/radial6"/>
    <dgm:cxn modelId="{F9367549-48B4-4D12-9B74-DC08D543C226}" type="presOf" srcId="{77C544AF-CD17-4AAD-B328-D563FA6F4810}" destId="{85F5DE46-A07C-454B-8469-90097034FFA9}" srcOrd="0" destOrd="0" presId="urn:microsoft.com/office/officeart/2005/8/layout/radial6"/>
    <dgm:cxn modelId="{3CA32DDB-616C-4678-9A6D-577CBBAF7504}" type="presOf" srcId="{A7D6FE4D-1E42-419E-9EFB-D2BD04C3ED4F}" destId="{6AF68BE5-AF67-4345-AC49-07C146CE44E5}" srcOrd="0" destOrd="0" presId="urn:microsoft.com/office/officeart/2005/8/layout/radial6"/>
    <dgm:cxn modelId="{149CC2EA-F942-4905-BFF7-DB1150CA95C0}" srcId="{93553F6A-898F-4481-A05B-AFB9E613BB26}" destId="{CC4F9C27-C644-4815-9FCB-071BDD4B5F4F}" srcOrd="1" destOrd="0" parTransId="{C9A1A261-CE71-4F81-8C80-59B1D209BCF6}" sibTransId="{B99707E2-263C-47DA-A785-D3580D3AD081}"/>
    <dgm:cxn modelId="{C31329C9-B126-450F-9A6D-0EE4F86E7407}" type="presOf" srcId="{86EA8C99-CF36-4FC3-88CD-A6C66EA65AF7}" destId="{C11C7FB5-9BF2-475F-AA44-57C712E2A172}" srcOrd="0" destOrd="0" presId="urn:microsoft.com/office/officeart/2005/8/layout/radial6"/>
    <dgm:cxn modelId="{F9F15CCC-77E1-4549-9608-32424D810E70}" type="presOf" srcId="{E2BB3126-4CD9-4385-9FBE-3838FE7A1AC8}" destId="{796E51C9-7161-4934-BDAF-F326902275A8}" srcOrd="0" destOrd="0" presId="urn:microsoft.com/office/officeart/2005/8/layout/radial6"/>
    <dgm:cxn modelId="{267C410D-9344-4F7C-B256-6553D704FB88}" srcId="{EDAFFE47-A359-40CF-8E71-B4A7BAD444B0}" destId="{7074753F-2697-44AB-BE68-FEEC88C3F920}" srcOrd="1" destOrd="0" parTransId="{BEB151AC-1A28-4D05-8434-6ED5ADC0D500}" sibTransId="{86EA8C99-CF36-4FC3-88CD-A6C66EA65AF7}"/>
    <dgm:cxn modelId="{647845F3-4918-4FF9-8034-E6332FD73D18}" srcId="{93553F6A-898F-4481-A05B-AFB9E613BB26}" destId="{EDAFFE47-A359-40CF-8E71-B4A7BAD444B0}" srcOrd="0" destOrd="0" parTransId="{A5962047-F425-4A53-B6FB-DA6EF25457D1}" sibTransId="{CAD35588-A03D-4B01-852C-7706FA78CF12}"/>
    <dgm:cxn modelId="{BB4AE415-1DCC-4ECD-9363-EF32B69805D5}" type="presOf" srcId="{B3E0A03E-4192-4578-8978-C90524D02637}" destId="{6D2BDEEE-DF61-4659-972F-EB491D2BB3E1}" srcOrd="0" destOrd="0" presId="urn:microsoft.com/office/officeart/2005/8/layout/radial6"/>
    <dgm:cxn modelId="{5AFBB43C-45AB-4061-B278-59B5E9A83405}" type="presOf" srcId="{AE263C70-CE6F-45F8-92D2-3038E4994020}" destId="{99B8EC8C-78BE-499C-BD96-4025C973A66B}" srcOrd="0" destOrd="0" presId="urn:microsoft.com/office/officeart/2005/8/layout/radial6"/>
    <dgm:cxn modelId="{06EFD351-3683-4867-88F1-206C8420C39F}" srcId="{EDAFFE47-A359-40CF-8E71-B4A7BAD444B0}" destId="{77C544AF-CD17-4AAD-B328-D563FA6F4810}" srcOrd="2" destOrd="0" parTransId="{72B27295-48AE-45F6-9686-20F137ACC500}" sibTransId="{A7D6FE4D-1E42-419E-9EFB-D2BD04C3ED4F}"/>
    <dgm:cxn modelId="{E818EE45-161E-425A-BDB2-3125FFEB3204}" type="presOf" srcId="{EDAFFE47-A359-40CF-8E71-B4A7BAD444B0}" destId="{2DFBD180-CA6C-4753-917D-C1ACE305B577}" srcOrd="0" destOrd="0" presId="urn:microsoft.com/office/officeart/2005/8/layout/radial6"/>
    <dgm:cxn modelId="{758CE360-CCD1-4992-808B-118329CA1BA1}" srcId="{EDAFFE47-A359-40CF-8E71-B4A7BAD444B0}" destId="{E2BB3126-4CD9-4385-9FBE-3838FE7A1AC8}" srcOrd="3" destOrd="0" parTransId="{8463FF40-6707-4327-B20F-AB90C8AB0A56}" sibTransId="{AE263C70-CE6F-45F8-92D2-3038E4994020}"/>
    <dgm:cxn modelId="{158075CC-D391-4D7A-9D0B-E703CA680E63}" type="presOf" srcId="{93553F6A-898F-4481-A05B-AFB9E613BB26}" destId="{69E04BD0-92B0-4A9E-A7A6-02EB67CF86F5}" srcOrd="0" destOrd="0" presId="urn:microsoft.com/office/officeart/2005/8/layout/radial6"/>
    <dgm:cxn modelId="{C8E1BD00-F710-402C-BA81-50F6C5E98487}" srcId="{EDAFFE47-A359-40CF-8E71-B4A7BAD444B0}" destId="{4EA6BC96-5D84-4AC8-842C-C52D5D2183C6}" srcOrd="0" destOrd="0" parTransId="{9AF65F1A-6AFE-4807-BC56-4CE552C81FA0}" sibTransId="{B3E0A03E-4192-4578-8978-C90524D02637}"/>
    <dgm:cxn modelId="{D7A00473-A94B-44EB-857F-9D0DB654D92D}" type="presOf" srcId="{4EA6BC96-5D84-4AC8-842C-C52D5D2183C6}" destId="{818FD1B5-B8CF-4939-B897-B7A38F683718}" srcOrd="0" destOrd="0" presId="urn:microsoft.com/office/officeart/2005/8/layout/radial6"/>
    <dgm:cxn modelId="{6501A096-D7EB-4AEB-B605-E3C99FE38F09}" type="presParOf" srcId="{69E04BD0-92B0-4A9E-A7A6-02EB67CF86F5}" destId="{2DFBD180-CA6C-4753-917D-C1ACE305B577}" srcOrd="0" destOrd="0" presId="urn:microsoft.com/office/officeart/2005/8/layout/radial6"/>
    <dgm:cxn modelId="{1897CEB9-78C9-4BB5-A402-9A70340F923B}" type="presParOf" srcId="{69E04BD0-92B0-4A9E-A7A6-02EB67CF86F5}" destId="{818FD1B5-B8CF-4939-B897-B7A38F683718}" srcOrd="1" destOrd="0" presId="urn:microsoft.com/office/officeart/2005/8/layout/radial6"/>
    <dgm:cxn modelId="{6CD81B28-5DEF-4A60-8C6C-20354E37BC2A}" type="presParOf" srcId="{69E04BD0-92B0-4A9E-A7A6-02EB67CF86F5}" destId="{B2E59E25-4841-45D6-A02C-DABE3F191209}" srcOrd="2" destOrd="0" presId="urn:microsoft.com/office/officeart/2005/8/layout/radial6"/>
    <dgm:cxn modelId="{87D1C6A7-1B0C-4759-95A0-B9C72EC9A613}" type="presParOf" srcId="{69E04BD0-92B0-4A9E-A7A6-02EB67CF86F5}" destId="{6D2BDEEE-DF61-4659-972F-EB491D2BB3E1}" srcOrd="3" destOrd="0" presId="urn:microsoft.com/office/officeart/2005/8/layout/radial6"/>
    <dgm:cxn modelId="{C2CE60D7-9373-4720-8A82-8CCE7E6E1812}" type="presParOf" srcId="{69E04BD0-92B0-4A9E-A7A6-02EB67CF86F5}" destId="{AD8D1358-AAE4-4D71-B3BA-E02E324A6F9D}" srcOrd="4" destOrd="0" presId="urn:microsoft.com/office/officeart/2005/8/layout/radial6"/>
    <dgm:cxn modelId="{303C0427-02AE-4712-968C-EB50DE313C70}" type="presParOf" srcId="{69E04BD0-92B0-4A9E-A7A6-02EB67CF86F5}" destId="{4E644D65-C0C1-4785-984C-86455CCA9D8B}" srcOrd="5" destOrd="0" presId="urn:microsoft.com/office/officeart/2005/8/layout/radial6"/>
    <dgm:cxn modelId="{691982DD-2C30-4742-868E-D9D26D3958C9}" type="presParOf" srcId="{69E04BD0-92B0-4A9E-A7A6-02EB67CF86F5}" destId="{C11C7FB5-9BF2-475F-AA44-57C712E2A172}" srcOrd="6" destOrd="0" presId="urn:microsoft.com/office/officeart/2005/8/layout/radial6"/>
    <dgm:cxn modelId="{E9657EA8-CC96-465C-A73A-A545D7A6A065}" type="presParOf" srcId="{69E04BD0-92B0-4A9E-A7A6-02EB67CF86F5}" destId="{85F5DE46-A07C-454B-8469-90097034FFA9}" srcOrd="7" destOrd="0" presId="urn:microsoft.com/office/officeart/2005/8/layout/radial6"/>
    <dgm:cxn modelId="{5A952251-DE70-426A-ABCB-AFD08D2CB3A3}" type="presParOf" srcId="{69E04BD0-92B0-4A9E-A7A6-02EB67CF86F5}" destId="{61330A5B-07B3-47F1-A70C-737204E7E2D1}" srcOrd="8" destOrd="0" presId="urn:microsoft.com/office/officeart/2005/8/layout/radial6"/>
    <dgm:cxn modelId="{B0CA20FD-AA48-4202-AFD5-85C3EBC7720E}" type="presParOf" srcId="{69E04BD0-92B0-4A9E-A7A6-02EB67CF86F5}" destId="{6AF68BE5-AF67-4345-AC49-07C146CE44E5}" srcOrd="9" destOrd="0" presId="urn:microsoft.com/office/officeart/2005/8/layout/radial6"/>
    <dgm:cxn modelId="{D679AE7B-3D59-4B39-8DD6-1C84C0307B9F}" type="presParOf" srcId="{69E04BD0-92B0-4A9E-A7A6-02EB67CF86F5}" destId="{796E51C9-7161-4934-BDAF-F326902275A8}" srcOrd="10" destOrd="0" presId="urn:microsoft.com/office/officeart/2005/8/layout/radial6"/>
    <dgm:cxn modelId="{47FBEC3E-1060-4BD0-8E57-72742BF9C336}" type="presParOf" srcId="{69E04BD0-92B0-4A9E-A7A6-02EB67CF86F5}" destId="{4A5090D9-B98A-4C91-8E81-EB76238733EF}" srcOrd="11" destOrd="0" presId="urn:microsoft.com/office/officeart/2005/8/layout/radial6"/>
    <dgm:cxn modelId="{DD8200CC-72EC-48C7-9A7E-9A9CE2740EE8}" type="presParOf" srcId="{69E04BD0-92B0-4A9E-A7A6-02EB67CF86F5}" destId="{99B8EC8C-78BE-499C-BD96-4025C973A66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8362F5-E286-40C3-BE93-6EB90797BF04}">
      <dsp:nvSpPr>
        <dsp:cNvPr id="0" name=""/>
        <dsp:cNvSpPr/>
      </dsp:nvSpPr>
      <dsp:spPr>
        <a:xfrm>
          <a:off x="1501951" y="2114019"/>
          <a:ext cx="1316577" cy="1316577"/>
        </a:xfrm>
        <a:prstGeom prst="ellipse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Образовательные  учреждения</a:t>
          </a:r>
          <a:endParaRPr kumimoji="0" lang="ru-RU" sz="1200" b="0" i="0" u="none" strike="noStrike" kern="1200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sp:txBody>
      <dsp:txXfrm>
        <a:off x="1501951" y="2114019"/>
        <a:ext cx="1316577" cy="1316577"/>
      </dsp:txXfrm>
    </dsp:sp>
    <dsp:sp modelId="{BFFBC6A8-1097-453F-B1E6-729449A08B16}">
      <dsp:nvSpPr>
        <dsp:cNvPr id="0" name=""/>
        <dsp:cNvSpPr/>
      </dsp:nvSpPr>
      <dsp:spPr>
        <a:xfrm rot="16200000">
          <a:off x="1961111" y="1887465"/>
          <a:ext cx="398256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98256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2150283" y="1904934"/>
        <a:ext cx="19912" cy="19912"/>
      </dsp:txXfrm>
    </dsp:sp>
    <dsp:sp modelId="{B40FBC1D-F3B0-46E2-9CBB-E93CE4CFA662}">
      <dsp:nvSpPr>
        <dsp:cNvPr id="0" name=""/>
        <dsp:cNvSpPr/>
      </dsp:nvSpPr>
      <dsp:spPr>
        <a:xfrm>
          <a:off x="1501951" y="399185"/>
          <a:ext cx="1316577" cy="1316577"/>
        </a:xfrm>
        <a:prstGeom prst="ellipse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25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Средних школ</a:t>
          </a:r>
          <a:endParaRPr kumimoji="0" lang="ru-RU" sz="1200" b="0" i="0" u="none" strike="noStrike" kern="1200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sp:txBody>
      <dsp:txXfrm>
        <a:off x="1501951" y="399185"/>
        <a:ext cx="1316577" cy="1316577"/>
      </dsp:txXfrm>
    </dsp:sp>
    <dsp:sp modelId="{BDE95008-9A77-436B-BA3C-FDD24530366E}">
      <dsp:nvSpPr>
        <dsp:cNvPr id="0" name=""/>
        <dsp:cNvSpPr/>
      </dsp:nvSpPr>
      <dsp:spPr>
        <a:xfrm rot="19800000">
          <a:off x="2703656" y="2316173"/>
          <a:ext cx="398256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98256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800000">
        <a:off x="2892828" y="2333643"/>
        <a:ext cx="19912" cy="19912"/>
      </dsp:txXfrm>
    </dsp:sp>
    <dsp:sp modelId="{5A5F4343-2302-4ADE-B4C2-61E719424B90}">
      <dsp:nvSpPr>
        <dsp:cNvPr id="0" name=""/>
        <dsp:cNvSpPr/>
      </dsp:nvSpPr>
      <dsp:spPr>
        <a:xfrm>
          <a:off x="2987041" y="1256602"/>
          <a:ext cx="1316577" cy="1316577"/>
        </a:xfrm>
        <a:prstGeom prst="ellipse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1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основной</a:t>
          </a:r>
          <a:endParaRPr kumimoji="0" lang="ru-RU" sz="1200" b="0" i="0" u="none" strike="noStrike" kern="1200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sp:txBody>
      <dsp:txXfrm>
        <a:off x="2987041" y="1256602"/>
        <a:ext cx="1316577" cy="1316577"/>
      </dsp:txXfrm>
    </dsp:sp>
    <dsp:sp modelId="{02015CB1-C5BC-49E4-B0A9-BE1E450E785F}">
      <dsp:nvSpPr>
        <dsp:cNvPr id="0" name=""/>
        <dsp:cNvSpPr/>
      </dsp:nvSpPr>
      <dsp:spPr>
        <a:xfrm rot="1800000">
          <a:off x="2703656" y="3173590"/>
          <a:ext cx="398256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98256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00000">
        <a:off x="2892828" y="3191060"/>
        <a:ext cx="19912" cy="19912"/>
      </dsp:txXfrm>
    </dsp:sp>
    <dsp:sp modelId="{45683714-5188-4C85-A4C6-F99D26B8A2FD}">
      <dsp:nvSpPr>
        <dsp:cNvPr id="0" name=""/>
        <dsp:cNvSpPr/>
      </dsp:nvSpPr>
      <dsp:spPr>
        <a:xfrm>
          <a:off x="2987041" y="2971436"/>
          <a:ext cx="1316577" cy="1316577"/>
        </a:xfrm>
        <a:prstGeom prst="ellipse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4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Начальных школ</a:t>
          </a:r>
          <a:endParaRPr kumimoji="0" lang="ru-RU" sz="1200" b="0" i="0" u="none" strike="noStrike" kern="1200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sp:txBody>
      <dsp:txXfrm>
        <a:off x="2987041" y="2971436"/>
        <a:ext cx="1316577" cy="1316577"/>
      </dsp:txXfrm>
    </dsp:sp>
    <dsp:sp modelId="{1C4B7C87-12BE-4451-A667-53968F45B5C4}">
      <dsp:nvSpPr>
        <dsp:cNvPr id="0" name=""/>
        <dsp:cNvSpPr/>
      </dsp:nvSpPr>
      <dsp:spPr>
        <a:xfrm rot="5400000">
          <a:off x="1961111" y="3602299"/>
          <a:ext cx="398256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98256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2150283" y="3619768"/>
        <a:ext cx="19912" cy="19912"/>
      </dsp:txXfrm>
    </dsp:sp>
    <dsp:sp modelId="{C7FD3C25-099D-447B-BC95-4FBBA461CDEA}">
      <dsp:nvSpPr>
        <dsp:cNvPr id="0" name=""/>
        <dsp:cNvSpPr/>
      </dsp:nvSpPr>
      <dsp:spPr>
        <a:xfrm>
          <a:off x="1501951" y="3828853"/>
          <a:ext cx="1316577" cy="1316577"/>
        </a:xfrm>
        <a:prstGeom prst="ellipse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1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Дом детского творчество</a:t>
          </a:r>
          <a:endParaRPr kumimoji="0" lang="ru-RU" sz="1200" b="0" i="0" u="none" strike="noStrike" kern="1200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sp:txBody>
      <dsp:txXfrm>
        <a:off x="1501951" y="3828853"/>
        <a:ext cx="1316577" cy="1316577"/>
      </dsp:txXfrm>
    </dsp:sp>
    <dsp:sp modelId="{6B97BAFD-F568-4B4A-BA47-92E0F1C65F79}">
      <dsp:nvSpPr>
        <dsp:cNvPr id="0" name=""/>
        <dsp:cNvSpPr/>
      </dsp:nvSpPr>
      <dsp:spPr>
        <a:xfrm rot="9000000">
          <a:off x="1218566" y="3173590"/>
          <a:ext cx="398256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98256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9000000">
        <a:off x="1407738" y="3191060"/>
        <a:ext cx="19912" cy="19912"/>
      </dsp:txXfrm>
    </dsp:sp>
    <dsp:sp modelId="{492DF773-14A4-4B43-AEAB-CCCDB4D972DB}">
      <dsp:nvSpPr>
        <dsp:cNvPr id="0" name=""/>
        <dsp:cNvSpPr/>
      </dsp:nvSpPr>
      <dsp:spPr>
        <a:xfrm>
          <a:off x="16861" y="2971436"/>
          <a:ext cx="1316577" cy="1316577"/>
        </a:xfrm>
        <a:prstGeom prst="ellipse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9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Детских садов</a:t>
          </a:r>
          <a:endParaRPr kumimoji="0" lang="ru-RU" sz="1200" b="0" i="0" u="none" strike="noStrike" kern="1200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sp:txBody>
      <dsp:txXfrm>
        <a:off x="16861" y="2971436"/>
        <a:ext cx="1316577" cy="1316577"/>
      </dsp:txXfrm>
    </dsp:sp>
    <dsp:sp modelId="{9F27F01F-421F-4EB2-A735-BD757D9AD209}">
      <dsp:nvSpPr>
        <dsp:cNvPr id="0" name=""/>
        <dsp:cNvSpPr/>
      </dsp:nvSpPr>
      <dsp:spPr>
        <a:xfrm rot="12600000">
          <a:off x="1218566" y="2316173"/>
          <a:ext cx="398256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98256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2600000">
        <a:off x="1407738" y="2333643"/>
        <a:ext cx="19912" cy="19912"/>
      </dsp:txXfrm>
    </dsp:sp>
    <dsp:sp modelId="{5693206E-69BC-470E-B4AF-5E8F270AD3AB}">
      <dsp:nvSpPr>
        <dsp:cNvPr id="0" name=""/>
        <dsp:cNvSpPr/>
      </dsp:nvSpPr>
      <dsp:spPr>
        <a:xfrm>
          <a:off x="16861" y="1256602"/>
          <a:ext cx="1316577" cy="1316577"/>
        </a:xfrm>
        <a:prstGeom prst="ellipse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20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Мини центров</a:t>
          </a:r>
          <a:endParaRPr kumimoji="0" lang="ru-RU" sz="1200" b="0" i="0" u="none" strike="noStrike" kern="1200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sp:txBody>
      <dsp:txXfrm>
        <a:off x="16861" y="1256602"/>
        <a:ext cx="1316577" cy="131657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jpe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0.21111</cdr:y>
    </cdr:from>
    <cdr:to>
      <cdr:x>1</cdr:x>
      <cdr:y>1</cdr:y>
    </cdr:to>
    <cdr:pic>
      <cdr:nvPicPr>
        <cdr:cNvPr id="2" name="Рисунок 1" descr="ГП-1 План района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 l="893" t="1471" r="893" b="147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368152"/>
          <a:ext cx="7848872" cy="511256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0.15596</cdr:x>
      <cdr:y>0.03297</cdr:y>
    </cdr:from>
    <cdr:to>
      <cdr:x>0.63303</cdr:x>
      <cdr:y>0.08933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1224136" y="216024"/>
          <a:ext cx="3744416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b="1" dirty="0" smtClean="0">
              <a:solidFill>
                <a:sysClr val="window" lastClr="FFFFFF"/>
              </a:solidFill>
            </a:rPr>
            <a:t>О</a:t>
          </a:r>
          <a:endParaRPr lang="ru-RU" dirty="0"/>
        </a:p>
      </cdr:txBody>
    </cdr:sp>
  </cdr:relSizeAnchor>
  <cdr:relSizeAnchor xmlns:cdr="http://schemas.openxmlformats.org/drawingml/2006/chartDrawing">
    <cdr:from>
      <cdr:x>0</cdr:x>
      <cdr:y>0.07778</cdr:y>
    </cdr:from>
    <cdr:to>
      <cdr:x>1</cdr:x>
      <cdr:y>0.21111</cdr:y>
    </cdr:to>
    <cdr:pic>
      <cdr:nvPicPr>
        <cdr:cNvPr id="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0" y="504056"/>
          <a:ext cx="7848872" cy="86409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1</cdr:x>
      <cdr:y>0.05556</cdr:y>
    </cdr:to>
    <cdr:sp macro="" textlink="">
      <cdr:nvSpPr>
        <cdr:cNvPr id="6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0"/>
          <a:ext cx="78488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/>
        </a:bodyPr>
        <a:lstStyle xmlns:a="http://schemas.openxmlformats.org/drawingml/2006/main">
          <a:lvl1pPr algn="ctr" defTabSz="914400" rtl="0" eaLnBrk="1" latinLnBrk="0" hangingPunct="1">
            <a:spcBef>
              <a:spcPct val="0"/>
            </a:spcBef>
            <a:buNone/>
            <a:defRPr sz="4400" kern="1200">
              <a:solidFill>
                <a:srgbClr val="00007F"/>
              </a:solidFill>
              <a:latin typeface="Calibri"/>
            </a:defRPr>
          </a:lvl1pPr>
        </a:lstStyle>
        <a:p xmlns:a="http://schemas.openxmlformats.org/drawingml/2006/main">
          <a:r>
            <a:rPr lang="kk-KZ" b="1" dirty="0" smtClean="0"/>
            <a:t>Строительства района</a:t>
          </a:r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0.45474</cdr:y>
    </cdr:to>
    <cdr:pic>
      <cdr:nvPicPr>
        <cdr:cNvPr id="7" name="Picture 2" descr="C:\Users\Экономика\Desktop\1426753668_1_mini3.jpg"/>
        <cdr:cNvPicPr>
          <a:picLocks xmlns:a="http://schemas.openxmlformats.org/drawingml/2006/main" noGrp="1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8762791" cy="2848834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0.9</cdr:y>
    </cdr:to>
    <cdr:sp macro="" textlink="">
      <cdr:nvSpPr>
        <cdr:cNvPr id="2" name="Содержимое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0"/>
          <a:ext cx="8147248" cy="4536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lvl1pPr marL="342900" indent="-3429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800" kern="1200">
              <a:solidFill>
                <a:srgbClr val="00007F"/>
              </a:solidFill>
              <a:latin typeface="Calibri"/>
            </a:defRPr>
          </a:lvl1pPr>
          <a:lvl2pPr marL="742950" indent="-285750" algn="l" defTabSz="914400" rtl="0" eaLnBrk="1" latinLnBrk="0" hangingPunct="1">
            <a:spcBef>
              <a:spcPct val="20000"/>
            </a:spcBef>
            <a:buFont typeface="Arial" pitchFamily="34" charset="0"/>
            <a:buChar char="–"/>
            <a:defRPr sz="2400" kern="1200">
              <a:solidFill>
                <a:srgbClr val="00007F"/>
              </a:solidFill>
              <a:latin typeface="Calibri"/>
            </a:defRPr>
          </a:lvl2pPr>
          <a:lvl3pPr marL="1143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rgbClr val="00007F"/>
              </a:solidFill>
              <a:latin typeface="Calibri"/>
            </a:defRPr>
          </a:lvl3pPr>
          <a:lvl4pPr marL="1600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–"/>
            <a:defRPr sz="1800" kern="1200">
              <a:solidFill>
                <a:srgbClr val="00007F"/>
              </a:solidFill>
              <a:latin typeface="Calibri"/>
            </a:defRPr>
          </a:lvl4pPr>
          <a:lvl5pPr marL="20574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»"/>
            <a:defRPr sz="1800" kern="1200">
              <a:solidFill>
                <a:srgbClr val="00007F"/>
              </a:solidFill>
              <a:latin typeface="Calibri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800" kern="1200">
              <a:solidFill>
                <a:srgbClr val="00007F"/>
              </a:solidFill>
              <a:latin typeface="Calibri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800" kern="1200">
              <a:solidFill>
                <a:srgbClr val="00007F"/>
              </a:solidFill>
              <a:latin typeface="Calibri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800" kern="1200">
              <a:solidFill>
                <a:srgbClr val="00007F"/>
              </a:solidFill>
              <a:latin typeface="Calibri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800" kern="1200">
              <a:solidFill>
                <a:srgbClr val="00007F"/>
              </a:solidFill>
              <a:latin typeface="Calibri"/>
            </a:defRPr>
          </a:lvl9pPr>
        </a:lstStyle>
        <a:p xmlns:a="http://schemas.openxmlformats.org/drawingml/2006/main">
          <a:pPr>
            <a:buFont typeface="Wingdings" panose="05000000000000000000" pitchFamily="2" charset="2"/>
            <a:buChar char="v"/>
          </a:pPr>
          <a:r>
            <a:rPr lang="kk-KZ" sz="3200" dirty="0" smtClean="0">
              <a:latin typeface="Calibri"/>
            </a:rPr>
            <a:t>Всего за 2019 год - 423 485,0 тыс.тенге</a:t>
          </a:r>
        </a:p>
        <a:p xmlns:a="http://schemas.openxmlformats.org/drawingml/2006/main">
          <a:pPr>
            <a:buFont typeface="Wingdings" panose="05000000000000000000" pitchFamily="2" charset="2"/>
            <a:buChar char="v"/>
          </a:pPr>
          <a:r>
            <a:rPr lang="kk-KZ" sz="3200" dirty="0" smtClean="0">
              <a:latin typeface="Calibri"/>
            </a:rPr>
            <a:t>Социальное обеспечение 88 918,0 тыс.тенге </a:t>
          </a:r>
        </a:p>
        <a:p xmlns:a="http://schemas.openxmlformats.org/drawingml/2006/main">
          <a:pPr>
            <a:buFont typeface="Wingdings" panose="05000000000000000000" pitchFamily="2" charset="2"/>
            <a:buChar char="v"/>
          </a:pPr>
          <a:r>
            <a:rPr lang="kk-KZ" sz="3200" dirty="0" smtClean="0">
              <a:latin typeface="Calibri"/>
            </a:rPr>
            <a:t>Социальная помощь 303 857,0 тыс.тенге </a:t>
          </a:r>
        </a:p>
        <a:p xmlns:a="http://schemas.openxmlformats.org/drawingml/2006/main">
          <a:pPr>
            <a:buFont typeface="Wingdings" panose="05000000000000000000" pitchFamily="2" charset="2"/>
            <a:buChar char="v"/>
          </a:pPr>
          <a:r>
            <a:rPr lang="ru-RU" sz="3200" dirty="0" smtClean="0">
              <a:latin typeface="Calibri"/>
            </a:rPr>
            <a:t>Прочие услуги в области социальной </a:t>
          </a:r>
        </a:p>
        <a:p xmlns:a="http://schemas.openxmlformats.org/drawingml/2006/main">
          <a:pPr>
            <a:buNone/>
          </a:pPr>
          <a:r>
            <a:rPr lang="ru-RU" sz="3200" dirty="0" smtClean="0">
              <a:latin typeface="Calibri"/>
            </a:rPr>
            <a:t>помощи и социального обеспечения</a:t>
          </a:r>
        </a:p>
        <a:p xmlns:a="http://schemas.openxmlformats.org/drawingml/2006/main">
          <a:pPr>
            <a:buNone/>
          </a:pPr>
          <a:r>
            <a:rPr lang="kk-KZ" sz="3200" dirty="0" smtClean="0">
              <a:latin typeface="Calibri"/>
            </a:rPr>
            <a:t> </a:t>
          </a:r>
          <a:r>
            <a:rPr lang="kk-KZ" sz="3200" dirty="0" smtClean="0"/>
            <a:t>30</a:t>
          </a:r>
          <a:r>
            <a:rPr lang="kk-KZ" sz="3200" dirty="0" smtClean="0">
              <a:latin typeface="Calibri"/>
            </a:rPr>
            <a:t> 710,0 тыс.тенге</a:t>
          </a:r>
          <a:endParaRPr lang="ru-RU" sz="3200" dirty="0" smtClean="0">
            <a:latin typeface="Calibri"/>
          </a:endParaRPr>
        </a:p>
        <a:p xmlns:a="http://schemas.openxmlformats.org/drawingml/2006/main">
          <a:endParaRPr lang="ru-RU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0.77103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0" y="0"/>
          <a:ext cx="8568952" cy="12003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rgbClr val="00007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rgbClr val="00007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rgbClr val="00007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rgbClr val="00007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rgbClr val="00007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rgbClr val="00007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rgbClr val="00007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rgbClr val="00007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rgbClr val="00007F"/>
              </a:solidFill>
              <a:latin typeface="Calibri"/>
            </a:defRPr>
          </a:lvl9pPr>
        </a:lstStyle>
        <a:p xmlns:a="http://schemas.openxmlformats.org/drawingml/2006/main">
          <a:pPr lvl="0" algn="just" fontAlgn="base">
            <a:spcBef>
              <a:spcPct val="0"/>
            </a:spcBef>
            <a:spcAft>
              <a:spcPct val="0"/>
            </a:spcAft>
          </a:pPr>
          <a:r>
            <a:rPr lang="ru-RU" sz="2400" b="1" dirty="0" smtClean="0">
              <a:latin typeface="Calibri"/>
            </a:rPr>
            <a:t>Программы регионального развития до 2020 года; </a:t>
          </a:r>
          <a:r>
            <a:rPr lang="kk-KZ" sz="2400" b="1" dirty="0" smtClean="0">
              <a:latin typeface="Calibri"/>
            </a:rPr>
            <a:t>д</a:t>
          </a:r>
          <a:r>
            <a:rPr lang="ru-RU" sz="2400" b="1" dirty="0" smtClean="0">
              <a:latin typeface="Calibri"/>
            </a:rPr>
            <a:t>ля дорог села </a:t>
          </a:r>
          <a:r>
            <a:rPr lang="kk-KZ" sz="2400" dirty="0" smtClean="0"/>
            <a:t>улиц Бакалинского </a:t>
          </a:r>
          <a:r>
            <a:rPr lang="ru-RU" sz="2400" b="1" dirty="0" smtClean="0">
              <a:latin typeface="Calibri"/>
            </a:rPr>
            <a:t>сельского округа - 21534,0 тыс. тенге. 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0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9.png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72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Sarqan_audan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88640"/>
            <a:ext cx="2665423" cy="2664295"/>
          </a:xfrm>
          <a:prstGeom prst="rect">
            <a:avLst/>
          </a:prstGeom>
        </p:spPr>
      </p:pic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1" name="Рисунок 10" descr="56eb9c7887df9153885b36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67544" y="3717032"/>
            <a:ext cx="8352928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lnSpc>
                <a:spcPct val="150000"/>
              </a:lnSpc>
            </a:pPr>
            <a:r>
              <a:rPr lang="kk-KZ" sz="4000" b="1" dirty="0" smtClean="0"/>
              <a:t>Гражданский бюджет Сарканского района на 2019-2021 год</a:t>
            </a:r>
            <a:r>
              <a:rPr lang="kk-KZ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1" name="Рисунок 10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259632" y="162880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lt1"/>
                </a:solidFill>
              </a:rPr>
              <a:t>О</a:t>
            </a:r>
            <a:endParaRPr lang="ru-RU" dirty="0"/>
          </a:p>
        </p:txBody>
      </p:sp>
      <p:sp>
        <p:nvSpPr>
          <p:cNvPr id="42" name="Текст 3"/>
          <p:cNvSpPr txBox="1">
            <a:spLocks/>
          </p:cNvSpPr>
          <p:nvPr/>
        </p:nvSpPr>
        <p:spPr>
          <a:xfrm>
            <a:off x="1154954" y="620688"/>
            <a:ext cx="6945438" cy="54041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611560" y="0"/>
            <a:ext cx="8136904" cy="1628800"/>
          </a:xfrm>
          <a:prstGeom prst="down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Развитие транспортной инфраструктуры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kk-KZ" dirty="0" smtClean="0"/>
              <a:t>«На текущий ремонт дорог» выделено всего 119127,0 тыс.тенге из них:                        19 230,0 тысяч тенге улицы с. Бирлик,                                                                         9615,0 тысяч тенге  улицы в селе Черкасск,                                                                                                                                 9 615,0 тысяч тенге улицы поселка Шатырбай,                                                         23 086,0 тысяч тенге улицы села Алмалы,                                                            23170,0 тысяч тенге улицы Екиашинского сельского округа,                        34411,0 тыс.тенге на текущий ремонт улицы в городе Саркан.  </a:t>
            </a:r>
            <a:endParaRPr lang="ru-RU" dirty="0" smtClean="0"/>
          </a:p>
          <a:p>
            <a:r>
              <a:rPr lang="kk-KZ" dirty="0" smtClean="0"/>
              <a:t>На средний ремонт дорог Всего предусмотрено 179 046,0 тыс из них:               улицы Чепрасова в городе Саркан 31805,0 тыс. тенге,                                                     на улицы Разбекова в городе Саркан 21 049,0 тыс. тенге,                                           на улицы Муратбаева и Жонкебаева в Саркане 22 780,0 тыс. тенге,                      на улицы М. Аэзова в Саркане 14 204,0 тыс.тенге,                                                      на улицы Раимбек батыра в Саркане 16 662,0 тыс.тенге,                                        на улиц Асфендиярова, Наурызбай батыра и Ляззат в Саркане 22 339,0 тыс.тенге,       Средний ремонт дорог Алмалинского сельского округа улицы Сейфулина выделена 10 209,0 тыс.тенге, ремонт дорог улицы Конаева 20 000,0 тыс.тенге. </a:t>
            </a:r>
            <a:endParaRPr lang="ru-RU" dirty="0" smtClean="0"/>
          </a:p>
          <a:p>
            <a:r>
              <a:rPr lang="kk-KZ" dirty="0" smtClean="0"/>
              <a:t>На обеспечение работы автомобильных дорог н а содержание зимних дорог 8435 тыс. тенге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72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Культура, спорт, туризм и информационное пространство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12" name="Объект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4036045140"/>
              </p:ext>
            </p:extLst>
          </p:nvPr>
        </p:nvGraphicFramePr>
        <p:xfrm>
          <a:off x="179512" y="1844824"/>
          <a:ext cx="8568952" cy="4758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4" descr="top_pic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1916832"/>
            <a:ext cx="1152128" cy="149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top_pic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4005064"/>
            <a:ext cx="19442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top_pic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248" y="3356992"/>
            <a:ext cx="187220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top_pic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4208" y="1484784"/>
            <a:ext cx="144016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72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1930119220"/>
              </p:ext>
            </p:extLst>
          </p:nvPr>
        </p:nvGraphicFramePr>
        <p:xfrm>
          <a:off x="683568" y="5013176"/>
          <a:ext cx="8064896" cy="1556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07288" cy="151216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Реализация мероприятий для решения вопросов обустройства населенных пунктов в реализацию мер по содействию экономическому развитию регионов в рамках Программы развития регионов до 2020 года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7" name="Picture 5" descr="C:\Users\Экономика\Desktop\6r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772816"/>
            <a:ext cx="7992888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Экономика\Desktop\диплом село_996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764" y="1268760"/>
            <a:ext cx="8130472" cy="5328591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552728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tx1"/>
                </a:solidFill>
              </a:rPr>
              <a:t>По программе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« С дипломом в село» (</a:t>
            </a:r>
            <a:r>
              <a:rPr lang="ru-RU" sz="2000" b="1" dirty="0" smtClean="0">
                <a:solidFill>
                  <a:schemeClr val="tx1"/>
                </a:solidFill>
              </a:rPr>
              <a:t>подъемные</a:t>
            </a:r>
            <a:r>
              <a:rPr lang="ru-RU" sz="2000" dirty="0" smtClean="0">
                <a:solidFill>
                  <a:schemeClr val="tx1"/>
                </a:solidFill>
              </a:rPr>
              <a:t>) предусмотрено -3535,0 тысяч тенге, из расчета  </a:t>
            </a:r>
            <a:r>
              <a:rPr lang="kk-KZ" sz="2000" dirty="0" smtClean="0">
                <a:solidFill>
                  <a:schemeClr val="tx1"/>
                </a:solidFill>
              </a:rPr>
              <a:t>2</a:t>
            </a:r>
            <a:r>
              <a:rPr lang="ru-RU" sz="2000" dirty="0" smtClean="0">
                <a:solidFill>
                  <a:schemeClr val="tx1"/>
                </a:solidFill>
              </a:rPr>
              <a:t>0 специалиста </a:t>
            </a:r>
            <a:r>
              <a:rPr lang="kk-KZ" sz="2000" dirty="0" smtClean="0">
                <a:solidFill>
                  <a:schemeClr val="tx1"/>
                </a:solidFill>
              </a:rPr>
              <a:t>*</a:t>
            </a:r>
            <a:r>
              <a:rPr lang="ru-RU" sz="2000" dirty="0" smtClean="0">
                <a:solidFill>
                  <a:schemeClr val="tx1"/>
                </a:solidFill>
              </a:rPr>
              <a:t>по 176750 </a:t>
            </a:r>
            <a:r>
              <a:rPr lang="kk-KZ" sz="2000" dirty="0" smtClean="0">
                <a:solidFill>
                  <a:schemeClr val="tx1"/>
                </a:solidFill>
              </a:rPr>
              <a:t>(2</a:t>
            </a:r>
            <a:r>
              <a:rPr lang="ru-RU" sz="2000" dirty="0" smtClean="0">
                <a:solidFill>
                  <a:schemeClr val="tx1"/>
                </a:solidFill>
              </a:rPr>
              <a:t>525</a:t>
            </a:r>
            <a:r>
              <a:rPr lang="kk-KZ" sz="2000" dirty="0" smtClean="0">
                <a:solidFill>
                  <a:schemeClr val="tx1"/>
                </a:solidFill>
              </a:rPr>
              <a:t>*</a:t>
            </a:r>
            <a:r>
              <a:rPr lang="ru-RU" sz="2000" dirty="0" smtClean="0">
                <a:solidFill>
                  <a:schemeClr val="tx1"/>
                </a:solidFill>
              </a:rPr>
              <a:t>70 МРП</a:t>
            </a:r>
            <a:r>
              <a:rPr lang="kk-KZ" sz="2000" dirty="0" smtClean="0">
                <a:solidFill>
                  <a:schemeClr val="tx1"/>
                </a:solidFill>
              </a:rPr>
              <a:t>)</a:t>
            </a:r>
            <a:r>
              <a:rPr lang="ru-RU" sz="2000" dirty="0" smtClean="0">
                <a:solidFill>
                  <a:schemeClr val="tx1"/>
                </a:solidFill>
              </a:rPr>
              <a:t> на каждого;</a:t>
            </a:r>
          </a:p>
          <a:p>
            <a:pPr>
              <a:buNone/>
            </a:pPr>
            <a:r>
              <a:rPr lang="kk-KZ" sz="2000" dirty="0" smtClean="0">
                <a:solidFill>
                  <a:schemeClr val="tx1"/>
                </a:solidFill>
              </a:rPr>
              <a:t>    Для приобретение домов специалистам соц сферы бюджетные </a:t>
            </a:r>
            <a:r>
              <a:rPr lang="kk-KZ" sz="2000" b="1" dirty="0" smtClean="0">
                <a:solidFill>
                  <a:schemeClr val="tx1"/>
                </a:solidFill>
              </a:rPr>
              <a:t>кредиты</a:t>
            </a:r>
            <a:r>
              <a:rPr lang="kk-KZ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60600</a:t>
            </a:r>
            <a:r>
              <a:rPr lang="kk-KZ" sz="2000" dirty="0" smtClean="0">
                <a:solidFill>
                  <a:schemeClr val="tx1"/>
                </a:solidFill>
              </a:rPr>
              <a:t>,0 тыс тенге (1</a:t>
            </a:r>
            <a:r>
              <a:rPr lang="ru-RU" sz="2000" dirty="0" smtClean="0">
                <a:solidFill>
                  <a:schemeClr val="tx1"/>
                </a:solidFill>
              </a:rPr>
              <a:t>2</a:t>
            </a:r>
            <a:r>
              <a:rPr lang="kk-KZ" sz="2000" dirty="0" smtClean="0">
                <a:solidFill>
                  <a:schemeClr val="tx1"/>
                </a:solidFill>
              </a:rPr>
              <a:t> специал*</a:t>
            </a:r>
            <a:r>
              <a:rPr lang="ru-RU" sz="2000" dirty="0" smtClean="0">
                <a:solidFill>
                  <a:schemeClr val="tx1"/>
                </a:solidFill>
              </a:rPr>
              <a:t>2525</a:t>
            </a:r>
            <a:r>
              <a:rPr lang="kk-KZ" sz="2000" dirty="0" smtClean="0">
                <a:solidFill>
                  <a:schemeClr val="tx1"/>
                </a:solidFill>
              </a:rPr>
              <a:t>*1500).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sz="900" dirty="0"/>
          </a:p>
        </p:txBody>
      </p:sp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137026" y="3137026"/>
            <a:ext cx="6858000" cy="583948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467164" y="3028764"/>
            <a:ext cx="6705600" cy="648072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971600" y="0"/>
            <a:ext cx="7272808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Бюджетные кредиты для реализации мер социальной поддержки специалистов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72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533456"/>
            <a:ext cx="9144000" cy="6785992"/>
          </a:xfrm>
          <a:prstGeom prst="rect">
            <a:avLst/>
          </a:prstGeom>
        </p:spPr>
      </p:pic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1" name="Рисунок 10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graphicFrame>
        <p:nvGraphicFramePr>
          <p:cNvPr id="12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54774194"/>
              </p:ext>
            </p:extLst>
          </p:nvPr>
        </p:nvGraphicFramePr>
        <p:xfrm>
          <a:off x="395536" y="1556792"/>
          <a:ext cx="410445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1259632" y="162880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lt1"/>
                </a:solidFill>
              </a:rPr>
              <a:t>О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 flipV="1">
            <a:off x="2286000" y="4005063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b="1" dirty="0" smtClean="0">
                <a:solidFill>
                  <a:schemeClr val="lt1"/>
                </a:solidFill>
              </a:rPr>
              <a:t>Основные параметры районного бюджета на 2017-2019 годы</a:t>
            </a:r>
          </a:p>
        </p:txBody>
      </p:sp>
      <p:sp>
        <p:nvSpPr>
          <p:cNvPr id="42" name="Текст 3"/>
          <p:cNvSpPr txBox="1">
            <a:spLocks/>
          </p:cNvSpPr>
          <p:nvPr/>
        </p:nvSpPr>
        <p:spPr>
          <a:xfrm>
            <a:off x="1154954" y="620688"/>
            <a:ext cx="6945438" cy="54041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Бюджет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Сарканского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района утвержден </a:t>
            </a:r>
            <a:r>
              <a:rPr lang="ru-RU" sz="3200" b="1" dirty="0" smtClean="0">
                <a:solidFill>
                  <a:srgbClr val="7030A0"/>
                </a:solidFill>
              </a:rPr>
              <a:t>решением </a:t>
            </a:r>
            <a:r>
              <a:rPr lang="ru-RU" sz="3200" b="1" dirty="0" err="1" smtClean="0">
                <a:solidFill>
                  <a:srgbClr val="7030A0"/>
                </a:solidFill>
              </a:rPr>
              <a:t>Сарканского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районного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маслихата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от 29 декабря  2018 года   № </a:t>
            </a:r>
            <a:r>
              <a:rPr lang="kk-KZ" sz="3200" b="1" dirty="0" smtClean="0">
                <a:solidFill>
                  <a:srgbClr val="7030A0"/>
                </a:solidFill>
              </a:rPr>
              <a:t>52-215 «О бюджете  Сарканского  района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201</a:t>
            </a:r>
            <a:r>
              <a:rPr lang="kk-KZ" sz="3200" b="1" dirty="0" smtClean="0">
                <a:solidFill>
                  <a:srgbClr val="7030A0"/>
                </a:solidFill>
              </a:rPr>
              <a:t>9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-2021</a:t>
            </a:r>
            <a:r>
              <a:rPr kumimoji="0" lang="kk-K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годы» в объеме доходов </a:t>
            </a:r>
            <a:r>
              <a:rPr kumimoji="0" lang="kk-K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5 548 187,0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млн.тенге и расходов </a:t>
            </a:r>
            <a:r>
              <a:rPr lang="kk-KZ" sz="3200" b="1" dirty="0" smtClean="0">
                <a:solidFill>
                  <a:srgbClr val="7030A0"/>
                </a:solidFill>
              </a:rPr>
              <a:t>5 548 187,0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млн.тенге.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72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533456"/>
            <a:ext cx="9144000" cy="6785992"/>
          </a:xfrm>
          <a:prstGeom prst="rect">
            <a:avLst/>
          </a:prstGeom>
        </p:spPr>
      </p:pic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1" name="Рисунок 10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graphicFrame>
        <p:nvGraphicFramePr>
          <p:cNvPr id="12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54774194"/>
              </p:ext>
            </p:extLst>
          </p:nvPr>
        </p:nvGraphicFramePr>
        <p:xfrm>
          <a:off x="395536" y="1556792"/>
          <a:ext cx="410445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1259632" y="162880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lt1"/>
                </a:solidFill>
              </a:rPr>
              <a:t>О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899592" y="764704"/>
          <a:ext cx="7416824" cy="4893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165180"/>
                <a:gridCol w="1211084"/>
                <a:gridCol w="1180482"/>
                <a:gridCol w="1195782"/>
              </a:tblGrid>
              <a:tr h="97657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Основные параметры районного бюджета на 2019-2021 годы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 г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  г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2020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г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г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73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Поступления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из них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6481,1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5548,2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6057,2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6252,5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6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Налоговые поступления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292,8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288,6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313,1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327,8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49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Неналоговые поступления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37,1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19,7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39,2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40,7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040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Доходы от продажи основного капитала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28,4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48,9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46,6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48,4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40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Поступления трансфертов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6122,8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5191,0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5658,3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5835,6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12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Поступления от продажи финансовых активов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4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Свободные остатки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49,3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3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Расходы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6530,4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5548,2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6057,2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6252,5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72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533456"/>
            <a:ext cx="9144000" cy="6785992"/>
          </a:xfrm>
          <a:prstGeom prst="rect">
            <a:avLst/>
          </a:prstGeom>
        </p:spPr>
      </p:pic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1" name="Рисунок 10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graphicFrame>
        <p:nvGraphicFramePr>
          <p:cNvPr id="12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54774194"/>
              </p:ext>
            </p:extLst>
          </p:nvPr>
        </p:nvGraphicFramePr>
        <p:xfrm>
          <a:off x="827584" y="404664"/>
          <a:ext cx="7632848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1259632" y="764704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lt1"/>
                </a:solidFill>
              </a:rPr>
              <a:t>О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827584" y="476672"/>
          <a:ext cx="7560840" cy="5832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9855"/>
                <a:gridCol w="750985"/>
              </a:tblGrid>
              <a:tr h="10910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Основные направления расходов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бюджета </a:t>
                      </a:r>
                      <a:r>
                        <a:rPr lang="kk-KZ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Сарканского района</a:t>
                      </a:r>
                      <a:endParaRPr lang="ru-RU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2019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</a:t>
                      </a:r>
                      <a:r>
                        <a:rPr lang="kk-KZ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 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8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Всего</a:t>
                      </a:r>
                      <a:r>
                        <a:rPr lang="kk-KZ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расходы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млн.тенге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5548,2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18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Государственные услуги общего характера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284,3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18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Оборона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16,3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65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Общественный порядок, безопасность, правовая, судебная, уголовно-испольнительная деятельность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64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Образоание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3768,2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88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помощь и социальное обеспечение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423,5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48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134,4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64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Культура, спорт, туризм и информационное пространство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180,6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64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Сельское хозяйство, земельные отношения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194,7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88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Архитектурная, градостроительная и строительная деятельность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18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Транспорт и коммуникации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307,8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82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Прочие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36,6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18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Обслуживание долга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01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Трансферты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7596336" y="5949280"/>
            <a:ext cx="720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180,3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1" name="Рисунок 10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sp>
        <p:nvSpPr>
          <p:cNvPr id="21" name="Овал 16"/>
          <p:cNvSpPr/>
          <p:nvPr/>
        </p:nvSpPr>
        <p:spPr>
          <a:xfrm>
            <a:off x="687186" y="2269945"/>
            <a:ext cx="712844" cy="6619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kern="1200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cs typeface="Arial" charset="0"/>
              </a:rPr>
              <a:t>20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kern="1200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cs typeface="Arial" charset="0"/>
              </a:rPr>
              <a:t>ини центров</a:t>
            </a:r>
            <a:endParaRPr kumimoji="0" lang="ru-RU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endParaRPr>
          </a:p>
        </p:txBody>
      </p:sp>
      <p:graphicFrame>
        <p:nvGraphicFramePr>
          <p:cNvPr id="37" name="Содержимое 4"/>
          <p:cNvGraphicFramePr>
            <a:graphicFrameLocks/>
          </p:cNvGraphicFramePr>
          <p:nvPr/>
        </p:nvGraphicFramePr>
        <p:xfrm>
          <a:off x="467544" y="548680"/>
          <a:ext cx="432048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" name="Содержимое 3"/>
          <p:cNvSpPr>
            <a:spLocks noGrp="1"/>
          </p:cNvSpPr>
          <p:nvPr>
            <p:ph sz="half" idx="4294967295"/>
          </p:nvPr>
        </p:nvSpPr>
        <p:spPr>
          <a:xfrm>
            <a:off x="4788024" y="1268760"/>
            <a:ext cx="3816424" cy="302433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kk-KZ" b="1" dirty="0" smtClean="0">
                <a:solidFill>
                  <a:srgbClr val="7030A0"/>
                </a:solidFill>
              </a:rPr>
              <a:t>Общие расходы на образования на 2019 год                                   3 768 193,0 тыс.тенге: 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kk-KZ" sz="3600" dirty="0" smtClean="0">
                <a:solidFill>
                  <a:srgbClr val="7030A0"/>
                </a:solidFill>
              </a:rPr>
              <a:t>На содержание учреждений образования                      3 223 836,0 тыс.тенге; 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kk-KZ" dirty="0" smtClean="0">
                <a:solidFill>
                  <a:srgbClr val="7030A0"/>
                </a:solidFill>
              </a:rPr>
              <a:t>На содержание дома детского творчество      51 467,0 тыс.тенге; 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kk-KZ" dirty="0" smtClean="0">
                <a:solidFill>
                  <a:srgbClr val="7030A0"/>
                </a:solidFill>
              </a:rPr>
              <a:t>Прочие расходы 75219,0 тыс.тенге.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491880" y="260648"/>
            <a:ext cx="35283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                          </a:t>
            </a:r>
            <a:r>
              <a:rPr lang="ru-RU" sz="3600" b="1" dirty="0" smtClean="0">
                <a:solidFill>
                  <a:srgbClr val="002060"/>
                </a:solidFill>
              </a:rPr>
              <a:t>Образование</a:t>
            </a:r>
          </a:p>
        </p:txBody>
      </p:sp>
      <p:pic>
        <p:nvPicPr>
          <p:cNvPr id="14" name="Рисунок 13" descr="iXMDHC7O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8024" y="4472110"/>
            <a:ext cx="3816424" cy="217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1" name="Рисунок 10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graphicFrame>
        <p:nvGraphicFramePr>
          <p:cNvPr id="12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54774194"/>
              </p:ext>
            </p:extLst>
          </p:nvPr>
        </p:nvGraphicFramePr>
        <p:xfrm>
          <a:off x="683568" y="260648"/>
          <a:ext cx="7848872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1259632" y="872292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lt1"/>
                </a:solidFill>
              </a:rPr>
              <a:t>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1" name="Рисунок 10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graphicFrame>
        <p:nvGraphicFramePr>
          <p:cNvPr id="12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54774194"/>
              </p:ext>
            </p:extLst>
          </p:nvPr>
        </p:nvGraphicFramePr>
        <p:xfrm>
          <a:off x="827584" y="332656"/>
          <a:ext cx="7632848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1259632" y="764704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lt1"/>
                </a:solidFill>
              </a:rPr>
              <a:t>О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3789040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Проектирование и строительство, реконструкция жилья коммунального жилищного фонда </a:t>
            </a:r>
            <a:r>
              <a:rPr lang="kk-KZ" dirty="0" smtClean="0"/>
              <a:t>изготовление проектно-сметной документации 5-этажного 50-комнатного съемного жилья в городе Саркан - 136,0 тыс. тенге.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1" name="Рисунок 10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graphicFrame>
        <p:nvGraphicFramePr>
          <p:cNvPr id="12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54774194"/>
              </p:ext>
            </p:extLst>
          </p:nvPr>
        </p:nvGraphicFramePr>
        <p:xfrm>
          <a:off x="539552" y="1484784"/>
          <a:ext cx="806489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1259632" y="162880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lt1"/>
                </a:solidFill>
              </a:rPr>
              <a:t>О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 flipV="1">
            <a:off x="2286000" y="4005063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b="1" dirty="0" smtClean="0">
                <a:solidFill>
                  <a:schemeClr val="lt1"/>
                </a:solidFill>
              </a:rPr>
              <a:t>Основные параметры районного бюджета на 2017-2019 годы</a:t>
            </a:r>
          </a:p>
        </p:txBody>
      </p:sp>
      <p:sp>
        <p:nvSpPr>
          <p:cNvPr id="42" name="Текст 3"/>
          <p:cNvSpPr txBox="1">
            <a:spLocks/>
          </p:cNvSpPr>
          <p:nvPr/>
        </p:nvSpPr>
        <p:spPr>
          <a:xfrm>
            <a:off x="1154954" y="620688"/>
            <a:ext cx="6945438" cy="54041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0000"/>
                </a:solidFill>
              </a:rPr>
              <a:t>Социальная помощь и социальное обеспечение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72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533456"/>
            <a:ext cx="9144000" cy="6785992"/>
          </a:xfrm>
          <a:prstGeom prst="rect">
            <a:avLst/>
          </a:prstGeom>
        </p:spPr>
      </p:pic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1" name="Рисунок 10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graphicFrame>
        <p:nvGraphicFramePr>
          <p:cNvPr id="12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54774194"/>
              </p:ext>
            </p:extLst>
          </p:nvPr>
        </p:nvGraphicFramePr>
        <p:xfrm>
          <a:off x="395536" y="1556792"/>
          <a:ext cx="2880320" cy="108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1259632" y="162880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lt1"/>
                </a:solidFill>
              </a:rPr>
              <a:t>О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 flipV="1">
            <a:off x="2286000" y="4005063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b="1" dirty="0" smtClean="0">
                <a:solidFill>
                  <a:schemeClr val="lt1"/>
                </a:solidFill>
              </a:rPr>
              <a:t>Основные параметры районного бюджета на 2017-2019 годы</a:t>
            </a:r>
          </a:p>
        </p:txBody>
      </p:sp>
      <p:sp>
        <p:nvSpPr>
          <p:cNvPr id="42" name="Текст 3"/>
          <p:cNvSpPr txBox="1">
            <a:spLocks/>
          </p:cNvSpPr>
          <p:nvPr/>
        </p:nvSpPr>
        <p:spPr>
          <a:xfrm>
            <a:off x="1154954" y="620688"/>
            <a:ext cx="6945438" cy="54041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Благоустройство населенных пунктов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kk-K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Изготовление ПСД на арычные сети улиц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М.Ауэзова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Ж.Жамбула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Кабанбай</a:t>
            </a:r>
            <a:r>
              <a:rPr lang="ru-RU" dirty="0" smtClean="0"/>
              <a:t> батыра-1440,0 тыс.тенге.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1043608" y="3284984"/>
            <a:ext cx="2088232" cy="289750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rgbClr val="660066"/>
                </a:solidFill>
              </a:rPr>
              <a:t>Освещение улиц населенных пунктов 5520,0 тыс.тенге </a:t>
            </a:r>
          </a:p>
          <a:p>
            <a:pPr algn="ctr"/>
            <a:r>
              <a:rPr lang="kk-KZ" sz="1100" dirty="0" smtClean="0">
                <a:solidFill>
                  <a:srgbClr val="660066"/>
                </a:solidFill>
              </a:rPr>
              <a:t> </a:t>
            </a:r>
            <a:endParaRPr lang="ru-RU" sz="1100" dirty="0">
              <a:solidFill>
                <a:srgbClr val="660066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3563888" y="3284984"/>
            <a:ext cx="1944216" cy="296951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solidFill>
                  <a:srgbClr val="660066"/>
                </a:solidFill>
              </a:rPr>
              <a:t>Обеспечение санитарии населенных пунктов </a:t>
            </a:r>
            <a:endParaRPr lang="kk-KZ" sz="1600" b="1" dirty="0" smtClean="0">
              <a:solidFill>
                <a:srgbClr val="660066"/>
              </a:solidFill>
            </a:endParaRPr>
          </a:p>
          <a:p>
            <a:pPr algn="ctr"/>
            <a:r>
              <a:rPr lang="kk-KZ" sz="1600" b="1" dirty="0" smtClean="0">
                <a:solidFill>
                  <a:srgbClr val="660066"/>
                </a:solidFill>
              </a:rPr>
              <a:t>970 ,0 тыс.тенге</a:t>
            </a:r>
            <a:endParaRPr lang="ru-RU" sz="1600" b="1" dirty="0">
              <a:solidFill>
                <a:srgbClr val="660066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940152" y="3284985"/>
            <a:ext cx="1944216" cy="296951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660066"/>
                </a:solidFill>
              </a:rPr>
              <a:t>Благоустройство </a:t>
            </a:r>
            <a:r>
              <a:rPr lang="ru-RU" sz="1600" b="1" dirty="0">
                <a:solidFill>
                  <a:srgbClr val="660066"/>
                </a:solidFill>
              </a:rPr>
              <a:t>населенных </a:t>
            </a:r>
            <a:r>
              <a:rPr lang="ru-RU" sz="1600" b="1" dirty="0" smtClean="0">
                <a:solidFill>
                  <a:srgbClr val="660066"/>
                </a:solidFill>
              </a:rPr>
              <a:t>пунктов</a:t>
            </a:r>
          </a:p>
          <a:p>
            <a:pPr algn="ctr"/>
            <a:r>
              <a:rPr lang="ru-RU" sz="1600" b="1" smtClean="0">
                <a:solidFill>
                  <a:srgbClr val="660066"/>
                </a:solidFill>
              </a:rPr>
              <a:t>3150,0 </a:t>
            </a:r>
            <a:r>
              <a:rPr lang="ru-RU" sz="1600" b="1" dirty="0" err="1" smtClean="0">
                <a:solidFill>
                  <a:srgbClr val="660066"/>
                </a:solidFill>
              </a:rPr>
              <a:t>тыс</a:t>
            </a:r>
            <a:r>
              <a:rPr lang="kk-KZ" sz="1600" b="1" dirty="0" smtClean="0">
                <a:solidFill>
                  <a:srgbClr val="660066"/>
                </a:solidFill>
              </a:rPr>
              <a:t>.тенге </a:t>
            </a:r>
            <a:endParaRPr lang="ru-RU" sz="1600" b="1" dirty="0">
              <a:solidFill>
                <a:srgbClr val="660066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3568" y="2348880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/>
              <a:t>Изготовление ПСД благоустройство 9 дворов  населенных пунктов</a:t>
            </a:r>
            <a:r>
              <a:rPr lang="ru-RU" dirty="0" smtClean="0"/>
              <a:t> -10000,0 тыс.тенге.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1666</TotalTime>
  <Words>688</Words>
  <Application>Microsoft Office PowerPoint</Application>
  <PresentationFormat>Экран (4:3)</PresentationFormat>
  <Paragraphs>152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Социальная помощь и социальное обеспечение</vt:lpstr>
      <vt:lpstr>Благоустройство населенных пунктов</vt:lpstr>
      <vt:lpstr>Слайд 10</vt:lpstr>
      <vt:lpstr>Культура, спорт, туризм и информационное пространство</vt:lpstr>
      <vt:lpstr>Реализация мероприятий для решения вопросов обустройства населенных пунктов в реализацию мер по содействию экономическому развитию регионов в рамках Программы развития регионов до 2020 года</vt:lpstr>
      <vt:lpstr>                    По программе      « С дипломом в село» (подъемные) предусмотрено -3535,0 тысяч тенге, из расчета  20 специалиста *по 176750 (2525*70 МРП) на каждого;     Для приобретение домов специалистам соц сферы бюджетные кредиты 60600,0 тыс тенге (12 специал*2525*1500).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Нуржан</dc:creator>
  <cp:lastModifiedBy>Экономика</cp:lastModifiedBy>
  <cp:revision>173</cp:revision>
  <dcterms:created xsi:type="dcterms:W3CDTF">2018-12-11T06:04:45Z</dcterms:created>
  <dcterms:modified xsi:type="dcterms:W3CDTF">2019-01-31T06:58:23Z</dcterms:modified>
</cp:coreProperties>
</file>