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9" r:id="rId1"/>
  </p:sldMasterIdLst>
  <p:sldIdLst>
    <p:sldId id="256" r:id="rId2"/>
    <p:sldId id="291" r:id="rId3"/>
    <p:sldId id="314" r:id="rId4"/>
    <p:sldId id="322" r:id="rId5"/>
    <p:sldId id="268" r:id="rId6"/>
    <p:sldId id="294" r:id="rId7"/>
    <p:sldId id="308" r:id="rId8"/>
  </p:sldIdLst>
  <p:sldSz cx="9144000" cy="6858000" type="screen4x3"/>
  <p:notesSz cx="6815138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453C604E-8363-406C-BB9A-0104B7B5FA52}">
          <p14:sldIdLst>
            <p14:sldId id="256"/>
            <p14:sldId id="291"/>
            <p14:sldId id="314"/>
            <p14:sldId id="322"/>
            <p14:sldId id="268"/>
            <p14:sldId id="294"/>
            <p14:sldId id="30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0066FF"/>
    <a:srgbClr val="008000"/>
    <a:srgbClr val="33CC33"/>
    <a:srgbClr val="CCFFFF"/>
    <a:srgbClr val="FFEAD5"/>
    <a:srgbClr val="33CCFF"/>
    <a:srgbClr val="CCE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380" autoAdjust="0"/>
  </p:normalViewPr>
  <p:slideViewPr>
    <p:cSldViewPr>
      <p:cViewPr>
        <p:scale>
          <a:sx n="70" d="100"/>
          <a:sy n="70" d="100"/>
        </p:scale>
        <p:origin x="-115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491C6D3-6D6C-4B5C-90CC-23C328449C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B72BD-EC45-4FF6-8D4B-F6C5355A3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1C576-7144-49D2-BC1D-8A13F87F39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058F3-FB41-43CA-A29E-EA54369508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84C9D-0E68-4A0E-A8A1-059ADC0E2A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22F978-CDF5-48DA-AE8B-86FF6B85AE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DB5860-9980-4ED8-8453-368450E0BC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AA9E84-111E-4470-9A29-9587123219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7061E4-13D9-47FE-A777-B42557E0C1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8291F-E4BA-427A-BD01-065566738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257DBA-828D-4150-948A-DB7D4F48FF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1657857-2A60-4C16-8154-C7C22F4388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B3590F1-F242-44B6-9C6B-0BB9A839EE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1" r:id="rId1"/>
    <p:sldLayoutId id="2147485017" r:id="rId2"/>
    <p:sldLayoutId id="2147485022" r:id="rId3"/>
    <p:sldLayoutId id="2147485023" r:id="rId4"/>
    <p:sldLayoutId id="2147485024" r:id="rId5"/>
    <p:sldLayoutId id="2147485025" r:id="rId6"/>
    <p:sldLayoutId id="2147485018" r:id="rId7"/>
    <p:sldLayoutId id="2147485026" r:id="rId8"/>
    <p:sldLayoutId id="2147485027" r:id="rId9"/>
    <p:sldLayoutId id="2147485019" r:id="rId10"/>
    <p:sldLayoutId id="2147485020" r:id="rId11"/>
    <p:sldLayoutId id="214748503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1052736"/>
            <a:ext cx="8064896" cy="280831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ГРАЖДАНСКИЙ 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БЮДЖЕТ  </a:t>
            </a:r>
            <a:r>
              <a:rPr lang="ru-RU" sz="40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Рахатского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сельского округа </a:t>
            </a:r>
            <a:r>
              <a:rPr lang="ru-RU" sz="40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Енбекшиказахского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района на стадии формирование бюджета  на 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2024-2026 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годы</a:t>
            </a:r>
            <a:endParaRPr lang="ru-RU" sz="40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268760"/>
            <a:ext cx="8352928" cy="4536504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1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Вашему вниманию представлен  гражданский бюджет  </a:t>
            </a:r>
            <a:r>
              <a:rPr lang="ru-RU" sz="1900" dirty="0" err="1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Рахатского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сельского округа </a:t>
            </a:r>
            <a:r>
              <a:rPr lang="ru-RU" sz="1900" dirty="0" err="1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Енбекшиказахского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 района на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2024</a:t>
            </a:r>
            <a:r>
              <a:rPr lang="ru-RU" sz="1900" b="1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2026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годы, который содержит информацию об основных показателях социально-экономического развития села, бюджета сельского округа района и направлениях расходования бюджетных средств, информация об исполнении и формировании бюджета </a:t>
            </a:r>
            <a:r>
              <a:rPr lang="ru-RU" sz="1900" dirty="0" err="1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Рахатского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сельского округа </a:t>
            </a:r>
            <a:r>
              <a:rPr lang="ru-RU" sz="1900" dirty="0" err="1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Енбекшиказахского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района.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	Бюджет </a:t>
            </a:r>
            <a:r>
              <a:rPr lang="ru-RU" sz="1900" dirty="0" err="1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Рахатского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сельского округа на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2024-2026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годы сформирован в соответствии  с Бюджетным и Налоговым кодексами Республики Казахстан, задачами, поставленными в Посланиях Президента Республики Казахстан народу Казахстана, Прогнозом социально-экономического развития  города, сельских округа на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2024-2026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годы, Методикой прогнозирования доходов.  </a:t>
            </a:r>
            <a:r>
              <a:rPr lang="ru-RU" sz="1900" dirty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Бюджет города, сельских округов </a:t>
            </a:r>
            <a:r>
              <a:rPr lang="ru-RU" sz="1900" dirty="0" err="1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Енбекшиказахского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района </a:t>
            </a:r>
            <a:r>
              <a:rPr lang="ru-RU" sz="1900" dirty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утвержден решением районного </a:t>
            </a:r>
            <a:r>
              <a:rPr lang="ru-RU" sz="1900" dirty="0" err="1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маслихата</a:t>
            </a:r>
            <a:r>
              <a:rPr lang="ru-RU" sz="1900" dirty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    № </a:t>
            </a:r>
            <a:r>
              <a:rPr lang="en-US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VII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-3</a:t>
            </a:r>
            <a:r>
              <a:rPr lang="en-US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1-149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900" dirty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от </a:t>
            </a:r>
            <a:r>
              <a:rPr lang="en-US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29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декаб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ря  </a:t>
            </a:r>
            <a:r>
              <a:rPr lang="ru-RU" sz="1900" dirty="0" smtClean="0">
                <a:solidFill>
                  <a:srgbClr val="0000FF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2022 года.</a:t>
            </a:r>
            <a:endParaRPr lang="ru-RU" sz="1900" dirty="0">
              <a:solidFill>
                <a:srgbClr val="0000FF"/>
              </a:solidFill>
              <a:latin typeface="Times New Roman" pitchFamily="18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63272" cy="119675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Уважаемые посетители </a:t>
            </a:r>
            <a:r>
              <a:rPr lang="ru-RU" sz="2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сайта бюджета города, сельских округов  </a:t>
            </a:r>
            <a:r>
              <a:rPr lang="ru-RU" sz="200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Енбекшиказахского</a:t>
            </a:r>
            <a:r>
              <a:rPr lang="ru-RU" sz="2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района   на </a:t>
            </a:r>
            <a:r>
              <a:rPr lang="ru-RU" sz="2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2024-2026 </a:t>
            </a:r>
            <a:r>
              <a:rPr lang="ru-RU" sz="2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годы формирование бюджета </a:t>
            </a:r>
            <a:r>
              <a:rPr lang="ru-RU" sz="200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Рахатского</a:t>
            </a:r>
            <a:r>
              <a:rPr lang="ru-RU" sz="2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сельского округа</a:t>
            </a:r>
            <a:endParaRPr lang="ru-RU" sz="20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4"/>
          <p:cNvSpPr>
            <a:spLocks noChangeArrowheads="1"/>
          </p:cNvSpPr>
          <p:nvPr/>
        </p:nvSpPr>
        <p:spPr bwMode="auto">
          <a:xfrm>
            <a:off x="1214438" y="1000125"/>
            <a:ext cx="7227887" cy="33813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5" tIns="45708" rIns="91415" bIns="45708">
            <a:spAutoFit/>
          </a:bodyPr>
          <a:lstStyle/>
          <a:p>
            <a:pPr algn="ctr" defTabSz="615950"/>
            <a:r>
              <a:rPr lang="ru-RU" sz="1600" b="1" dirty="0">
                <a:solidFill>
                  <a:srgbClr val="0033CC"/>
                </a:solidFill>
              </a:rPr>
              <a:t>СХЕМА БЮДЖЕТНОГО ПРОЦЕССА</a:t>
            </a:r>
          </a:p>
        </p:txBody>
      </p:sp>
      <p:sp>
        <p:nvSpPr>
          <p:cNvPr id="16387" name="Прямоугольник 16"/>
          <p:cNvSpPr>
            <a:spLocks noChangeArrowheads="1"/>
          </p:cNvSpPr>
          <p:nvPr/>
        </p:nvSpPr>
        <p:spPr bwMode="auto">
          <a:xfrm>
            <a:off x="642938" y="2355056"/>
            <a:ext cx="3240087" cy="64928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15" tIns="45708" rIns="91415" bIns="45708">
            <a:spAutoFit/>
          </a:bodyPr>
          <a:lstStyle/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Разработка проекта Прогноза социально-экономического развития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 </a:t>
            </a:r>
          </a:p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5-летний период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не позднее 25 апреля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Прямоугольник 16"/>
          <p:cNvSpPr>
            <a:spLocks noChangeArrowheads="1"/>
          </p:cNvSpPr>
          <p:nvPr/>
        </p:nvSpPr>
        <p:spPr bwMode="auto">
          <a:xfrm>
            <a:off x="641350" y="4228502"/>
            <a:ext cx="3240087" cy="64611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15" tIns="45708" rIns="91415" bIns="45708">
            <a:spAutoFit/>
          </a:bodyPr>
          <a:lstStyle/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Составление проекта бюджета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 внесение его на рассмотрение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районного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маслихата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не позднее 1 октября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Прямоугольник 16"/>
          <p:cNvSpPr>
            <a:spLocks noChangeArrowheads="1"/>
          </p:cNvSpPr>
          <p:nvPr/>
        </p:nvSpPr>
        <p:spPr bwMode="auto">
          <a:xfrm>
            <a:off x="641350" y="5174458"/>
            <a:ext cx="3238499" cy="93821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15" tIns="45708" rIns="91415" bIns="45708">
            <a:spAutoFit/>
          </a:bodyPr>
          <a:lstStyle/>
          <a:p>
            <a:pPr algn="ctr" defTabSz="615950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Утверждение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маслихатом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бюджета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на трехлетний период </a:t>
            </a:r>
          </a:p>
          <a:p>
            <a:pPr algn="ctr" defTabSz="615950"/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не позднее 2-недельного срока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после подписания решения областного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маслихата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об утверждении областного бюджета</a:t>
            </a:r>
          </a:p>
        </p:txBody>
      </p:sp>
      <p:sp>
        <p:nvSpPr>
          <p:cNvPr id="16390" name="Прямоугольник 16"/>
          <p:cNvSpPr>
            <a:spLocks noChangeArrowheads="1"/>
          </p:cNvSpPr>
          <p:nvPr/>
        </p:nvSpPr>
        <p:spPr bwMode="auto">
          <a:xfrm>
            <a:off x="641351" y="3294857"/>
            <a:ext cx="3240087" cy="64630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15" tIns="45708" rIns="91415" bIns="45708">
            <a:spAutoFit/>
          </a:bodyPr>
          <a:lstStyle/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Передача бюджетных заявок администраторов бюджетных программ на рассмотрение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районной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бюджетной комиссии</a:t>
            </a:r>
          </a:p>
        </p:txBody>
      </p:sp>
      <p:sp>
        <p:nvSpPr>
          <p:cNvPr id="16391" name="Rectangle 21"/>
          <p:cNvSpPr>
            <a:spLocks noChangeArrowheads="1"/>
          </p:cNvSpPr>
          <p:nvPr/>
        </p:nvSpPr>
        <p:spPr bwMode="auto">
          <a:xfrm>
            <a:off x="642938" y="1571626"/>
            <a:ext cx="3240087" cy="57150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ru-RU" sz="1100" b="1" dirty="0"/>
              <a:t>РАЗРАБОТКА БЮДЖЕТА</a:t>
            </a:r>
          </a:p>
          <a:p>
            <a:pPr algn="ctr"/>
            <a:r>
              <a:rPr lang="ru-RU" sz="1100" i="1" dirty="0"/>
              <a:t>(уполномоченный орган – отдел экономики и </a:t>
            </a:r>
          </a:p>
          <a:p>
            <a:pPr algn="ctr"/>
            <a:r>
              <a:rPr lang="ru-RU" sz="1100" i="1" dirty="0"/>
              <a:t>бюджетного планирования)</a:t>
            </a:r>
          </a:p>
        </p:txBody>
      </p:sp>
      <p:sp>
        <p:nvSpPr>
          <p:cNvPr id="16392" name="Rectangle 22"/>
          <p:cNvSpPr>
            <a:spLocks noChangeArrowheads="1"/>
          </p:cNvSpPr>
          <p:nvPr/>
        </p:nvSpPr>
        <p:spPr bwMode="auto">
          <a:xfrm>
            <a:off x="5214937" y="1571625"/>
            <a:ext cx="3227387" cy="57150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ИСПОЛНЕНИЕ БЮДЖЕТА</a:t>
            </a:r>
          </a:p>
          <a:p>
            <a:pPr algn="ctr"/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(уполномоченный орган – отдел финансов)</a:t>
            </a:r>
          </a:p>
          <a:p>
            <a:pPr algn="ctr"/>
            <a:endParaRPr lang="ru-RU" sz="1200" i="1" dirty="0"/>
          </a:p>
        </p:txBody>
      </p:sp>
      <p:sp>
        <p:nvSpPr>
          <p:cNvPr id="16393" name="AutoShape 23"/>
          <p:cNvSpPr>
            <a:spLocks noChangeArrowheads="1"/>
          </p:cNvSpPr>
          <p:nvPr/>
        </p:nvSpPr>
        <p:spPr bwMode="auto">
          <a:xfrm>
            <a:off x="2000250" y="2143126"/>
            <a:ext cx="431800" cy="180181"/>
          </a:xfrm>
          <a:prstGeom prst="downArrow">
            <a:avLst>
              <a:gd name="adj1" fmla="val 50000"/>
              <a:gd name="adj2" fmla="val 25000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394" name="AutoShape 24"/>
          <p:cNvSpPr>
            <a:spLocks noChangeArrowheads="1"/>
          </p:cNvSpPr>
          <p:nvPr/>
        </p:nvSpPr>
        <p:spPr bwMode="auto">
          <a:xfrm>
            <a:off x="2019300" y="3014662"/>
            <a:ext cx="431800" cy="276225"/>
          </a:xfrm>
          <a:prstGeom prst="downArrow">
            <a:avLst>
              <a:gd name="adj1" fmla="val 50000"/>
              <a:gd name="adj2" fmla="val 25000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395" name="AutoShape 27"/>
          <p:cNvSpPr>
            <a:spLocks noChangeArrowheads="1"/>
          </p:cNvSpPr>
          <p:nvPr/>
        </p:nvSpPr>
        <p:spPr bwMode="auto">
          <a:xfrm>
            <a:off x="2020094" y="3941164"/>
            <a:ext cx="431800" cy="287338"/>
          </a:xfrm>
          <a:prstGeom prst="downArrow">
            <a:avLst>
              <a:gd name="adj1" fmla="val 50000"/>
              <a:gd name="adj2" fmla="val 25000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396" name="AutoShape 39"/>
          <p:cNvSpPr>
            <a:spLocks noChangeArrowheads="1"/>
          </p:cNvSpPr>
          <p:nvPr/>
        </p:nvSpPr>
        <p:spPr bwMode="auto">
          <a:xfrm>
            <a:off x="2020094" y="4874615"/>
            <a:ext cx="431800" cy="287337"/>
          </a:xfrm>
          <a:prstGeom prst="downArrow">
            <a:avLst>
              <a:gd name="adj1" fmla="val 50000"/>
              <a:gd name="adj2" fmla="val 25000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397" name="Прямоугольник 16"/>
          <p:cNvSpPr>
            <a:spLocks noChangeArrowheads="1"/>
          </p:cNvSpPr>
          <p:nvPr/>
        </p:nvSpPr>
        <p:spPr bwMode="auto">
          <a:xfrm>
            <a:off x="5224462" y="2370137"/>
            <a:ext cx="3240087" cy="64928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15" tIns="45708" rIns="91415" bIns="45708">
            <a:spAutoFit/>
          </a:bodyPr>
          <a:lstStyle/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Формирование и утверждение сводного плана поступлений и финансирования по платежам и обязательствам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8" name="AutoShape 41"/>
          <p:cNvSpPr>
            <a:spLocks noChangeArrowheads="1"/>
          </p:cNvSpPr>
          <p:nvPr/>
        </p:nvSpPr>
        <p:spPr bwMode="auto">
          <a:xfrm>
            <a:off x="6572250" y="2143125"/>
            <a:ext cx="431800" cy="211931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399" name="Прямоугольник 16"/>
          <p:cNvSpPr>
            <a:spLocks noChangeArrowheads="1"/>
          </p:cNvSpPr>
          <p:nvPr/>
        </p:nvSpPr>
        <p:spPr bwMode="auto">
          <a:xfrm>
            <a:off x="5214938" y="3306762"/>
            <a:ext cx="3240087" cy="64928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15" tIns="45708" rIns="91415" bIns="45708">
            <a:spAutoFit/>
          </a:bodyPr>
          <a:lstStyle/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Проведение комплекса мероприятий по исполнению бюджета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района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ctr" defTabSz="615950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 течение финансового года</a:t>
            </a:r>
          </a:p>
        </p:txBody>
      </p:sp>
      <p:sp>
        <p:nvSpPr>
          <p:cNvPr id="16400" name="Прямоугольник 16"/>
          <p:cNvSpPr>
            <a:spLocks noChangeArrowheads="1"/>
          </p:cNvSpPr>
          <p:nvPr/>
        </p:nvSpPr>
        <p:spPr bwMode="auto">
          <a:xfrm>
            <a:off x="5214938" y="4243387"/>
            <a:ext cx="3240087" cy="101441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15" tIns="45708" rIns="91415" bIns="45708">
            <a:spAutoFit/>
          </a:bodyPr>
          <a:lstStyle/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Проведение бюджетного мониторинга </a:t>
            </a:r>
          </a:p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 оценки эффективности управления бюджетными средствами, </a:t>
            </a:r>
          </a:p>
          <a:p>
            <a:pPr algn="ctr" defTabSz="61595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составление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ежемесячных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отчетов</a:t>
            </a:r>
          </a:p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об исполнении бюджета  </a:t>
            </a:r>
          </a:p>
        </p:txBody>
      </p:sp>
      <p:sp>
        <p:nvSpPr>
          <p:cNvPr id="16401" name="Прямоугольник 16"/>
          <p:cNvSpPr>
            <a:spLocks noChangeArrowheads="1"/>
          </p:cNvSpPr>
          <p:nvPr/>
        </p:nvSpPr>
        <p:spPr bwMode="auto">
          <a:xfrm>
            <a:off x="5202238" y="5529263"/>
            <a:ext cx="3240087" cy="101563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15" tIns="45708" rIns="91415" bIns="45708">
            <a:spAutoFit/>
          </a:bodyPr>
          <a:lstStyle/>
          <a:p>
            <a:pPr algn="ctr" defTabSz="615950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Предоставление 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районный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маслихат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годового отчета об исполнении бюджета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 отчетный финансовый год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не  позднее 1 апреля текущего года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его утверждение</a:t>
            </a:r>
          </a:p>
        </p:txBody>
      </p:sp>
      <p:sp>
        <p:nvSpPr>
          <p:cNvPr id="16402" name="AutoShape 46"/>
          <p:cNvSpPr>
            <a:spLocks noChangeArrowheads="1"/>
          </p:cNvSpPr>
          <p:nvPr/>
        </p:nvSpPr>
        <p:spPr bwMode="auto">
          <a:xfrm>
            <a:off x="6572250" y="3019424"/>
            <a:ext cx="431800" cy="28733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403" name="AutoShape 47"/>
          <p:cNvSpPr>
            <a:spLocks noChangeArrowheads="1"/>
          </p:cNvSpPr>
          <p:nvPr/>
        </p:nvSpPr>
        <p:spPr bwMode="auto">
          <a:xfrm>
            <a:off x="6572250" y="5257799"/>
            <a:ext cx="431800" cy="271464"/>
          </a:xfrm>
          <a:prstGeom prst="downArrow">
            <a:avLst>
              <a:gd name="adj1" fmla="val 50000"/>
              <a:gd name="adj2" fmla="val 25000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404" name="AutoShape 48"/>
          <p:cNvSpPr>
            <a:spLocks noChangeArrowheads="1"/>
          </p:cNvSpPr>
          <p:nvPr/>
        </p:nvSpPr>
        <p:spPr bwMode="auto">
          <a:xfrm>
            <a:off x="6572250" y="3956050"/>
            <a:ext cx="431800" cy="287337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405" name="AutoShape 49"/>
          <p:cNvSpPr>
            <a:spLocks noChangeArrowheads="1"/>
          </p:cNvSpPr>
          <p:nvPr/>
        </p:nvSpPr>
        <p:spPr bwMode="auto">
          <a:xfrm>
            <a:off x="4143374" y="1714500"/>
            <a:ext cx="932681" cy="288925"/>
          </a:xfrm>
          <a:prstGeom prst="rightArrow">
            <a:avLst>
              <a:gd name="adj1" fmla="val 50000"/>
              <a:gd name="adj2" fmla="val 62225"/>
            </a:avLst>
          </a:prstGeom>
          <a:solidFill>
            <a:schemeClr val="bg2"/>
          </a:solidFill>
          <a:ln>
            <a:solidFill>
              <a:schemeClr val="tx2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406" name="Прямоугольник 22"/>
          <p:cNvSpPr>
            <a:spLocks noChangeArrowheads="1"/>
          </p:cNvSpPr>
          <p:nvPr/>
        </p:nvSpPr>
        <p:spPr bwMode="auto">
          <a:xfrm>
            <a:off x="285750" y="214313"/>
            <a:ext cx="8534722" cy="615553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Бюджет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централизованный денежный фонд государства, предназначенный для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финансового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обеспечения реализации его задач и функций.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(п.п.12) пункта 1 статьи 3 Бюджетного кодекса Республики Казахстан)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Месячный расчетный показатель (МРП) – </a:t>
            </a:r>
            <a:r>
              <a:rPr lang="ru-RU" sz="14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это показатель, используемый в Республике Казахстан для </a:t>
            </a:r>
            <a:r>
              <a:rPr lang="ru-RU" sz="1400" b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исчесления</a:t>
            </a:r>
            <a:r>
              <a:rPr lang="ru-RU" sz="14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пенсий, пособий, и иных выплат, а так же для применения штрафных санкций, расчета налогов и других платежей (устанавливается ежегодно Законом Республики Казахстан «О республиканском бюджете»);</a:t>
            </a:r>
            <a:br>
              <a:rPr lang="ru-RU" sz="14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Прожиточный минимум – </a:t>
            </a:r>
            <a:r>
              <a:rPr lang="ru-RU" sz="14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минимальный денежный доход на одного человека, равный по величине стоимости минимальной потребительской корзины;</a:t>
            </a:r>
            <a:br>
              <a:rPr lang="ru-RU" sz="14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Минимальная заработная плата – </a:t>
            </a:r>
            <a:r>
              <a:rPr lang="ru-RU" sz="14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гарантированный минимум денежных выплат </a:t>
            </a:r>
            <a:r>
              <a:rPr lang="ru-RU" sz="1400" b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роботнику</a:t>
            </a:r>
            <a:r>
              <a:rPr lang="ru-RU" sz="14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простого неквалифицированного (наименее сложного) труда при выполнении им норм труда (трудовых обязанностей) в нормальных условиях и при нормальной продолжительности рабочего времени, установленных Трудовым кодексом Республики Казахстан, в месяц.</a:t>
            </a:r>
            <a:endParaRPr lang="ru-RU" sz="1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28912341"/>
              </p:ext>
            </p:extLst>
          </p:nvPr>
        </p:nvGraphicFramePr>
        <p:xfrm>
          <a:off x="467544" y="3284984"/>
          <a:ext cx="8208913" cy="2001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7702"/>
                <a:gridCol w="4285382"/>
                <a:gridCol w="714380"/>
                <a:gridCol w="714380"/>
                <a:gridCol w="714380"/>
                <a:gridCol w="714380"/>
                <a:gridCol w="81830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Наименование показателя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/>
                        <a:t>2022г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2023г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2024г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2025г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2026г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Месячный расчетный показатель (МРП), тенге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3063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3450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3489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3611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3737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размер заработной платы, тенге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70000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Прожиточный  минимум, тенге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35743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40567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41025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42461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43947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размер пенсии, тенге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46301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53076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54736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57747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60758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6239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67200" y="3143250"/>
          <a:ext cx="609600" cy="571500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571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87949164"/>
              </p:ext>
            </p:extLst>
          </p:nvPr>
        </p:nvGraphicFramePr>
        <p:xfrm>
          <a:off x="395535" y="1322051"/>
          <a:ext cx="8208911" cy="3377675"/>
        </p:xfrm>
        <a:graphic>
          <a:graphicData uri="http://schemas.openxmlformats.org/drawingml/2006/table">
            <a:tbl>
              <a:tblPr/>
              <a:tblGrid>
                <a:gridCol w="3991612"/>
                <a:gridCol w="849727"/>
                <a:gridCol w="849727"/>
                <a:gridCol w="849727"/>
                <a:gridCol w="849727"/>
                <a:gridCol w="818391"/>
              </a:tblGrid>
              <a:tr h="539282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2022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год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2024год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2025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год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2026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год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35218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ПОСТУПЛЕНИЯ - всего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140789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154326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146290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150390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160917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30968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 том числе: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47716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Налоговые поступления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103661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132190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132290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132390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141657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64279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Поступления </a:t>
                      </a:r>
                      <a:r>
                        <a:rPr lang="ru-RU" sz="18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трансфертов, 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из них: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37128</a:t>
                      </a:r>
                      <a:endParaRPr lang="ru-RU" sz="18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22136</a:t>
                      </a:r>
                      <a:endParaRPr lang="ru-RU" sz="18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14000</a:t>
                      </a:r>
                      <a:endParaRPr lang="ru-RU" sz="18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18000</a:t>
                      </a:r>
                      <a:endParaRPr lang="ru-RU" sz="18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19260</a:t>
                      </a:r>
                      <a:endParaRPr lang="ru-RU" sz="1800" b="1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2828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целевые текущие </a:t>
                      </a:r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трансферты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37128</a:t>
                      </a:r>
                      <a:endParaRPr lang="ru-RU" sz="1800" b="0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22136</a:t>
                      </a:r>
                      <a:endParaRPr lang="ru-RU" sz="1800" b="0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14000</a:t>
                      </a:r>
                      <a:endParaRPr lang="ru-RU" sz="1800" b="0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18000</a:t>
                      </a:r>
                      <a:endParaRPr lang="ru-RU" sz="1800" b="0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19260</a:t>
                      </a:r>
                      <a:endParaRPr lang="ru-RU" sz="1800" b="0" i="1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2828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трансферты на развитие 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85725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280920" cy="720080"/>
          </a:xfrm>
          <a:solidFill>
            <a:srgbClr val="CCECFF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поступлений бюджета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Рахатского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сельского округа на стадии формировании на 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2024-2026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тысяч тенге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46" y="332656"/>
            <a:ext cx="8318529" cy="38098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0033CC"/>
                </a:solidFill>
              </a:rPr>
              <a:t/>
            </a:r>
            <a:br>
              <a:rPr lang="ru-RU" sz="2400" dirty="0" smtClean="0">
                <a:solidFill>
                  <a:srgbClr val="0033CC"/>
                </a:solidFill>
              </a:rPr>
            </a:br>
            <a:r>
              <a:rPr lang="ru-RU" sz="2400" dirty="0" smtClean="0">
                <a:solidFill>
                  <a:srgbClr val="0033CC"/>
                </a:solidFill>
              </a:rPr>
              <a:t>Расходы бюджета на формирование бюджета на </a:t>
            </a:r>
            <a:r>
              <a:rPr lang="ru-RU" sz="2400" dirty="0" smtClean="0">
                <a:solidFill>
                  <a:srgbClr val="0033CC"/>
                </a:solidFill>
              </a:rPr>
              <a:t>2024-2026 </a:t>
            </a:r>
            <a:r>
              <a:rPr lang="ru-RU" sz="2400" dirty="0" smtClean="0">
                <a:solidFill>
                  <a:srgbClr val="0033CC"/>
                </a:solidFill>
              </a:rPr>
              <a:t>годы </a:t>
            </a:r>
            <a:r>
              <a:rPr lang="ru-RU" sz="2400" dirty="0" err="1" smtClean="0">
                <a:solidFill>
                  <a:srgbClr val="0033CC"/>
                </a:solidFill>
              </a:rPr>
              <a:t>Рахатского</a:t>
            </a:r>
            <a:r>
              <a:rPr lang="ru-RU" sz="2400" dirty="0" smtClean="0">
                <a:solidFill>
                  <a:srgbClr val="0033CC"/>
                </a:solidFill>
              </a:rPr>
              <a:t> сельского округа</a:t>
            </a:r>
            <a:br>
              <a:rPr lang="ru-RU" sz="2400" dirty="0" smtClean="0">
                <a:solidFill>
                  <a:srgbClr val="0033CC"/>
                </a:solidFill>
              </a:rPr>
            </a:br>
            <a:endParaRPr lang="ru-RU" sz="2400" dirty="0">
              <a:solidFill>
                <a:srgbClr val="0033CC"/>
              </a:solidFill>
            </a:endParaRPr>
          </a:p>
        </p:txBody>
      </p:sp>
      <p:graphicFrame>
        <p:nvGraphicFramePr>
          <p:cNvPr id="89" name="Таблица 8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84634038"/>
              </p:ext>
            </p:extLst>
          </p:nvPr>
        </p:nvGraphicFramePr>
        <p:xfrm>
          <a:off x="395537" y="1916831"/>
          <a:ext cx="8280919" cy="2888986"/>
        </p:xfrm>
        <a:graphic>
          <a:graphicData uri="http://schemas.openxmlformats.org/drawingml/2006/table">
            <a:tbl>
              <a:tblPr/>
              <a:tblGrid>
                <a:gridCol w="4533653"/>
                <a:gridCol w="857256"/>
                <a:gridCol w="785818"/>
                <a:gridCol w="714380"/>
                <a:gridCol w="642942"/>
                <a:gridCol w="746870"/>
              </a:tblGrid>
              <a:tr h="320115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2022год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rtl="0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2023год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endParaRPr lang="ru-RU" sz="1600" dirty="0"/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2024год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2025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год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2026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559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- всего,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тысяч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тенге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140789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154326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146290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150390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160917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42043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 том числе: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ru-RU" sz="14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0128">
                <a:tc>
                  <a:txBody>
                    <a:bodyPr/>
                    <a:lstStyle/>
                    <a:p>
                      <a:pPr algn="l" rtl="0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Государственные</a:t>
                      </a:r>
                      <a:r>
                        <a:rPr lang="kk-KZ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услуги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75516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77920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80847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84333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90236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012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18961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20161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21573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23082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24698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750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Транспорт и коммуникации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750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Прочие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37128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22136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18000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19260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0128">
                <a:tc>
                  <a:txBody>
                    <a:bodyPr/>
                    <a:lstStyle/>
                    <a:p>
                      <a:pPr algn="l" rtl="0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Трансферты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7384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34109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29870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24975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26723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857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800100"/>
            <a:ext cx="8319839" cy="8572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Расходы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1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Рахатского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сельского округа на  формирование  бюджета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2024-2026 </a:t>
            </a:r>
            <a:r>
              <a:rPr lang="ru-RU" sz="1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годы направлены на реализацию мероприятий, вытекающих из Посланий Главы государства народу Казахстана, государственных и отраслевых программ, Программы развития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Рахатского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сельского округа </a:t>
            </a:r>
            <a:r>
              <a:rPr lang="ru-RU" sz="1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2024-2026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r>
              <a:rPr lang="ru-RU" sz="1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28625"/>
            <a:ext cx="8496944" cy="5715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3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 на </a:t>
            </a:r>
            <a:r>
              <a:rPr lang="ru-RU" sz="23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3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2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3528" y="1268760"/>
            <a:ext cx="8496944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Основными стратегическими направлениями в жилищно-коммунальной сфере определены развитие систем водоснабжения и водоотведения, обеспечение бесперебойного теплоснабжения, модернизация и развитие жилищно-коммунального хозяйства.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491880" y="2924944"/>
            <a:ext cx="2736304" cy="23762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Освещение улиц: </a:t>
            </a:r>
          </a:p>
          <a:p>
            <a:pPr algn="ctr">
              <a:defRPr/>
            </a:pP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округам выделено </a:t>
            </a:r>
            <a:r>
              <a:rPr lang="ru-RU" sz="1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endParaRPr lang="ru-RU" sz="14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7500 тысяч тенге </a:t>
            </a:r>
            <a:r>
              <a:rPr lang="ru-RU" sz="1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(освещение центральных улиц по округам в ночное время суток)</a:t>
            </a:r>
          </a:p>
          <a:p>
            <a:pPr algn="ctr">
              <a:defRPr/>
            </a:pPr>
            <a:endParaRPr lang="ru-RU" sz="12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86512" y="2928934"/>
            <a:ext cx="2520281" cy="25922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Обеспечение санитарии </a:t>
            </a: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7600 </a:t>
            </a: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тысяч тенге содержание </a:t>
            </a:r>
            <a:r>
              <a:rPr lang="ru-RU" sz="1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мест захоронения </a:t>
            </a:r>
          </a:p>
          <a:p>
            <a:pPr algn="ctr">
              <a:defRPr/>
            </a:pP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– 138 тысяч тенге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(захоронение безродных, вывоз </a:t>
            </a:r>
            <a:r>
              <a:rPr lang="ru-RU" sz="1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стихийных свалок, обеспечение санитарии сельских округов)</a:t>
            </a:r>
          </a:p>
        </p:txBody>
      </p:sp>
      <p:sp>
        <p:nvSpPr>
          <p:cNvPr id="12" name="Прямоугольник с двумя вырезанными противолежащими углами 11"/>
          <p:cNvSpPr/>
          <p:nvPr/>
        </p:nvSpPr>
        <p:spPr>
          <a:xfrm>
            <a:off x="323528" y="2704629"/>
            <a:ext cx="3090067" cy="3172643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Благоустройство и озеленение </a:t>
            </a: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округа – </a:t>
            </a: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4923  </a:t>
            </a: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тысяч тенге</a:t>
            </a:r>
            <a:endParaRPr lang="ru-RU" sz="1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(озеленение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округа, </a:t>
            </a:r>
            <a:r>
              <a:rPr lang="ru-RU" sz="1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благоустройство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парков, праздничное </a:t>
            </a:r>
            <a:r>
              <a:rPr lang="ru-RU" sz="1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оформление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округа, </a:t>
            </a:r>
            <a:r>
              <a:rPr lang="ru-RU" sz="1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обрезка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деревьев)</a:t>
            </a:r>
            <a:endParaRPr lang="ru-RU" sz="14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11995</TotalTime>
  <Words>575</Words>
  <Application>Microsoft Office PowerPoint</Application>
  <PresentationFormat>Экран (4:3)</PresentationFormat>
  <Paragraphs>159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ГРАЖДАНСКИЙ БЮДЖЕТ  Рахатского сельского округа Енбекшиказахского района на стадии формирование бюджета  на 2024-2026 годы</vt:lpstr>
      <vt:lpstr>Уважаемые посетители сайта бюджета города, сельских округов  Енбекшиказахского района   на 2024-2026 годы формирование бюджета Рахатского сельского округа</vt:lpstr>
      <vt:lpstr>Слайд 3</vt:lpstr>
      <vt:lpstr>- Месячный расчетный показатель (МРП) – это показатель, используемый в Республике Казахстан для исчесления пенсий, пособий, и иных выплат, а так же для применения штрафных санкций, расчета налогов и других платежей (устанавливается ежегодно Законом Республики Казахстан «О республиканском бюджете»);  - Прожиточный минимум – необходимый минимальный денежный доход на одного человека, равный по величине стоимости минимальной потребительской корзины;  - Минимальная заработная плата – гарантированный минимум денежных выплат роботнику простого неквалифицированного (наименее сложного) труда при выполнении им норм труда (трудовых обязанностей) в нормальных условиях и при нормальной продолжительности рабочего времени, установленных Трудовым кодексом Республики Казахстан, в месяц.</vt:lpstr>
      <vt:lpstr>Структура поступлений бюджета Рахатского сельского округа на стадии формировании на  2024-2026 годы,  тысяч тенге</vt:lpstr>
      <vt:lpstr> Расходы бюджета на формирование бюджета на 2024-2026 годы Рахатского сельского округа 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ГРАЖДАНСКИЙ БЮДЖЕТ</dc:title>
  <dc:creator>Назарчук</dc:creator>
  <cp:lastModifiedBy>Lenovo</cp:lastModifiedBy>
  <cp:revision>959</cp:revision>
  <cp:lastPrinted>2021-01-13T05:55:43Z</cp:lastPrinted>
  <dcterms:created xsi:type="dcterms:W3CDTF">2011-07-11T03:51:47Z</dcterms:created>
  <dcterms:modified xsi:type="dcterms:W3CDTF">2023-04-06T08:18:31Z</dcterms:modified>
</cp:coreProperties>
</file>