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3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10" r:id="rId1"/>
    <p:sldMasterId id="2147484283" r:id="rId2"/>
    <p:sldMasterId id="2147513385" r:id="rId3"/>
    <p:sldMasterId id="2147513404" r:id="rId4"/>
  </p:sldMasterIdLst>
  <p:notesMasterIdLst>
    <p:notesMasterId r:id="rId19"/>
  </p:notesMasterIdLst>
  <p:handoutMasterIdLst>
    <p:handoutMasterId r:id="rId20"/>
  </p:handoutMasterIdLst>
  <p:sldIdLst>
    <p:sldId id="256" r:id="rId5"/>
    <p:sldId id="327" r:id="rId6"/>
    <p:sldId id="351" r:id="rId7"/>
    <p:sldId id="342" r:id="rId8"/>
    <p:sldId id="331" r:id="rId9"/>
    <p:sldId id="343" r:id="rId10"/>
    <p:sldId id="344" r:id="rId11"/>
    <p:sldId id="345" r:id="rId12"/>
    <p:sldId id="346" r:id="rId13"/>
    <p:sldId id="347" r:id="rId14"/>
    <p:sldId id="348" r:id="rId15"/>
    <p:sldId id="349" r:id="rId16"/>
    <p:sldId id="352" r:id="rId17"/>
    <p:sldId id="353" r:id="rId18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0033CC"/>
    <a:srgbClr val="0000CC"/>
    <a:srgbClr val="A50021"/>
    <a:srgbClr val="3366FF"/>
    <a:srgbClr val="FF0066"/>
    <a:srgbClr val="F3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57" autoAdjust="0"/>
    <p:restoredTop sz="95423" autoAdjust="0"/>
  </p:normalViewPr>
  <p:slideViewPr>
    <p:cSldViewPr>
      <p:cViewPr varScale="1">
        <p:scale>
          <a:sx n="109" d="100"/>
          <a:sy n="109" d="100"/>
        </p:scale>
        <p:origin x="-18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340399757722597E-2"/>
          <c:y val="7.7205705408749173E-2"/>
          <c:w val="0.40918814635350076"/>
          <c:h val="0.326618756246129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6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8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elet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7%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69%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elete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smtClean="0"/>
                      <a:t>2%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delete val="1"/>
            </c:dLbl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001. Аппарат управления</c:v>
                </c:pt>
                <c:pt idx="1">
                  <c:v>003. Капитальные расходы</c:v>
                </c:pt>
                <c:pt idx="2">
                  <c:v>010. Отлов бродячих собак и кошек</c:v>
                </c:pt>
                <c:pt idx="3">
                  <c:v>011. Возмещение владельцам </c:v>
                </c:pt>
                <c:pt idx="4">
                  <c:v>012. Проведение мероприятий против энзоотических болезней животных</c:v>
                </c:pt>
                <c:pt idx="5">
                  <c:v>013. Проведение мероприятий по идентификации с/х животных</c:v>
                </c:pt>
                <c:pt idx="6">
                  <c:v>014. Проведение противоэпизоотических мероприятий</c:v>
                </c:pt>
                <c:pt idx="7">
                  <c:v>028. Транспортировка вет. препаратов</c:v>
                </c:pt>
                <c:pt idx="8">
                  <c:v>030. Закуп вет. препаратов</c:v>
                </c:pt>
                <c:pt idx="9">
                  <c:v>033. Идентификация безнадзорных и бродячих животных</c:v>
                </c:pt>
                <c:pt idx="10">
                  <c:v>034. Вакцинация и стерилизация бродячих животных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192361</c:v>
                </c:pt>
                <c:pt idx="1">
                  <c:v>39941.4</c:v>
                </c:pt>
                <c:pt idx="2">
                  <c:v>31802.6</c:v>
                </c:pt>
                <c:pt idx="3">
                  <c:v>36973</c:v>
                </c:pt>
                <c:pt idx="4">
                  <c:v>51452.7</c:v>
                </c:pt>
                <c:pt idx="5">
                  <c:v>126163.2</c:v>
                </c:pt>
                <c:pt idx="6">
                  <c:v>1231400.2</c:v>
                </c:pt>
                <c:pt idx="7">
                  <c:v>1368.8</c:v>
                </c:pt>
                <c:pt idx="8">
                  <c:v>53711.5</c:v>
                </c:pt>
                <c:pt idx="9">
                  <c:v>87</c:v>
                </c:pt>
                <c:pt idx="10">
                  <c:v>300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7</c:v>
                </c:pt>
              </c:strCache>
            </c:strRef>
          </c:tx>
          <c:dLbls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001. Аппарат управления</c:v>
                </c:pt>
                <c:pt idx="1">
                  <c:v>003. Капитальные расходы</c:v>
                </c:pt>
                <c:pt idx="2">
                  <c:v>010. Отлов бродячих собак и кошек</c:v>
                </c:pt>
                <c:pt idx="3">
                  <c:v>011. Возмещение владельцам </c:v>
                </c:pt>
                <c:pt idx="4">
                  <c:v>012. Проведение мероприятий против энзоотических болезней животных</c:v>
                </c:pt>
                <c:pt idx="5">
                  <c:v>013. Проведение мероприятий по идентификации с/х животных</c:v>
                </c:pt>
                <c:pt idx="6">
                  <c:v>014. Проведение противоэпизоотических мероприятий</c:v>
                </c:pt>
                <c:pt idx="7">
                  <c:v>028. Транспортировка вет. препаратов</c:v>
                </c:pt>
                <c:pt idx="8">
                  <c:v>030. Закуп вет. препаратов</c:v>
                </c:pt>
                <c:pt idx="9">
                  <c:v>033. Идентификация безнадзорных и бродячих животных</c:v>
                </c:pt>
                <c:pt idx="10">
                  <c:v>034. Вакцинация и стерилизация бродячих животных</c:v>
                </c:pt>
              </c:strCache>
            </c:strRef>
          </c:cat>
          <c:val>
            <c:numRef>
              <c:f>Лист1!$C$2:$C$12</c:f>
              <c:numCache>
                <c:formatCode>0.00</c:formatCode>
                <c:ptCount val="11"/>
                <c:pt idx="0">
                  <c:v>10.895174758578205</c:v>
                </c:pt>
                <c:pt idx="1">
                  <c:v>2.2622492766323501</c:v>
                </c:pt>
                <c:pt idx="2">
                  <c:v>1.8012740876641276</c:v>
                </c:pt>
                <c:pt idx="3">
                  <c:v>2.0941214505482502</c:v>
                </c:pt>
                <c:pt idx="4">
                  <c:v>2.9142401957813528</c:v>
                </c:pt>
                <c:pt idx="5">
                  <c:v>7.1457837716660544</c:v>
                </c:pt>
                <c:pt idx="6">
                  <c:v>69.745532497482102</c:v>
                </c:pt>
                <c:pt idx="7">
                  <c:v>7.7527748397761748E-2</c:v>
                </c:pt>
                <c:pt idx="8">
                  <c:v>3.0421768396159994</c:v>
                </c:pt>
                <c:pt idx="9">
                  <c:v>4.9276111269763827E-3</c:v>
                </c:pt>
                <c:pt idx="10">
                  <c:v>1.6991762506815111E-2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2.4555039594409672E-2"/>
          <c:y val="0.40183904670962667"/>
          <c:w val="0.96513482289072838"/>
          <c:h val="0.5827516419409908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0.31915</cdr:x>
      <cdr:y>0.43724</cdr:y>
    </cdr:from>
    <cdr:to>
      <cdr:x>0.44681</cdr:x>
      <cdr:y>0.62027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86000" y="2184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247" cy="49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826" y="1"/>
            <a:ext cx="2946246" cy="49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817"/>
            <a:ext cx="2946247" cy="496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26" y="9429817"/>
            <a:ext cx="2946246" cy="496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33856C9-DDFB-431F-99BA-84526E852CE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0682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247" cy="49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26" y="1"/>
            <a:ext cx="2946246" cy="49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2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288" y="4715707"/>
            <a:ext cx="5439101" cy="4468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817"/>
            <a:ext cx="2946247" cy="496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26" y="9429817"/>
            <a:ext cx="2946246" cy="496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9" tIns="46049" rIns="92099" bIns="460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5181A18-6C70-4C48-A7DE-E591F8F921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7015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1A18-6C70-4C48-A7DE-E591F8F92160}" type="slidenum">
              <a:rPr lang="ru-RU" altLang="ru-RU" smtClean="0"/>
              <a:pPr>
                <a:defRPr/>
              </a:pPr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95087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 eaLnBrk="1" hangingPunct="1">
              <a:spcBef>
                <a:spcPts val="24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Наименование бюджетов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Объем бюджета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Собственные доходы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Поступления от продажи финансовых активов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Субвенции (+)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Целевые трансферты из РБ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Целевые кредиты из РБ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Целевые трансферты и кредиты из ОБ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Поступление займов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Возврат  трансфертов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Погашение бюджетных кредитов 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Свободные остатки</a:t>
            </a:r>
            <a:endParaRPr lang="ru-RU" altLang="ru-RU" smtClean="0"/>
          </a:p>
          <a:p>
            <a:pPr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ВСЕГО</a:t>
            </a: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, из них: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333 037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44 408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4,5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142 629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94 190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29 054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9 000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1 061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1 487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5 443</a:t>
            </a:r>
            <a:endParaRPr lang="ru-RU" altLang="ru-RU" smtClean="0"/>
          </a:p>
          <a:p>
            <a:pPr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Айыртауский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11 784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993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4 332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3 488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1 128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1 604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194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Акжарский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6 192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427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2 981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1 445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600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626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72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Аккайынский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7 613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666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3 266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2 209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1 003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365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88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Есильский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7 792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574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3 593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2 549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330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630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83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Жамбылский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7 666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489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3 889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1 895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737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531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110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Магжана Жумабаева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10 512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947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4 294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3 096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648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1 382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136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Кызылжарский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12 580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1 146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4 283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4 300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1 203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1 527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71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Мамлютский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7 541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626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3 099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2 428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395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917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64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имени Габита Мусрепова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14 226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1 399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4,5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4 837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5 043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703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2 016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178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Тайыншинский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11 626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1 348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4 375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3 577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1 109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1 027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183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Тимирязевский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5 510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405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2 298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2 284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218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245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47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Уалихановский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7 025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434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3 209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2 441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340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540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36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Шал акына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6 672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418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3 060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1 663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782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599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146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Петропавловск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66 887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16 013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6 614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12 629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3 497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15 563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447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2 271</a:t>
            </a:r>
            <a:endParaRPr lang="ru-RU" altLang="ru-RU" smtClean="0"/>
          </a:p>
          <a:p>
            <a:endParaRPr lang="ru-RU" altLang="ru-RU" smtClean="0"/>
          </a:p>
        </p:txBody>
      </p:sp>
      <p:sp>
        <p:nvSpPr>
          <p:cNvPr id="2017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418D1-0557-49F6-AB22-EBB1F2B5E6C4}" type="slidenum">
              <a:rPr lang="ru-RU" altLang="ru-RU" sz="1200"/>
              <a:pPr/>
              <a:t>11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28078861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 eaLnBrk="1" hangingPunct="1">
              <a:spcBef>
                <a:spcPts val="24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Наименование бюджетов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Объем бюджета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Собственные доходы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Поступления от продажи финансовых активов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Субвенции (+)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Целевые трансферты из РБ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Целевые кредиты из РБ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Целевые трансферты и кредиты из ОБ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Поступление займов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Возврат  трансфертов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Погашение бюджетных кредитов 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Свободные остатки</a:t>
            </a:r>
            <a:endParaRPr lang="ru-RU" altLang="ru-RU" smtClean="0"/>
          </a:p>
          <a:p>
            <a:pPr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ВСЕГО</a:t>
            </a: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, из них: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333 037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44 408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4,5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142 629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94 190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29 054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9 000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1 061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1 487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5 443</a:t>
            </a:r>
            <a:endParaRPr lang="ru-RU" altLang="ru-RU" smtClean="0"/>
          </a:p>
          <a:p>
            <a:pPr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Айыртауский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11 784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993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4 332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3 488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1 128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1 604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194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Акжарский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6 192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427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2 981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1 445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600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626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72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Аккайынский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7 613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666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3 266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2 209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1 003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365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88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Есильский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7 792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574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3 593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2 549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330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630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83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Жамбылский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7 666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489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3 889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1 895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737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531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110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Магжана Жумабаева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10 512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947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4 294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3 096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648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1 382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136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Кызылжарский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12 580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1 146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4 283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4 300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1 203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1 527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71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Мамлютский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7 541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626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3 099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2 428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395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917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64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имени Габита Мусрепова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14 226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1 399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4,5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4 837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5 043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703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2 016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178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Тайыншинский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11 626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1 348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4 375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3 577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1 109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1 027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183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Тимирязевский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5 510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405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2 298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2 284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218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245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47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Уалихановский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7 025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434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3 209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2 441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340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540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36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Шал акына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6 672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418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3 060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1 663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782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599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146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Петропавловск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66 887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16 013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6 614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12 629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3 497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15 563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447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2 271</a:t>
            </a:r>
            <a:endParaRPr lang="ru-RU" altLang="ru-RU" smtClean="0"/>
          </a:p>
          <a:p>
            <a:endParaRPr lang="ru-RU" altLang="ru-RU" smtClean="0"/>
          </a:p>
        </p:txBody>
      </p:sp>
      <p:sp>
        <p:nvSpPr>
          <p:cNvPr id="2017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418D1-0557-49F6-AB22-EBB1F2B5E6C4}" type="slidenum">
              <a:rPr lang="ru-RU" altLang="ru-RU" sz="1200"/>
              <a:pPr/>
              <a:t>12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28078861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 eaLnBrk="1" hangingPunct="1">
              <a:spcBef>
                <a:spcPts val="24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Наименование бюджетов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Объем бюджета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Собственные доходы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Поступления от продажи финансовых активов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Субвенции (+)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Целевые трансферты из РБ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Целевые кредиты из РБ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Целевые трансферты и кредиты из ОБ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Поступление займов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Возврат  трансфертов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Погашение бюджетных кредитов 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Свободные остатки</a:t>
            </a:r>
            <a:endParaRPr lang="ru-RU" altLang="ru-RU" smtClean="0"/>
          </a:p>
          <a:p>
            <a:pPr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ВСЕГО</a:t>
            </a: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, из них: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333 037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44 408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4,5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142 629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94 190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29 054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9 000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1 061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1 487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5 443</a:t>
            </a:r>
            <a:endParaRPr lang="ru-RU" altLang="ru-RU" smtClean="0"/>
          </a:p>
          <a:p>
            <a:pPr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Айыртауский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11 784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993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4 332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3 488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1 128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1 604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194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Акжарский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6 192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427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2 981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1 445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600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626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72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Аккайынский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7 613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666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3 266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2 209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1 003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365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88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Есильский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7 792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574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3 593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2 549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330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630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83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Жамбылский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7 666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489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3 889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1 895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737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531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110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Магжана Жумабаева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10 512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947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4 294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3 096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648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1 382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136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Кызылжарский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12 580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1 146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4 283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4 300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1 203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1 527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71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Мамлютский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7 541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626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3 099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2 428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395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917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64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имени Габита Мусрепова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14 226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1 399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4,5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4 837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5 043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703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2 016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178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Тайыншинский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11 626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1 348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4 375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3 577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1 109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1 027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183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Тимирязевский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5 510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405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2 298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2 284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218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245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47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Уалихановский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7 025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434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3 209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2 441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340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540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36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Шал акына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6 672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418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3 060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1 663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782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599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146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Петропавловск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66 887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16 013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6 614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12 629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3 497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15 563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447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2 271</a:t>
            </a:r>
            <a:endParaRPr lang="ru-RU" altLang="ru-RU" smtClean="0"/>
          </a:p>
          <a:p>
            <a:endParaRPr lang="ru-RU" altLang="ru-RU" smtClean="0"/>
          </a:p>
        </p:txBody>
      </p:sp>
      <p:sp>
        <p:nvSpPr>
          <p:cNvPr id="2017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418D1-0557-49F6-AB22-EBB1F2B5E6C4}" type="slidenum">
              <a:rPr lang="ru-RU" altLang="ru-RU" sz="1200"/>
              <a:pPr/>
              <a:t>13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28078861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 eaLnBrk="1" hangingPunct="1">
              <a:spcBef>
                <a:spcPts val="24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Наименование бюджетов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Объем бюджета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Собственные доходы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Поступления от продажи финансовых активов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Субвенции (+)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Целевые трансферты из РБ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Целевые кредиты из РБ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Целевые трансферты и кредиты из ОБ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Поступление займов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Возврат  трансфертов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Погашение бюджетных кредитов 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Свободные остатки</a:t>
            </a:r>
            <a:endParaRPr lang="ru-RU" altLang="ru-RU" smtClean="0"/>
          </a:p>
          <a:p>
            <a:pPr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ВСЕГО</a:t>
            </a: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, из них: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333 037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44 408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4,5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142 629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94 190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29 054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9 000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1 061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1 487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5 443</a:t>
            </a:r>
            <a:endParaRPr lang="ru-RU" altLang="ru-RU" smtClean="0"/>
          </a:p>
          <a:p>
            <a:pPr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Айыртауский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11 784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993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4 332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3 488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1 128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1 604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194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Акжарский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6 192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427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2 981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1 445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600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626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72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Аккайынский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7 613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666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3 266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2 209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1 003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365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88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Есильский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7 792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574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3 593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2 549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330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630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83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Жамбылский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7 666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489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3 889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1 895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737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531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110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Магжана Жумабаева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10 512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947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4 294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3 096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648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1 382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136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Кызылжарский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12 580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1 146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4 283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4 300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1 203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1 527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71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Мамлютский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7 541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626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3 099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2 428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395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917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64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имени Габита Мусрепова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14 226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1 399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4,5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4 837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5 043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703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2 016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178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Тайыншинский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11 626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1 348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4 375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3 577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1 109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1 027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183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Тимирязевский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5 510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405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2 298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2 284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218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245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47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Уалихановский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7 025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434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3 209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2 441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340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540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36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Шал акына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6 672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418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3 060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1 663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782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599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146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Петропавловск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66 887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16 013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6 614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12 629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3 497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15 563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447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2 271</a:t>
            </a:r>
            <a:endParaRPr lang="ru-RU" altLang="ru-RU" smtClean="0"/>
          </a:p>
          <a:p>
            <a:endParaRPr lang="ru-RU" altLang="ru-RU" smtClean="0"/>
          </a:p>
        </p:txBody>
      </p:sp>
      <p:sp>
        <p:nvSpPr>
          <p:cNvPr id="2017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418D1-0557-49F6-AB22-EBB1F2B5E6C4}" type="slidenum">
              <a:rPr lang="ru-RU" altLang="ru-RU" sz="1200"/>
              <a:pPr/>
              <a:t>14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2807886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6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1945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A099C9-52C9-4A21-81B7-352273B1F5D3}" type="slidenum">
              <a:rPr lang="ru-RU" altLang="ru-RU" sz="1200"/>
              <a:pPr/>
              <a:t>2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143817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 eaLnBrk="1" hangingPunct="1">
              <a:spcBef>
                <a:spcPts val="24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Наименование бюджетов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Объем бюджета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Собственные доходы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Поступления от продажи финансовых активов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Субвенции (+)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Целевые трансферты из РБ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Целевые кредиты из РБ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Целевые трансферты и кредиты из ОБ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Поступление займов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Возврат  трансфертов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Погашение бюджетных кредитов 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Свободные остатки</a:t>
            </a:r>
            <a:endParaRPr lang="ru-RU" altLang="ru-RU" smtClean="0"/>
          </a:p>
          <a:p>
            <a:pPr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ВСЕГО</a:t>
            </a: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, из них: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333 037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44 408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4,5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142 629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94 190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29 054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9 000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1 061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1 487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5 443</a:t>
            </a:r>
            <a:endParaRPr lang="ru-RU" altLang="ru-RU" smtClean="0"/>
          </a:p>
          <a:p>
            <a:pPr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Айыртауский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11 784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993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4 332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3 488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1 128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1 604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194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Акжарский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6 192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427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2 981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1 445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600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626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72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Аккайынский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7 613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666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3 266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2 209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1 003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365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88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Есильский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7 792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574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3 593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2 549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330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630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83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Жамбылский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7 666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489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3 889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1 895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737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531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110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Магжана Жумабаева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10 512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947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4 294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3 096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648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1 382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136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Кызылжарский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12 580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1 146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4 283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4 300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1 203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1 527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71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Мамлютский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7 541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626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3 099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2 428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395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917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64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имени Габита Мусрепова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14 226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1 399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4,5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4 837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5 043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703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2 016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178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Тайыншинский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11 626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1 348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4 375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3 577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1 109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1 027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183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Тимирязевский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5 510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405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2 298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2 284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218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245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47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Уалихановский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7 025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434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3 209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2 441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340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540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36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Шал акына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6 672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418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3 060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1 663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782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599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146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Петропавловск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66 887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16 013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6 614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12 629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3 497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15 563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447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2 271</a:t>
            </a:r>
            <a:endParaRPr lang="ru-RU" altLang="ru-RU" smtClean="0"/>
          </a:p>
          <a:p>
            <a:endParaRPr lang="ru-RU" altLang="ru-RU" smtClean="0"/>
          </a:p>
        </p:txBody>
      </p:sp>
      <p:sp>
        <p:nvSpPr>
          <p:cNvPr id="2017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418D1-0557-49F6-AB22-EBB1F2B5E6C4}" type="slidenum">
              <a:rPr lang="ru-RU" altLang="ru-RU" sz="1200"/>
              <a:pPr/>
              <a:t>4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2807886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 eaLnBrk="1" hangingPunct="1">
              <a:spcBef>
                <a:spcPts val="24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Наименование бюджетов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Объем бюджета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Собственные доходы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Поступления от продажи финансовых активов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Субвенции (+)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Целевые трансферты из РБ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Целевые кредиты из РБ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Целевые трансферты и кредиты из ОБ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Поступление займов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Возврат  трансфертов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Погашение бюджетных кредитов 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Свободные остатки</a:t>
            </a:r>
            <a:endParaRPr lang="ru-RU" altLang="ru-RU" smtClean="0"/>
          </a:p>
          <a:p>
            <a:pPr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ВСЕГО</a:t>
            </a: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, из них: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333 037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44 408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4,5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142 629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94 190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29 054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9 000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1 061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1 487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5 443</a:t>
            </a:r>
            <a:endParaRPr lang="ru-RU" altLang="ru-RU" smtClean="0"/>
          </a:p>
          <a:p>
            <a:pPr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Айыртауский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11 784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993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4 332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3 488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1 128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1 604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194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Акжарский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6 192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427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2 981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1 445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600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626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72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Аккайынский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7 613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666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3 266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2 209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1 003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365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88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Есильский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7 792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574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3 593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2 549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330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630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83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Жамбылский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7 666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489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3 889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1 895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737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531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110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Магжана Жумабаева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10 512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947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4 294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3 096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648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1 382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136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Кызылжарский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12 580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1 146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4 283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4 300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1 203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1 527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71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Мамлютский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7 541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626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3 099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2 428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395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917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64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имени Габита Мусрепова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14 226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1 399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4,5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4 837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5 043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703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2 016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178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Тайыншинский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11 626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1 348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4 375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3 577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1 109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1 027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183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Тимирязевский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5 510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405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2 298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2 284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218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245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47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Уалихановский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7 025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434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3 209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2 441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340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540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36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Шал акына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6 672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418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3 060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1 663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782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599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146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Петропавловск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66 887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16 013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6 614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12 629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3 497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15 563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447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2 271</a:t>
            </a:r>
            <a:endParaRPr lang="ru-RU" altLang="ru-RU" smtClean="0"/>
          </a:p>
          <a:p>
            <a:endParaRPr lang="ru-RU" altLang="ru-RU" smtClean="0"/>
          </a:p>
        </p:txBody>
      </p:sp>
      <p:sp>
        <p:nvSpPr>
          <p:cNvPr id="2017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418D1-0557-49F6-AB22-EBB1F2B5E6C4}" type="slidenum">
              <a:rPr lang="ru-RU" altLang="ru-RU" sz="1200"/>
              <a:pPr/>
              <a:t>5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2807886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 eaLnBrk="1" hangingPunct="1">
              <a:spcBef>
                <a:spcPts val="24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Наименование бюджетов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Объем бюджета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Собственные доходы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Поступления от продажи финансовых активов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Субвенции (+)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Целевые трансферты из РБ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Целевые кредиты из РБ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Целевые трансферты и кредиты из ОБ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Поступление займов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Возврат  трансфертов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Погашение бюджетных кредитов 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Свободные остатки</a:t>
            </a:r>
            <a:endParaRPr lang="ru-RU" altLang="ru-RU" smtClean="0"/>
          </a:p>
          <a:p>
            <a:pPr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ВСЕГО</a:t>
            </a: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, из них: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333 037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44 408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4,5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142 629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94 190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29 054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9 000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1 061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1 487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5 443</a:t>
            </a:r>
            <a:endParaRPr lang="ru-RU" altLang="ru-RU" smtClean="0"/>
          </a:p>
          <a:p>
            <a:pPr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Айыртауский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11 784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993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4 332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3 488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1 128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1 604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194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Акжарский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6 192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427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2 981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1 445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600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626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72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Аккайынский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7 613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666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3 266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2 209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1 003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365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88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Есильский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7 792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574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3 593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2 549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330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630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83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Жамбылский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7 666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489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3 889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1 895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737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531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110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Магжана Жумабаева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10 512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947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4 294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3 096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648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1 382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136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Кызылжарский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12 580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1 146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4 283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4 300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1 203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1 527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71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Мамлютский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7 541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626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3 099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2 428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395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917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64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имени Габита Мусрепова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14 226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1 399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4,5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4 837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5 043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703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2 016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178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Тайыншинский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11 626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1 348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4 375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3 577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1 109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1 027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183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Тимирязевский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5 510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405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2 298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2 284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218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245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47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Уалихановский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7 025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434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3 209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2 441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340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540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36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Шал акына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6 672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418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3 060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1 663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782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599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146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Петропавловск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66 887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16 013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6 614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12 629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3 497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15 563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447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2 271</a:t>
            </a:r>
            <a:endParaRPr lang="ru-RU" altLang="ru-RU" smtClean="0"/>
          </a:p>
          <a:p>
            <a:endParaRPr lang="ru-RU" altLang="ru-RU" smtClean="0"/>
          </a:p>
        </p:txBody>
      </p:sp>
      <p:sp>
        <p:nvSpPr>
          <p:cNvPr id="2017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418D1-0557-49F6-AB22-EBB1F2B5E6C4}" type="slidenum">
              <a:rPr lang="ru-RU" altLang="ru-RU" sz="1200"/>
              <a:pPr/>
              <a:t>6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2807886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 eaLnBrk="1" hangingPunct="1">
              <a:spcBef>
                <a:spcPts val="24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Наименование бюджетов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Объем бюджета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Собственные доходы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Поступления от продажи финансовых активов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Субвенции (+)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Целевые трансферты из РБ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Целевые кредиты из РБ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Целевые трансферты и кредиты из ОБ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Поступление займов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Возврат  трансфертов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Погашение бюджетных кредитов 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Свободные остатки</a:t>
            </a:r>
            <a:endParaRPr lang="ru-RU" altLang="ru-RU" smtClean="0"/>
          </a:p>
          <a:p>
            <a:pPr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ВСЕГО</a:t>
            </a: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, из них: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333 037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44 408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4,5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142 629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94 190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29 054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9 000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1 061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1 487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5 443</a:t>
            </a:r>
            <a:endParaRPr lang="ru-RU" altLang="ru-RU" smtClean="0"/>
          </a:p>
          <a:p>
            <a:pPr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Айыртауский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11 784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993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4 332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3 488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1 128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1 604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194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Акжарский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6 192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427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2 981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1 445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600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626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72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Аккайынский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7 613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666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3 266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2 209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1 003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365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88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Есильский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7 792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574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3 593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2 549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330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630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83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Жамбылский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7 666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489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3 889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1 895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737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531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110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Магжана Жумабаева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10 512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947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4 294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3 096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648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1 382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136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Кызылжарский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12 580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1 146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4 283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4 300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1 203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1 527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71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Мамлютский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7 541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626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3 099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2 428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395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917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64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имени Габита Мусрепова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14 226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1 399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4,5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4 837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5 043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703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2 016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178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Тайыншинский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11 626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1 348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4 375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3 577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1 109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1 027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183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Тимирязевский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5 510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405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2 298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2 284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218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245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47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Уалихановский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7 025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434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3 209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2 441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340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540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36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Шал акына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6 672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418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3 060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1 663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782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599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146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Петропавловск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66 887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16 013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6 614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12 629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3 497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15 563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447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2 271</a:t>
            </a:r>
            <a:endParaRPr lang="ru-RU" altLang="ru-RU" smtClean="0"/>
          </a:p>
          <a:p>
            <a:endParaRPr lang="ru-RU" altLang="ru-RU" smtClean="0"/>
          </a:p>
        </p:txBody>
      </p:sp>
      <p:sp>
        <p:nvSpPr>
          <p:cNvPr id="2017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418D1-0557-49F6-AB22-EBB1F2B5E6C4}" type="slidenum">
              <a:rPr lang="ru-RU" altLang="ru-RU" sz="1200"/>
              <a:pPr/>
              <a:t>7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2807886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 eaLnBrk="1" hangingPunct="1">
              <a:spcBef>
                <a:spcPts val="24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Наименование бюджетов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Объем бюджета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Собственные доходы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Поступления от продажи финансовых активов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Субвенции (+)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Целевые трансферты из РБ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Целевые кредиты из РБ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Целевые трансферты и кредиты из ОБ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Поступление займов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Возврат  трансфертов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Погашение бюджетных кредитов 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Свободные остатки</a:t>
            </a:r>
            <a:endParaRPr lang="ru-RU" altLang="ru-RU" smtClean="0"/>
          </a:p>
          <a:p>
            <a:pPr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ВСЕГО</a:t>
            </a: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, из них: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333 037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44 408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4,5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142 629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94 190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29 054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9 000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1 061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1 487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5 443</a:t>
            </a:r>
            <a:endParaRPr lang="ru-RU" altLang="ru-RU" smtClean="0"/>
          </a:p>
          <a:p>
            <a:pPr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Айыртауский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11 784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993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4 332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3 488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1 128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1 604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194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Акжарский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6 192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427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2 981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1 445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600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626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72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Аккайынский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7 613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666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3 266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2 209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1 003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365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88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Есильский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7 792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574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3 593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2 549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330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630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83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Жамбылский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7 666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489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3 889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1 895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737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531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110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Магжана Жумабаева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10 512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947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4 294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3 096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648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1 382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136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Кызылжарский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12 580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1 146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4 283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4 300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1 203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1 527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71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Мамлютский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7 541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626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3 099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2 428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395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917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64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имени Габита Мусрепова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14 226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1 399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4,5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4 837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5 043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703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2 016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178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Тайыншинский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11 626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1 348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4 375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3 577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1 109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1 027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183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Тимирязевский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5 510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405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2 298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2 284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218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245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47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Уалихановский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7 025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434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3 209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2 441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340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540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36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Шал акына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6 672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418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3 060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1 663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782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599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146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Петропавловск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66 887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16 013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6 614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12 629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3 497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15 563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447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2 271</a:t>
            </a:r>
            <a:endParaRPr lang="ru-RU" altLang="ru-RU" smtClean="0"/>
          </a:p>
          <a:p>
            <a:endParaRPr lang="ru-RU" altLang="ru-RU" smtClean="0"/>
          </a:p>
        </p:txBody>
      </p:sp>
      <p:sp>
        <p:nvSpPr>
          <p:cNvPr id="2017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418D1-0557-49F6-AB22-EBB1F2B5E6C4}" type="slidenum">
              <a:rPr lang="ru-RU" altLang="ru-RU" sz="1200"/>
              <a:pPr/>
              <a:t>8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2807886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 eaLnBrk="1" hangingPunct="1">
              <a:spcBef>
                <a:spcPts val="24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Наименование бюджетов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Объем бюджета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Собственные доходы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Поступления от продажи финансовых активов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Субвенции (+)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Целевые трансферты из РБ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Целевые кредиты из РБ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Целевые трансферты и кредиты из ОБ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Поступление займов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Возврат  трансфертов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Погашение бюджетных кредитов </a:t>
            </a:r>
            <a:endParaRPr lang="ru-RU" altLang="ru-RU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Свободные остатки</a:t>
            </a:r>
            <a:endParaRPr lang="ru-RU" altLang="ru-RU" smtClean="0"/>
          </a:p>
          <a:p>
            <a:pPr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ВСЕГО</a:t>
            </a: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, из них: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333 037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44 408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4,5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142 629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94 190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29 054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9 000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1 061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1 487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smtClean="0">
                <a:solidFill>
                  <a:srgbClr val="000000"/>
                </a:solidFill>
                <a:cs typeface="Arial" panose="020B0604020202020204" pitchFamily="34" charset="0"/>
              </a:rPr>
              <a:t>5 443</a:t>
            </a:r>
            <a:endParaRPr lang="ru-RU" altLang="ru-RU" smtClean="0"/>
          </a:p>
          <a:p>
            <a:pPr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Айыртауский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11 784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993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4 332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3 488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1 128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1 604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194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Акжарский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6 192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427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2 981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1 445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600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626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72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Аккайынский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7 613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666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3 266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2 209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1 003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365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88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Есильский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7 792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574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3 593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2 549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330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630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83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Жамбылский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7 666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489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3 889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1 895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737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531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110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Магжана Жумабаева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10 512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947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4 294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3 096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648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1 382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136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Кызылжарский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12 580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1 146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4 283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4 300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1 203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1 527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71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Мамлютский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7 541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626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3 099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2 428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395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917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64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имени Габита Мусрепова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14 226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1 399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4,5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4 837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5 043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703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2 016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178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Тайыншинский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11 626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1 348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4 375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3 577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1 109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1 027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183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Тимирязевский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5 510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405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2 298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2 284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218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245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47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Уалихановский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7 025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434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3 209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2 441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340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540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36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Шал акына 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6 672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418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3 060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1 663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782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599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146</a:t>
            </a:r>
            <a:endParaRPr lang="ru-RU" altLang="ru-RU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Петропавловск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66 887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16 013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6 614</a:t>
            </a:r>
            <a:endParaRPr lang="ru-RU" altLang="ru-RU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12 629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3 497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15 563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447</a:t>
            </a:r>
            <a:endParaRPr lang="ru-RU" altLang="ru-RU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smtClean="0">
                <a:solidFill>
                  <a:srgbClr val="000000"/>
                </a:solidFill>
                <a:cs typeface="Arial" panose="020B0604020202020204" pitchFamily="34" charset="0"/>
              </a:rPr>
              <a:t>2 271</a:t>
            </a:r>
            <a:endParaRPr lang="ru-RU" altLang="ru-RU" smtClean="0"/>
          </a:p>
          <a:p>
            <a:endParaRPr lang="ru-RU" altLang="ru-RU" smtClean="0"/>
          </a:p>
        </p:txBody>
      </p:sp>
      <p:sp>
        <p:nvSpPr>
          <p:cNvPr id="2017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418D1-0557-49F6-AB22-EBB1F2B5E6C4}" type="slidenum">
              <a:rPr lang="ru-RU" altLang="ru-RU" sz="1200"/>
              <a:pPr/>
              <a:t>9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28078861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 eaLnBrk="1" hangingPunct="1">
              <a:spcBef>
                <a:spcPts val="240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Наименование бюджетов</a:t>
            </a:r>
            <a:endParaRPr lang="ru-RU" altLang="ru-RU" dirty="0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Объем бюджета</a:t>
            </a:r>
            <a:endParaRPr lang="ru-RU" altLang="ru-RU" dirty="0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Собственные доходы</a:t>
            </a:r>
            <a:endParaRPr lang="ru-RU" altLang="ru-RU" dirty="0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Поступления от продажи финансовых активов</a:t>
            </a:r>
            <a:endParaRPr lang="ru-RU" altLang="ru-RU" dirty="0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Субвенции (+)</a:t>
            </a:r>
            <a:endParaRPr lang="ru-RU" altLang="ru-RU" dirty="0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Целевые трансферты из РБ</a:t>
            </a:r>
            <a:endParaRPr lang="ru-RU" altLang="ru-RU" dirty="0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Целевые кредиты из РБ</a:t>
            </a:r>
            <a:endParaRPr lang="ru-RU" altLang="ru-RU" dirty="0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Целевые трансферты и кредиты из ОБ</a:t>
            </a:r>
            <a:endParaRPr lang="ru-RU" altLang="ru-RU" dirty="0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Поступление займов</a:t>
            </a:r>
            <a:endParaRPr lang="ru-RU" altLang="ru-RU" dirty="0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Возврат  трансфертов</a:t>
            </a:r>
            <a:endParaRPr lang="ru-RU" altLang="ru-RU" dirty="0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Погашение бюджетных кредитов </a:t>
            </a:r>
            <a:endParaRPr lang="ru-RU" altLang="ru-RU" dirty="0" smtClean="0"/>
          </a:p>
          <a:p>
            <a:pPr algn="ctr" eaLnBrk="1" hangingPunct="1">
              <a:spcBef>
                <a:spcPts val="24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Свободные остатки</a:t>
            </a:r>
            <a:endParaRPr lang="ru-RU" altLang="ru-RU" dirty="0" smtClean="0"/>
          </a:p>
          <a:p>
            <a:pPr eaLnBrk="1" hangingPunct="1">
              <a:spcBef>
                <a:spcPts val="265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ВСЕГО</a:t>
            </a: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, из них: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333 037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44 408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4,5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142 629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94 190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29 054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9 000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1 061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1 487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b="1" dirty="0" smtClean="0">
                <a:solidFill>
                  <a:srgbClr val="000000"/>
                </a:solidFill>
                <a:cs typeface="Arial" panose="020B0604020202020204" pitchFamily="34" charset="0"/>
              </a:rPr>
              <a:t>5 443</a:t>
            </a:r>
            <a:endParaRPr lang="ru-RU" altLang="ru-RU" dirty="0" smtClean="0"/>
          </a:p>
          <a:p>
            <a:pPr eaLnBrk="1" hangingPunct="1">
              <a:spcBef>
                <a:spcPts val="265"/>
              </a:spcBef>
            </a:pPr>
            <a:r>
              <a:rPr lang="ru-RU" altLang="ru-RU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Айыртауский</a:t>
            </a: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11 784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993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4 332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3 488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1 128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1 604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45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194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Акжарский</a:t>
            </a: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6 192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427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2 981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1 445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600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626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33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72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Аккайынский</a:t>
            </a: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7 613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666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3 266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2 209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1 003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365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16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88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Есильский</a:t>
            </a: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7 792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574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3 593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2 549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330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630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33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83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Жамбылский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7 666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489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3 889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1 895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737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531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15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110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Магжана</a:t>
            </a: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 Жумабаева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10 512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947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4 294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3 096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648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1 382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9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136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Кызылжарский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12 580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1 146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4 283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4 300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1 203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1 527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50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71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Мамлютский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7 541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626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3 099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2 428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395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917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9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64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имени </a:t>
            </a:r>
            <a:r>
              <a:rPr lang="ru-RU" altLang="ru-RU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Габита</a:t>
            </a: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 Мусрепова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14 226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1 399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4,5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4 837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5 043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703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2 016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46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178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Тайыншинский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11 626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1 348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4 375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3 577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1 109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1 027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183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Тимирязевский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5 510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405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2 298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2 284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218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245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13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47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Уалихановский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7 025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434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3 209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2 441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340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540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23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36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Шал акына 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6 672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418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3 060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1 663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782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599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146</a:t>
            </a:r>
            <a:endParaRPr lang="ru-RU" altLang="ru-RU" dirty="0" smtClean="0"/>
          </a:p>
          <a:p>
            <a:pPr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Петропавловск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66 887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16 013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6 614</a:t>
            </a:r>
            <a:endParaRPr lang="ru-RU" altLang="ru-RU" dirty="0" smtClean="0"/>
          </a:p>
          <a:p>
            <a:pPr algn="ctr" eaLnBrk="1" fontAlgn="t" hangingPunct="1">
              <a:spcBef>
                <a:spcPct val="0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12 629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3 497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15 563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447</a:t>
            </a:r>
            <a:endParaRPr lang="ru-RU" altLang="ru-RU" dirty="0" smtClean="0"/>
          </a:p>
          <a:p>
            <a:pPr algn="ctr" eaLnBrk="1" hangingPunct="1">
              <a:spcBef>
                <a:spcPts val="265"/>
              </a:spcBef>
            </a:pPr>
            <a:r>
              <a:rPr lang="ru-RU" altLang="ru-RU" dirty="0" smtClean="0">
                <a:solidFill>
                  <a:srgbClr val="000000"/>
                </a:solidFill>
                <a:cs typeface="Arial" panose="020B0604020202020204" pitchFamily="34" charset="0"/>
              </a:rPr>
              <a:t>2 271</a:t>
            </a:r>
            <a:endParaRPr lang="ru-RU" altLang="ru-RU" dirty="0" smtClean="0"/>
          </a:p>
          <a:p>
            <a:endParaRPr lang="ru-RU" altLang="ru-RU" dirty="0" smtClean="0"/>
          </a:p>
        </p:txBody>
      </p:sp>
      <p:sp>
        <p:nvSpPr>
          <p:cNvPr id="2017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8448" indent="-287865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1458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2041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2625" indent="-230292"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320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3791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4375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958" indent="-230292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418D1-0557-49F6-AB22-EBB1F2B5E6C4}" type="slidenum">
              <a:rPr lang="ru-RU" altLang="ru-RU" sz="1200"/>
              <a:pPr/>
              <a:t>10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2807886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63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90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C4040-DBD5-43BC-BC67-5E168A9C9C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7202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0CD39-B270-442E-A675-EDFF5A2E29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2696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7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DF4A3-1F01-4AF2-92C4-E537F02EFA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719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59571-48FA-4393-B754-7154719967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4329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7D98F-AC91-42FE-8715-085C983FDB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389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146DD-BC9F-4BB9-90D4-F44C7E7502E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9886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A2630-80BD-4255-A666-002139C29C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103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D2BC1-841C-4E68-BDF9-8FCA1E9B9D5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8832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56F6D-17F5-497A-AF78-6DD389E618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516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FAED0-2282-42E3-ABB0-B1A5968A75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8558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C96C5-0152-4446-8B86-F690804EF5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36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53946-65B0-4621-B425-43626F285E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11858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5632F-470A-4DC0-91FB-FD4F83FAB7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7163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A532E-EC32-42CA-AE09-4D63C8BEE3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3989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40ED5-8BE8-4F15-BB56-371AC4A1A5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3916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B8DDE-2F31-4F7E-B00A-A320841DE1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8355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43FB9-D14A-40EA-BB94-51750F5699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933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39C73-BBDF-4A73-94C3-D2A1E8B8E6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5924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96471-1C53-47BC-B04E-B949085F19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3676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1FDC1-6F0E-4C15-9B8F-F0317B51CE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468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02094-B539-4741-B60F-4B8A99363E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5874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0D0C0-F4DF-48E9-8C04-62267F2ABF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062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43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82DD0-AFF9-4209-8DFB-0B9390BE08A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17511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24B4E-A79B-4740-962D-72DA8D2C133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59399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45157-2E9F-4681-959F-88DFFBC9B09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1778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AA0D3-E244-4C4B-AE2B-17D4B7139B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8519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E59B4-3F54-46EB-8D20-66F0D63878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3617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AD25B-30C7-4EB5-9860-A0F56447C9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8520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79808-1542-4F3A-8C24-443E146441E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7617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02A73-FEA6-4842-98B6-C18000A7290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3751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20444-9F2E-4E51-B527-ADED77FDBA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80023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2DDF5-47E0-4EED-9054-6FE16B0DE3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0383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AA6F8-7A3F-4163-90CE-EEDD0004D8E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348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3EB6B-2A4E-42B5-84FF-FF7FA57715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644538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97F4C-380B-4C6B-973E-16E350D756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1275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43BBA-30DB-43D3-93A3-73C41398DB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57011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B13D2-93FA-41D8-8153-92E317B311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3429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288CB-47A5-4EAD-959D-FA5DFC79950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3466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97C5A-BB1C-41DB-8AF4-5CE384194FC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08313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293AF-B488-4E69-9E5D-2256DBE1686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3125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E20D0-DC15-41FD-8484-4563DC3A51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4564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9B874-C218-4CFD-BC49-0643D12439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07747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DFCBB-A1F1-4633-A4F1-82E14C7070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773440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83A5A-BB53-4BCE-91D1-B5D06D2E367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7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75F29-AD28-4C70-ADF2-4CDBEC1619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88667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2E893-7FCD-4472-8A50-33D88EB8D82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09292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7E632-BB1A-4362-8A6B-EFF92E05E2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07107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8803D-D1DA-4FF5-8D2C-4ABA56C7AEB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48382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85A51-D147-4FB4-8D48-64E3E8BD713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11745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B2C92-5367-465A-98F9-E7776B7A29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1822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5F67D-61C8-4CEB-A905-DAD43F8A2DE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44982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8CB40-7FD2-4FB3-BBBC-4C7D3AA01F6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30991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5A9C0-67A8-4B34-BA29-36D6CDDDF7E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24703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09FBD-92CA-446A-A26B-93ED23991B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54601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A310C-9C1A-4F11-B21A-189D1FFE3B1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94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7BAA3-927A-4FC1-BFF4-F3D021B0A21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060380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9A8A6-596A-453E-B9B4-19F68D3D6E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41818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86173-C864-461B-8B4A-9A07400D4A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68638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E4462-F56A-4B5D-B736-7014C05A501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05032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91255-2E7C-4C9D-950B-2948D92FD5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14833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34D43-26FF-464F-BA94-8F9B1DB3801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842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3C08D-C347-4AEC-BB28-37498C1F7B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9309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18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22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64432-ABD8-4B10-B6D0-E76C065EFD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5108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6A5B4-C76D-4EC7-9A92-F0A986209A2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6261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1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45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39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slideLayout" Target="../slideLayouts/slideLayout60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17" Type="http://schemas.openxmlformats.org/officeDocument/2006/relationships/slideLayout" Target="../slideLayouts/slideLayout64.xml"/><Relationship Id="rId2" Type="http://schemas.openxmlformats.org/officeDocument/2006/relationships/slideLayout" Target="../slideLayouts/slideLayout49.xml"/><Relationship Id="rId16" Type="http://schemas.openxmlformats.org/officeDocument/2006/relationships/slideLayout" Target="../slideLayouts/slideLayout63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slideLayout" Target="../slideLayouts/slideLayout6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D83280D9-E94D-4133-AA98-D984B24C50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283" r:id="rId1"/>
    <p:sldLayoutId id="2147547266" r:id="rId2"/>
    <p:sldLayoutId id="2147547284" r:id="rId3"/>
    <p:sldLayoutId id="2147547267" r:id="rId4"/>
    <p:sldLayoutId id="2147547268" r:id="rId5"/>
    <p:sldLayoutId id="2147547269" r:id="rId6"/>
    <p:sldLayoutId id="2147547270" r:id="rId7"/>
    <p:sldLayoutId id="2147547271" r:id="rId8"/>
    <p:sldLayoutId id="2147547285" r:id="rId9"/>
    <p:sldLayoutId id="2147547272" r:id="rId10"/>
    <p:sldLayoutId id="214754727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D1B8BE31-43C2-477A-8DD6-CAEE5F653BC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512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1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340" r:id="rId1"/>
    <p:sldLayoutId id="2147547341" r:id="rId2"/>
    <p:sldLayoutId id="2147547342" r:id="rId3"/>
    <p:sldLayoutId id="2147547343" r:id="rId4"/>
    <p:sldLayoutId id="2147547344" r:id="rId5"/>
    <p:sldLayoutId id="2147547345" r:id="rId6"/>
    <p:sldLayoutId id="2147547346" r:id="rId7"/>
    <p:sldLayoutId id="2147547347" r:id="rId8"/>
    <p:sldLayoutId id="2147547348" r:id="rId9"/>
    <p:sldLayoutId id="2147547349" r:id="rId10"/>
    <p:sldLayoutId id="2147547350" r:id="rId11"/>
    <p:sldLayoutId id="2147547351" r:id="rId12"/>
    <p:sldLayoutId id="2147547352" r:id="rId13"/>
    <p:sldLayoutId id="2147547353" r:id="rId14"/>
    <p:sldLayoutId id="2147547354" r:id="rId15"/>
    <p:sldLayoutId id="2147547355" r:id="rId16"/>
    <p:sldLayoutId id="2147547356" r:id="rId17"/>
    <p:sldLayoutId id="2147547357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FB5A6401-9F0B-45AC-A2F8-17F4731BF92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614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615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358" r:id="rId1"/>
    <p:sldLayoutId id="2147547359" r:id="rId2"/>
    <p:sldLayoutId id="2147547360" r:id="rId3"/>
    <p:sldLayoutId id="2147547361" r:id="rId4"/>
    <p:sldLayoutId id="2147547362" r:id="rId5"/>
    <p:sldLayoutId id="2147547363" r:id="rId6"/>
    <p:sldLayoutId id="2147547364" r:id="rId7"/>
    <p:sldLayoutId id="2147547365" r:id="rId8"/>
    <p:sldLayoutId id="2147547366" r:id="rId9"/>
    <p:sldLayoutId id="2147547367" r:id="rId10"/>
    <p:sldLayoutId id="2147547368" r:id="rId11"/>
    <p:sldLayoutId id="2147547369" r:id="rId12"/>
    <p:sldLayoutId id="2147547370" r:id="rId13"/>
    <p:sldLayoutId id="2147547371" r:id="rId14"/>
    <p:sldLayoutId id="2147547372" r:id="rId15"/>
    <p:sldLayoutId id="2147547373" r:id="rId16"/>
    <p:sldLayoutId id="2147547374" r:id="rId17"/>
    <p:sldLayoutId id="2147547375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711F828D-815F-4D95-81B1-112E7C4F94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666699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717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17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47376" r:id="rId1"/>
    <p:sldLayoutId id="2147547377" r:id="rId2"/>
    <p:sldLayoutId id="2147547378" r:id="rId3"/>
    <p:sldLayoutId id="2147547379" r:id="rId4"/>
    <p:sldLayoutId id="2147547380" r:id="rId5"/>
    <p:sldLayoutId id="2147547381" r:id="rId6"/>
    <p:sldLayoutId id="2147547382" r:id="rId7"/>
    <p:sldLayoutId id="2147547383" r:id="rId8"/>
    <p:sldLayoutId id="2147547384" r:id="rId9"/>
    <p:sldLayoutId id="2147547385" r:id="rId10"/>
    <p:sldLayoutId id="2147547386" r:id="rId11"/>
    <p:sldLayoutId id="2147547387" r:id="rId12"/>
    <p:sldLayoutId id="2147547388" r:id="rId13"/>
    <p:sldLayoutId id="2147547389" r:id="rId14"/>
    <p:sldLayoutId id="2147547390" r:id="rId15"/>
    <p:sldLayoutId id="2147547391" r:id="rId16"/>
    <p:sldLayoutId id="2147547392" r:id="rId1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1676400"/>
            <a:ext cx="8686800" cy="35052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anose="02040502050405020303" pitchFamily="18" charset="0"/>
              <a:buNone/>
            </a:pPr>
            <a:r>
              <a:rPr lang="ru-RU" altLang="ru-RU" sz="4000" dirty="0" smtClean="0">
                <a:solidFill>
                  <a:srgbClr val="0000CC"/>
                </a:solidFill>
                <a:effectLst/>
              </a:rPr>
              <a:t>ГРАЖДАНСКИЙ БЮДЖЕТ </a:t>
            </a:r>
            <a:r>
              <a:rPr lang="en-US" altLang="ru-RU" sz="3000" dirty="0" smtClean="0">
                <a:solidFill>
                  <a:srgbClr val="0000CC"/>
                </a:solidFill>
                <a:effectLst/>
              </a:rPr>
              <a:t/>
            </a:r>
            <a:br>
              <a:rPr lang="en-US" altLang="ru-RU" sz="3000" dirty="0" smtClean="0">
                <a:solidFill>
                  <a:srgbClr val="0000CC"/>
                </a:solidFill>
                <a:effectLst/>
              </a:rPr>
            </a:br>
            <a:r>
              <a:rPr lang="ru-RU" altLang="ru-RU" sz="3000" dirty="0" smtClean="0">
                <a:solidFill>
                  <a:srgbClr val="0000CC"/>
                </a:solidFill>
                <a:effectLst/>
              </a:rPr>
              <a:t>КГУ «Управление ветеринарии </a:t>
            </a:r>
            <a:r>
              <a:rPr lang="ru-RU" altLang="ru-RU" sz="3000" dirty="0" err="1" smtClean="0">
                <a:solidFill>
                  <a:srgbClr val="0000CC"/>
                </a:solidFill>
                <a:effectLst/>
              </a:rPr>
              <a:t>акимата</a:t>
            </a:r>
            <a:r>
              <a:rPr lang="ru-RU" altLang="ru-RU" sz="3000" dirty="0" smtClean="0">
                <a:solidFill>
                  <a:srgbClr val="0000CC"/>
                </a:solidFill>
                <a:effectLst/>
              </a:rPr>
              <a:t> Северо-Казахстанской области»</a:t>
            </a:r>
            <a:br>
              <a:rPr lang="ru-RU" altLang="ru-RU" sz="3000" dirty="0" smtClean="0">
                <a:solidFill>
                  <a:srgbClr val="0000CC"/>
                </a:solidFill>
                <a:effectLst/>
              </a:rPr>
            </a:br>
            <a:r>
              <a:rPr lang="ru-RU" altLang="ru-RU" sz="3000" dirty="0" smtClean="0">
                <a:solidFill>
                  <a:srgbClr val="0000CC"/>
                </a:solidFill>
                <a:effectLst/>
              </a:rPr>
              <a:t/>
            </a:r>
            <a:br>
              <a:rPr lang="ru-RU" altLang="ru-RU" sz="3000" dirty="0" smtClean="0">
                <a:solidFill>
                  <a:srgbClr val="0000CC"/>
                </a:solidFill>
                <a:effectLst/>
              </a:rPr>
            </a:br>
            <a:r>
              <a:rPr lang="ru-RU" altLang="ru-RU" sz="3000" dirty="0" smtClean="0">
                <a:solidFill>
                  <a:srgbClr val="0000CC"/>
                </a:solidFill>
                <a:effectLst/>
              </a:rPr>
              <a:t>на 2022–2024 годы</a:t>
            </a:r>
            <a:r>
              <a:rPr lang="ru-RU" altLang="ru-RU" sz="6000" dirty="0" smtClean="0">
                <a:solidFill>
                  <a:srgbClr val="0000CC"/>
                </a:solidFill>
                <a:effectLst/>
              </a:rPr>
              <a:t/>
            </a:r>
            <a:br>
              <a:rPr lang="ru-RU" altLang="ru-RU" sz="6000" dirty="0" smtClean="0">
                <a:solidFill>
                  <a:srgbClr val="0000CC"/>
                </a:solidFill>
                <a:effectLst/>
              </a:rPr>
            </a:br>
            <a:r>
              <a:rPr lang="ru-RU" altLang="ru-RU" sz="2800" dirty="0" smtClean="0">
                <a:solidFill>
                  <a:srgbClr val="0000CC"/>
                </a:solidFill>
                <a:effectLst/>
              </a:rPr>
              <a:t>(Утвержденный бюджет)</a:t>
            </a:r>
            <a:r>
              <a:rPr lang="ru-RU" altLang="ru-RU" sz="6000" dirty="0" smtClean="0">
                <a:solidFill>
                  <a:srgbClr val="000000"/>
                </a:solidFill>
                <a:effectLst/>
              </a:rPr>
              <a:t/>
            </a:r>
            <a:br>
              <a:rPr lang="ru-RU" altLang="ru-RU" sz="6000" dirty="0" smtClean="0">
                <a:solidFill>
                  <a:srgbClr val="000000"/>
                </a:solidFill>
                <a:effectLst/>
              </a:rPr>
            </a:br>
            <a:endParaRPr lang="ru-RU" altLang="ru-RU" sz="6000" dirty="0" smtClean="0">
              <a:solidFill>
                <a:srgbClr val="3366FF"/>
              </a:solidFill>
              <a:effectLst/>
            </a:endParaRPr>
          </a:p>
        </p:txBody>
      </p:sp>
      <p:pic>
        <p:nvPicPr>
          <p:cNvPr id="7" name="Рисунок 6" descr="logoМЭРТ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522" y="357166"/>
            <a:ext cx="1428760" cy="8799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46075" y="525462"/>
            <a:ext cx="8797925" cy="236538"/>
          </a:xfrm>
        </p:spPr>
        <p:txBody>
          <a:bodyPr/>
          <a:lstStyle/>
          <a:p>
            <a:pPr algn="ctr" eaLnBrk="1" hangingPunct="1"/>
            <a:r>
              <a:rPr lang="ru-RU" altLang="ru-RU" sz="1800" b="1" dirty="0" smtClean="0">
                <a:solidFill>
                  <a:srgbClr val="0033CC"/>
                </a:solidFill>
              </a:rPr>
              <a:t>719.014 </a:t>
            </a:r>
            <a:r>
              <a:rPr lang="ru-RU" altLang="ru-RU" sz="1800" b="1" dirty="0">
                <a:solidFill>
                  <a:srgbClr val="0033CC"/>
                </a:solidFill>
              </a:rPr>
              <a:t>«Проведение противоэпизоотических мероприятий» на </a:t>
            </a:r>
            <a:r>
              <a:rPr lang="ru-RU" altLang="ru-RU" sz="1800" b="1" dirty="0" smtClean="0">
                <a:solidFill>
                  <a:srgbClr val="0033CC"/>
                </a:solidFill>
              </a:rPr>
              <a:t>2022 </a:t>
            </a:r>
            <a:r>
              <a:rPr lang="ru-RU" altLang="ru-RU" sz="1800" b="1" dirty="0">
                <a:solidFill>
                  <a:srgbClr val="0033CC"/>
                </a:solidFill>
              </a:rPr>
              <a:t>год                                              </a:t>
            </a:r>
            <a:endParaRPr lang="ru-RU" altLang="ru-RU" sz="1800" b="1" dirty="0" smtClean="0">
              <a:solidFill>
                <a:srgbClr val="0033CC"/>
              </a:solidFill>
            </a:endParaRPr>
          </a:p>
        </p:txBody>
      </p:sp>
      <p:graphicFrame>
        <p:nvGraphicFramePr>
          <p:cNvPr id="10340" name="Group 100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3999816"/>
              </p:ext>
            </p:extLst>
          </p:nvPr>
        </p:nvGraphicFramePr>
        <p:xfrm>
          <a:off x="228600" y="990600"/>
          <a:ext cx="8763000" cy="5004508"/>
        </p:xfrm>
        <a:graphic>
          <a:graphicData uri="http://schemas.openxmlformats.org/drawingml/2006/table">
            <a:tbl>
              <a:tblPr/>
              <a:tblGrid>
                <a:gridCol w="1435261"/>
                <a:gridCol w="774539"/>
                <a:gridCol w="457200"/>
                <a:gridCol w="533400"/>
                <a:gridCol w="457200"/>
                <a:gridCol w="533400"/>
                <a:gridCol w="609600"/>
                <a:gridCol w="609600"/>
                <a:gridCol w="533400"/>
                <a:gridCol w="533400"/>
                <a:gridCol w="609600"/>
                <a:gridCol w="533400"/>
                <a:gridCol w="609600"/>
                <a:gridCol w="533400"/>
              </a:tblGrid>
              <a:tr h="3048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расходов</a:t>
                      </a:r>
                    </a:p>
                  </a:txBody>
                  <a:tcPr marL="91448" marR="91448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Финансовый план на год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План по месяцам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Январь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Февраль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Март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Апрель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Июнь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Июль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Август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Сентябрь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Октябрь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Ноябрь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Декабрь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из них: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1231400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215706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4648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51585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205114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179640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14170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62520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131400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91651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195640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79326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Айыртауский </a:t>
                      </a: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130168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13361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38484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25103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14920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8829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25001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Акжарский 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92123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15971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14292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18437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1854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7866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10026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12727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Аккайынский 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79855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19851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4842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2692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Есильский 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90458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14822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4648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11698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5536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5941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14456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Жамбылский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96763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17423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1698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18943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2427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5768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12286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15455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7098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Магжана Жумабаева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88269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17518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13484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4516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3302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12395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6661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Кызылжарский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113980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19058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15986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19962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8939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7742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12657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13956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Мамлютский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69469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17355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8459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4929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3192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11693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4704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имени </a:t>
                      </a:r>
                      <a:r>
                        <a:rPr lang="ru-RU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Габита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Мусрепова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98417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17663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22486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14257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20545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5964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Тайыншинский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155591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28157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8465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10432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24042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9367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18703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13062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36329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Тимирязевский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54901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13816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4817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4966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3058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11183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4842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Уалихановский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76426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13000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12690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18558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1878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6006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6030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11653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Шал акына 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83073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19906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16170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6083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7674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6476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20991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Петропавловск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1907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0927" name="Text Box 95"/>
          <p:cNvSpPr txBox="1">
            <a:spLocks noChangeArrowheads="1"/>
          </p:cNvSpPr>
          <p:nvPr/>
        </p:nvSpPr>
        <p:spPr bwMode="auto">
          <a:xfrm>
            <a:off x="7391400" y="1066800"/>
            <a:ext cx="151288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200" dirty="0" err="1" smtClean="0">
                <a:solidFill>
                  <a:srgbClr val="0000FF"/>
                </a:solidFill>
              </a:rPr>
              <a:t>тыс.тенге</a:t>
            </a:r>
            <a:endParaRPr lang="ru-RU" altLang="ru-RU" sz="1200" dirty="0">
              <a:solidFill>
                <a:srgbClr val="0000FF"/>
              </a:solidFill>
            </a:endParaRPr>
          </a:p>
        </p:txBody>
      </p:sp>
      <p:sp>
        <p:nvSpPr>
          <p:cNvPr id="200928" name="Номер слайда 5"/>
          <p:cNvSpPr txBox="1">
            <a:spLocks/>
          </p:cNvSpPr>
          <p:nvPr/>
        </p:nvSpPr>
        <p:spPr bwMode="auto">
          <a:xfrm>
            <a:off x="4038600" y="6692900"/>
            <a:ext cx="182880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D1A39EB-9C6D-42BD-B29F-A962A561E6BE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7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46075" y="1143000"/>
            <a:ext cx="8797925" cy="236538"/>
          </a:xfrm>
        </p:spPr>
        <p:txBody>
          <a:bodyPr/>
          <a:lstStyle/>
          <a:p>
            <a:pPr algn="ctr" eaLnBrk="1" hangingPunct="1"/>
            <a:r>
              <a:rPr lang="ru-RU" altLang="ru-RU" sz="1800" b="1" dirty="0" smtClean="0">
                <a:solidFill>
                  <a:srgbClr val="0033CC"/>
                </a:solidFill>
              </a:rPr>
              <a:t>719.0</a:t>
            </a:r>
            <a:r>
              <a:rPr lang="en-US" altLang="ru-RU" sz="1800" b="1" dirty="0" smtClean="0">
                <a:solidFill>
                  <a:srgbClr val="0033CC"/>
                </a:solidFill>
              </a:rPr>
              <a:t>28</a:t>
            </a:r>
            <a:r>
              <a:rPr lang="ru-RU" altLang="ru-RU" sz="1800" b="1" dirty="0" smtClean="0">
                <a:solidFill>
                  <a:srgbClr val="0033CC"/>
                </a:solidFill>
              </a:rPr>
              <a:t> </a:t>
            </a:r>
            <a:r>
              <a:rPr lang="ru-RU" altLang="ru-RU" sz="1800" b="1" dirty="0">
                <a:solidFill>
                  <a:srgbClr val="0033CC"/>
                </a:solidFill>
              </a:rPr>
              <a:t>«Услуги по транспортировке ветеринарных препаратов до пункта временного хранения» на </a:t>
            </a:r>
            <a:r>
              <a:rPr lang="ru-RU" altLang="ru-RU" sz="1800" b="1" dirty="0" smtClean="0">
                <a:solidFill>
                  <a:srgbClr val="0033CC"/>
                </a:solidFill>
              </a:rPr>
              <a:t>2022 </a:t>
            </a:r>
            <a:r>
              <a:rPr lang="ru-RU" altLang="ru-RU" sz="1800" b="1" dirty="0">
                <a:solidFill>
                  <a:srgbClr val="0033CC"/>
                </a:solidFill>
              </a:rPr>
              <a:t>год                                              </a:t>
            </a:r>
            <a:endParaRPr lang="ru-RU" altLang="ru-RU" sz="1800" b="1" dirty="0" smtClean="0">
              <a:solidFill>
                <a:srgbClr val="0033CC"/>
              </a:solidFill>
            </a:endParaRPr>
          </a:p>
        </p:txBody>
      </p:sp>
      <p:graphicFrame>
        <p:nvGraphicFramePr>
          <p:cNvPr id="10340" name="Group 100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5980383"/>
              </p:ext>
            </p:extLst>
          </p:nvPr>
        </p:nvGraphicFramePr>
        <p:xfrm>
          <a:off x="226746" y="1981200"/>
          <a:ext cx="8763000" cy="2790546"/>
        </p:xfrm>
        <a:graphic>
          <a:graphicData uri="http://schemas.openxmlformats.org/drawingml/2006/table">
            <a:tbl>
              <a:tblPr/>
              <a:tblGrid>
                <a:gridCol w="1435261"/>
                <a:gridCol w="774539"/>
                <a:gridCol w="457200"/>
                <a:gridCol w="533400"/>
                <a:gridCol w="457200"/>
                <a:gridCol w="533400"/>
                <a:gridCol w="609600"/>
                <a:gridCol w="609600"/>
                <a:gridCol w="533400"/>
                <a:gridCol w="533400"/>
                <a:gridCol w="609600"/>
                <a:gridCol w="533400"/>
                <a:gridCol w="609600"/>
                <a:gridCol w="533400"/>
              </a:tblGrid>
              <a:tr h="3048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расходов</a:t>
                      </a:r>
                    </a:p>
                  </a:txBody>
                  <a:tcPr marL="91448" marR="91448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Финансовый план на год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План по месяцам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Январь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Февраль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Март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Апрель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Июнь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Июль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Август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Сентябрь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Октябрь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Ноябрь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Декабрь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из них: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1 368,8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457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911,8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Доставка ветеринарных препаратов из пункта временного хранения в г.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Нур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-Султан до ветеринарных станций районов СКО и города Петропавловск</a:t>
                      </a: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1 368,8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457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911,8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0927" name="Text Box 95"/>
          <p:cNvSpPr txBox="1">
            <a:spLocks noChangeArrowheads="1"/>
          </p:cNvSpPr>
          <p:nvPr/>
        </p:nvSpPr>
        <p:spPr bwMode="auto">
          <a:xfrm>
            <a:off x="7462615" y="1981200"/>
            <a:ext cx="151288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200" dirty="0" err="1" smtClean="0">
                <a:solidFill>
                  <a:srgbClr val="0000FF"/>
                </a:solidFill>
              </a:rPr>
              <a:t>тыс.тенге</a:t>
            </a:r>
            <a:endParaRPr lang="ru-RU" altLang="ru-RU" sz="1200" dirty="0">
              <a:solidFill>
                <a:srgbClr val="0000FF"/>
              </a:solidFill>
            </a:endParaRPr>
          </a:p>
        </p:txBody>
      </p:sp>
      <p:sp>
        <p:nvSpPr>
          <p:cNvPr id="200928" name="Номер слайда 5"/>
          <p:cNvSpPr txBox="1">
            <a:spLocks/>
          </p:cNvSpPr>
          <p:nvPr/>
        </p:nvSpPr>
        <p:spPr bwMode="auto">
          <a:xfrm>
            <a:off x="4038600" y="6692900"/>
            <a:ext cx="182880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D1A39EB-9C6D-42BD-B29F-A962A561E6BE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8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46075" y="1143000"/>
            <a:ext cx="8797925" cy="236538"/>
          </a:xfrm>
        </p:spPr>
        <p:txBody>
          <a:bodyPr/>
          <a:lstStyle/>
          <a:p>
            <a:pPr algn="ctr" eaLnBrk="1" hangingPunct="1"/>
            <a:r>
              <a:rPr lang="ru-RU" altLang="ru-RU" sz="1800" b="1" dirty="0" smtClean="0">
                <a:solidFill>
                  <a:srgbClr val="0033CC"/>
                </a:solidFill>
              </a:rPr>
              <a:t>719.030 </a:t>
            </a:r>
            <a:r>
              <a:rPr lang="ru-RU" altLang="ru-RU" sz="1800" b="1" dirty="0">
                <a:solidFill>
                  <a:srgbClr val="0033CC"/>
                </a:solidFill>
              </a:rPr>
              <a:t>«Централизованный закуп ветеринарных препаратов по профилактике и диагностике энзоотических болезней животных, услуг по их профилактике и диагностике, организация их хранения и транспортировки (доставки)» на </a:t>
            </a:r>
            <a:r>
              <a:rPr lang="ru-RU" altLang="ru-RU" sz="1800" b="1" dirty="0" smtClean="0">
                <a:solidFill>
                  <a:srgbClr val="0033CC"/>
                </a:solidFill>
              </a:rPr>
              <a:t>2022 </a:t>
            </a:r>
            <a:r>
              <a:rPr lang="ru-RU" altLang="ru-RU" sz="1800" b="1" dirty="0">
                <a:solidFill>
                  <a:srgbClr val="0033CC"/>
                </a:solidFill>
              </a:rPr>
              <a:t>год                                              </a:t>
            </a:r>
            <a:endParaRPr lang="ru-RU" altLang="ru-RU" sz="1800" b="1" dirty="0" smtClean="0">
              <a:solidFill>
                <a:srgbClr val="0033CC"/>
              </a:solidFill>
            </a:endParaRPr>
          </a:p>
        </p:txBody>
      </p:sp>
      <p:graphicFrame>
        <p:nvGraphicFramePr>
          <p:cNvPr id="10340" name="Group 100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0152805"/>
              </p:ext>
            </p:extLst>
          </p:nvPr>
        </p:nvGraphicFramePr>
        <p:xfrm>
          <a:off x="226746" y="1981200"/>
          <a:ext cx="8763000" cy="3141086"/>
        </p:xfrm>
        <a:graphic>
          <a:graphicData uri="http://schemas.openxmlformats.org/drawingml/2006/table">
            <a:tbl>
              <a:tblPr/>
              <a:tblGrid>
                <a:gridCol w="1435261"/>
                <a:gridCol w="774539"/>
                <a:gridCol w="457200"/>
                <a:gridCol w="533400"/>
                <a:gridCol w="457200"/>
                <a:gridCol w="533400"/>
                <a:gridCol w="609600"/>
                <a:gridCol w="459054"/>
                <a:gridCol w="683946"/>
                <a:gridCol w="533400"/>
                <a:gridCol w="609600"/>
                <a:gridCol w="533400"/>
                <a:gridCol w="609600"/>
                <a:gridCol w="533400"/>
              </a:tblGrid>
              <a:tr h="3048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расходов</a:t>
                      </a:r>
                    </a:p>
                  </a:txBody>
                  <a:tcPr marL="91448" marR="91448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Финансовый план на год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План по месяцам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Январь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Февраль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Март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Апрель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Июнь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Июль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Август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Сентябрь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Октябрь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Ноябрь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Декабрь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из них: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53 711,5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18 559,4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32 462,1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2</a:t>
                      </a:r>
                      <a:r>
                        <a:rPr lang="ru-RU" sz="1100" b="1" i="0" u="none" strike="noStrike" baseline="0" dirty="0" smtClean="0">
                          <a:effectLst/>
                          <a:latin typeface="+mn-lt"/>
                        </a:rPr>
                        <a:t> 690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Препарат для профилактики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Гиподерматоза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КРС </a:t>
                      </a: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2 690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2 690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Препарат для профилактики и лечения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Пироплазмидоза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лошадей</a:t>
                      </a: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18 559,4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18 559,4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Препарат против Мыта лошадей</a:t>
                      </a: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32462,1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32 462,1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0927" name="Text Box 95"/>
          <p:cNvSpPr txBox="1">
            <a:spLocks noChangeArrowheads="1"/>
          </p:cNvSpPr>
          <p:nvPr/>
        </p:nvSpPr>
        <p:spPr bwMode="auto">
          <a:xfrm>
            <a:off x="7462615" y="1981200"/>
            <a:ext cx="151288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200" dirty="0" err="1" smtClean="0">
                <a:solidFill>
                  <a:srgbClr val="0000FF"/>
                </a:solidFill>
              </a:rPr>
              <a:t>тыс.тенге</a:t>
            </a:r>
            <a:endParaRPr lang="ru-RU" altLang="ru-RU" sz="1200" dirty="0">
              <a:solidFill>
                <a:srgbClr val="0000FF"/>
              </a:solidFill>
            </a:endParaRPr>
          </a:p>
        </p:txBody>
      </p:sp>
      <p:sp>
        <p:nvSpPr>
          <p:cNvPr id="200928" name="Номер слайда 5"/>
          <p:cNvSpPr txBox="1">
            <a:spLocks/>
          </p:cNvSpPr>
          <p:nvPr/>
        </p:nvSpPr>
        <p:spPr bwMode="auto">
          <a:xfrm>
            <a:off x="4038600" y="6692900"/>
            <a:ext cx="182880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D1A39EB-9C6D-42BD-B29F-A962A561E6BE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5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46075" y="1143000"/>
            <a:ext cx="8797925" cy="236538"/>
          </a:xfrm>
        </p:spPr>
        <p:txBody>
          <a:bodyPr/>
          <a:lstStyle/>
          <a:p>
            <a:pPr algn="ctr" eaLnBrk="1" hangingPunct="1"/>
            <a:r>
              <a:rPr lang="ru-RU" altLang="ru-RU" sz="1800" b="1" dirty="0">
                <a:solidFill>
                  <a:srgbClr val="0033CC"/>
                </a:solidFill>
              </a:rPr>
              <a:t>719.033 «Идентификация безнадзорных и бродячих животных» на </a:t>
            </a:r>
            <a:r>
              <a:rPr lang="ru-RU" altLang="ru-RU" sz="1800" b="1" dirty="0" smtClean="0">
                <a:solidFill>
                  <a:srgbClr val="0033CC"/>
                </a:solidFill>
              </a:rPr>
              <a:t>2022 </a:t>
            </a:r>
            <a:r>
              <a:rPr lang="ru-RU" altLang="ru-RU" sz="1800" b="1" dirty="0">
                <a:solidFill>
                  <a:srgbClr val="0033CC"/>
                </a:solidFill>
              </a:rPr>
              <a:t>год                                              </a:t>
            </a:r>
            <a:endParaRPr lang="ru-RU" altLang="ru-RU" sz="1800" b="1" dirty="0" smtClean="0">
              <a:solidFill>
                <a:srgbClr val="0033CC"/>
              </a:solidFill>
            </a:endParaRPr>
          </a:p>
        </p:txBody>
      </p:sp>
      <p:graphicFrame>
        <p:nvGraphicFramePr>
          <p:cNvPr id="10340" name="Group 100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3031489"/>
              </p:ext>
            </p:extLst>
          </p:nvPr>
        </p:nvGraphicFramePr>
        <p:xfrm>
          <a:off x="226746" y="1981200"/>
          <a:ext cx="8763000" cy="1784706"/>
        </p:xfrm>
        <a:graphic>
          <a:graphicData uri="http://schemas.openxmlformats.org/drawingml/2006/table">
            <a:tbl>
              <a:tblPr/>
              <a:tblGrid>
                <a:gridCol w="1435261"/>
                <a:gridCol w="774539"/>
                <a:gridCol w="457200"/>
                <a:gridCol w="533400"/>
                <a:gridCol w="457200"/>
                <a:gridCol w="533400"/>
                <a:gridCol w="609600"/>
                <a:gridCol w="459054"/>
                <a:gridCol w="683946"/>
                <a:gridCol w="533400"/>
                <a:gridCol w="609600"/>
                <a:gridCol w="533400"/>
                <a:gridCol w="609600"/>
                <a:gridCol w="533400"/>
              </a:tblGrid>
              <a:tr h="3048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расходов</a:t>
                      </a:r>
                    </a:p>
                  </a:txBody>
                  <a:tcPr marL="91448" marR="91448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Финансовый план на год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План по месяцам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Январь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Февраль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Март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Апрель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Июнь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Июль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Август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Сентябрь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Октябрь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Ноябрь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Декабрь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из них: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smtClean="0">
                          <a:effectLst/>
                          <a:latin typeface="+mn-lt"/>
                        </a:rPr>
                        <a:t>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smtClean="0">
                          <a:effectLst/>
                          <a:latin typeface="+mn-lt"/>
                        </a:rPr>
                        <a:t>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smtClean="0">
                          <a:effectLst/>
                          <a:latin typeface="+mn-lt"/>
                        </a:rPr>
                        <a:t>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smtClean="0">
                          <a:effectLst/>
                          <a:latin typeface="+mn-lt"/>
                        </a:rPr>
                        <a:t>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smtClean="0">
                          <a:effectLst/>
                          <a:latin typeface="+mn-lt"/>
                        </a:rPr>
                        <a:t>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87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Идентификация безнадзорных и бродячих животных</a:t>
                      </a: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0927" name="Text Box 95"/>
          <p:cNvSpPr txBox="1">
            <a:spLocks noChangeArrowheads="1"/>
          </p:cNvSpPr>
          <p:nvPr/>
        </p:nvSpPr>
        <p:spPr bwMode="auto">
          <a:xfrm>
            <a:off x="7462615" y="1981200"/>
            <a:ext cx="151288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200" dirty="0" err="1" smtClean="0">
                <a:solidFill>
                  <a:srgbClr val="0000FF"/>
                </a:solidFill>
              </a:rPr>
              <a:t>тыс.тенге</a:t>
            </a:r>
            <a:endParaRPr lang="ru-RU" altLang="ru-RU" sz="1200" dirty="0">
              <a:solidFill>
                <a:srgbClr val="0000FF"/>
              </a:solidFill>
            </a:endParaRPr>
          </a:p>
        </p:txBody>
      </p:sp>
      <p:sp>
        <p:nvSpPr>
          <p:cNvPr id="200928" name="Номер слайда 5"/>
          <p:cNvSpPr txBox="1">
            <a:spLocks/>
          </p:cNvSpPr>
          <p:nvPr/>
        </p:nvSpPr>
        <p:spPr bwMode="auto">
          <a:xfrm>
            <a:off x="4038600" y="6692900"/>
            <a:ext cx="182880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D1A39EB-9C6D-42BD-B29F-A962A561E6BE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78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46075" y="1143000"/>
            <a:ext cx="8797925" cy="236538"/>
          </a:xfrm>
        </p:spPr>
        <p:txBody>
          <a:bodyPr/>
          <a:lstStyle/>
          <a:p>
            <a:pPr algn="ctr" eaLnBrk="1" hangingPunct="1"/>
            <a:r>
              <a:rPr lang="ru-RU" altLang="ru-RU" sz="1800" b="1" dirty="0">
                <a:solidFill>
                  <a:srgbClr val="0033CC"/>
                </a:solidFill>
              </a:rPr>
              <a:t>719.034 «Вакцинация и стерилизация бродячих животных» на </a:t>
            </a:r>
            <a:r>
              <a:rPr lang="ru-RU" altLang="ru-RU" sz="1800" b="1" dirty="0" smtClean="0">
                <a:solidFill>
                  <a:srgbClr val="0033CC"/>
                </a:solidFill>
              </a:rPr>
              <a:t>2022 </a:t>
            </a:r>
            <a:r>
              <a:rPr lang="ru-RU" altLang="ru-RU" sz="1800" b="1" dirty="0">
                <a:solidFill>
                  <a:srgbClr val="0033CC"/>
                </a:solidFill>
              </a:rPr>
              <a:t>год                                              </a:t>
            </a:r>
            <a:endParaRPr lang="ru-RU" altLang="ru-RU" sz="1800" b="1" dirty="0" smtClean="0">
              <a:solidFill>
                <a:srgbClr val="0033CC"/>
              </a:solidFill>
            </a:endParaRPr>
          </a:p>
        </p:txBody>
      </p:sp>
      <p:graphicFrame>
        <p:nvGraphicFramePr>
          <p:cNvPr id="10340" name="Group 100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9928340"/>
              </p:ext>
            </p:extLst>
          </p:nvPr>
        </p:nvGraphicFramePr>
        <p:xfrm>
          <a:off x="226746" y="1981200"/>
          <a:ext cx="8763000" cy="1784706"/>
        </p:xfrm>
        <a:graphic>
          <a:graphicData uri="http://schemas.openxmlformats.org/drawingml/2006/table">
            <a:tbl>
              <a:tblPr/>
              <a:tblGrid>
                <a:gridCol w="1435261"/>
                <a:gridCol w="774539"/>
                <a:gridCol w="457200"/>
                <a:gridCol w="533400"/>
                <a:gridCol w="457200"/>
                <a:gridCol w="533400"/>
                <a:gridCol w="609600"/>
                <a:gridCol w="459054"/>
                <a:gridCol w="683946"/>
                <a:gridCol w="533400"/>
                <a:gridCol w="609600"/>
                <a:gridCol w="533400"/>
                <a:gridCol w="609600"/>
                <a:gridCol w="533400"/>
              </a:tblGrid>
              <a:tr h="3048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расходов</a:t>
                      </a:r>
                    </a:p>
                  </a:txBody>
                  <a:tcPr marL="91448" marR="91448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Финансовый план на год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План по месяцам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Январь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Февраль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Март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Апрель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Июнь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Июль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Август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Сентябрь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Октябрь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Ноябрь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Декабрь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из них: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smtClean="0">
                          <a:effectLst/>
                          <a:latin typeface="+mn-lt"/>
                        </a:rPr>
                        <a:t>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smtClean="0">
                          <a:effectLst/>
                          <a:latin typeface="+mn-lt"/>
                        </a:rPr>
                        <a:t>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smtClean="0">
                          <a:effectLst/>
                          <a:latin typeface="+mn-lt"/>
                        </a:rPr>
                        <a:t>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smtClean="0">
                          <a:effectLst/>
                          <a:latin typeface="+mn-lt"/>
                        </a:rPr>
                        <a:t>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smtClean="0">
                          <a:effectLst/>
                          <a:latin typeface="+mn-lt"/>
                        </a:rPr>
                        <a:t>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300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Вакцинация и стерилизация бродячих животных</a:t>
                      </a: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0927" name="Text Box 95"/>
          <p:cNvSpPr txBox="1">
            <a:spLocks noChangeArrowheads="1"/>
          </p:cNvSpPr>
          <p:nvPr/>
        </p:nvSpPr>
        <p:spPr bwMode="auto">
          <a:xfrm>
            <a:off x="7462615" y="1981200"/>
            <a:ext cx="151288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200" dirty="0" err="1" smtClean="0">
                <a:solidFill>
                  <a:srgbClr val="0000FF"/>
                </a:solidFill>
              </a:rPr>
              <a:t>тыс.тенге</a:t>
            </a:r>
            <a:endParaRPr lang="ru-RU" altLang="ru-RU" sz="1200" dirty="0">
              <a:solidFill>
                <a:srgbClr val="0000FF"/>
              </a:solidFill>
            </a:endParaRPr>
          </a:p>
        </p:txBody>
      </p:sp>
      <p:sp>
        <p:nvSpPr>
          <p:cNvPr id="200928" name="Номер слайда 5"/>
          <p:cNvSpPr txBox="1">
            <a:spLocks/>
          </p:cNvSpPr>
          <p:nvPr/>
        </p:nvSpPr>
        <p:spPr bwMode="auto">
          <a:xfrm>
            <a:off x="4038600" y="6692900"/>
            <a:ext cx="182880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D1A39EB-9C6D-42BD-B29F-A962A561E6BE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1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6" y="76200"/>
            <a:ext cx="8458199" cy="228600"/>
          </a:xfrm>
        </p:spPr>
        <p:txBody>
          <a:bodyPr/>
          <a:lstStyle/>
          <a:p>
            <a:pPr algn="ctr" eaLnBrk="1" hangingPunct="1"/>
            <a:r>
              <a:rPr lang="ru-RU" altLang="ru-RU" sz="2400" b="1" dirty="0" smtClean="0">
                <a:solidFill>
                  <a:srgbClr val="FF0000"/>
                </a:solidFill>
              </a:rPr>
              <a:t/>
            </a:r>
            <a:br>
              <a:rPr lang="ru-RU" altLang="ru-RU" sz="2400" b="1" dirty="0" smtClean="0">
                <a:solidFill>
                  <a:srgbClr val="FF0000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Расходы Управления ветеринарии на 2022-2024 годы, </a:t>
            </a:r>
            <a:r>
              <a:rPr lang="ru-RU" altLang="ru-RU" sz="1400" dirty="0" smtClean="0">
                <a:solidFill>
                  <a:srgbClr val="0000FF"/>
                </a:solidFill>
              </a:rPr>
              <a:t>тыс. тенге</a:t>
            </a:r>
            <a:br>
              <a:rPr lang="ru-RU" altLang="ru-RU" sz="1400" dirty="0" smtClean="0">
                <a:solidFill>
                  <a:srgbClr val="0000FF"/>
                </a:solidFill>
              </a:rPr>
            </a:br>
            <a:endParaRPr lang="ru-RU" altLang="ru-RU" sz="1400" b="1" dirty="0" smtClean="0">
              <a:solidFill>
                <a:srgbClr val="0000FF"/>
              </a:solidFill>
            </a:endParaRPr>
          </a:p>
        </p:txBody>
      </p:sp>
      <p:graphicFrame>
        <p:nvGraphicFramePr>
          <p:cNvPr id="10522" name="Group 28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2412738"/>
              </p:ext>
            </p:extLst>
          </p:nvPr>
        </p:nvGraphicFramePr>
        <p:xfrm>
          <a:off x="279548" y="457200"/>
          <a:ext cx="8458200" cy="5771452"/>
        </p:xfrm>
        <a:graphic>
          <a:graphicData uri="http://schemas.openxmlformats.org/drawingml/2006/table">
            <a:tbl>
              <a:tblPr/>
              <a:tblGrid>
                <a:gridCol w="3835252"/>
                <a:gridCol w="1219200"/>
                <a:gridCol w="1061985"/>
                <a:gridCol w="1019407"/>
                <a:gridCol w="1322356"/>
              </a:tblGrid>
              <a:tr h="189586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функциональных групп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2021 год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2022 год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Прогноз*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уточненный план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Утвержденный план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2023 год</a:t>
                      </a:r>
                    </a:p>
                  </a:txBody>
                  <a:tcPr marL="91450" marR="91450" marT="45685" marB="456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56C7AA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Cyr" pitchFamily="34" charset="0"/>
                          <a:ea typeface="+mn-ea"/>
                          <a:cs typeface="Arial Cyr" pitchFamily="34" charset="0"/>
                        </a:rPr>
                        <a:t>2024 год</a:t>
                      </a:r>
                    </a:p>
                  </a:txBody>
                  <a:tcPr marL="91450" marR="91450" marT="45685" marB="456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1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РАСХОДЫ - всего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1 705 382,2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1 765 561,4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1 919 541,0</a:t>
                      </a:r>
                    </a:p>
                  </a:txBody>
                  <a:tcPr marL="91450" marR="91450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1 931 570,0</a:t>
                      </a:r>
                    </a:p>
                  </a:txBody>
                  <a:tcPr marL="91450" marR="91450"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994">
                <a:tc grid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том числе</a:t>
                      </a:r>
                      <a:r>
                        <a:rPr kumimoji="0" lang="en-US" alt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alt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бюджетным программам: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001. Услуги по реализации государственной политики на местном уровне в сфере ветеринарии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151 895,1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192 361,0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192 805,0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191 121,0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7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003. Капитальные расходы государственного органа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48 000,0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39 941,4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33 384,0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010. Организация отлова и уничтожения бродячих собак и кошек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61 037,8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31 802,6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10 869,0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69 206,0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6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011. Возмещение владельцам стоимости обезвреженных (обеззараженных) и переработанных без изъятия животных, продукции и сырья животного происхождения, представляющих опасность для здоровья животных и человека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36 973,0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36 973,0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36 973,0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41 921,0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6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012. Проведения ветеринарных мероприятий по профилактике и диагностике энзоотических болезней животных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105 075,4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51 452,7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127 005,0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118 514,0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68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013. Проведение мероприятий по идентификации сельскохозяйственных животных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120 372,8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126 163,2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184 072,0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143 306,0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014. Проведение противоэпизоотических мероприятий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1 103 980,4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1 231 400,2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1 240 835,0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1 188 233,0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028. Услуги по транспортировке ветеринарных препаратов до пункта временного хранения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1 600,0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1 368,8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030. Централизованный закуп ветеринарных препаратов по профилактике и диагностике энзоотических болезней животных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45 219,3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53 711,5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51 022,0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69 208,0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033. Идентификация безнадзорных и бродячих животных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kk-KZ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87,0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2 154,0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2 250,0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034.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Вакцинация и стерилизация бродячих животных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10 615,0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11 093,0</a:t>
                      </a:r>
                    </a:p>
                  </a:txBody>
                  <a:tcPr marL="91427" marR="91427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3643" name="Rectangle 100"/>
          <p:cNvSpPr>
            <a:spLocks noChangeArrowheads="1"/>
          </p:cNvSpPr>
          <p:nvPr/>
        </p:nvSpPr>
        <p:spPr bwMode="auto">
          <a:xfrm>
            <a:off x="611188" y="6224588"/>
            <a:ext cx="814863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000" i="1">
              <a:solidFill>
                <a:srgbClr val="000000"/>
              </a:solidFill>
            </a:endParaRPr>
          </a:p>
        </p:txBody>
      </p:sp>
      <p:sp>
        <p:nvSpPr>
          <p:cNvPr id="193645" name="Номер слайда 5"/>
          <p:cNvSpPr txBox="1">
            <a:spLocks/>
          </p:cNvSpPr>
          <p:nvPr/>
        </p:nvSpPr>
        <p:spPr bwMode="auto">
          <a:xfrm>
            <a:off x="3962400" y="6629400"/>
            <a:ext cx="182880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72E52937-D41F-4F06-BF5A-E7E4DA4B6731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8207375" cy="914400"/>
          </a:xfrm>
        </p:spPr>
        <p:txBody>
          <a:bodyPr/>
          <a:lstStyle/>
          <a:p>
            <a:pPr algn="ctr" eaLnBrk="1" hangingPunct="1"/>
            <a:r>
              <a:rPr lang="ru-RU" altLang="ru-RU" sz="2000" b="1" dirty="0" smtClean="0">
                <a:solidFill>
                  <a:srgbClr val="0000FF"/>
                </a:solidFill>
              </a:rPr>
              <a:t>Основные направления </a:t>
            </a:r>
            <a:br>
              <a:rPr lang="ru-RU" altLang="ru-RU" sz="2000" b="1" dirty="0" smtClean="0">
                <a:solidFill>
                  <a:srgbClr val="0000FF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расходной части бюджета Северо-Казахстанской области </a:t>
            </a:r>
            <a:br>
              <a:rPr lang="ru-RU" altLang="ru-RU" sz="2000" b="1" dirty="0" smtClean="0">
                <a:solidFill>
                  <a:srgbClr val="0000FF"/>
                </a:solidFill>
              </a:rPr>
            </a:br>
            <a:r>
              <a:rPr lang="ru-RU" altLang="ru-RU" sz="2000" b="1" dirty="0" smtClean="0">
                <a:solidFill>
                  <a:srgbClr val="0000FF"/>
                </a:solidFill>
              </a:rPr>
              <a:t>на 2022 год</a:t>
            </a:r>
          </a:p>
        </p:txBody>
      </p:sp>
      <p:sp>
        <p:nvSpPr>
          <p:cNvPr id="195588" name="Номер слайда 5"/>
          <p:cNvSpPr txBox="1">
            <a:spLocks/>
          </p:cNvSpPr>
          <p:nvPr/>
        </p:nvSpPr>
        <p:spPr bwMode="auto">
          <a:xfrm>
            <a:off x="3810000" y="6248400"/>
            <a:ext cx="1828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95EC692B-ACC4-4A79-9BBD-2CD09D8CAF6F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103866284"/>
              </p:ext>
            </p:extLst>
          </p:nvPr>
        </p:nvGraphicFramePr>
        <p:xfrm>
          <a:off x="76200" y="1447800"/>
          <a:ext cx="8915400" cy="4945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957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46075" y="525462"/>
            <a:ext cx="8797925" cy="236538"/>
          </a:xfrm>
        </p:spPr>
        <p:txBody>
          <a:bodyPr/>
          <a:lstStyle/>
          <a:p>
            <a:pPr algn="ctr" eaLnBrk="1" hangingPunct="1"/>
            <a:r>
              <a:rPr lang="ru-RU" altLang="ru-RU" sz="1800" b="1" dirty="0" smtClean="0">
                <a:solidFill>
                  <a:srgbClr val="0033CC"/>
                </a:solidFill>
              </a:rPr>
              <a:t>719.001 </a:t>
            </a:r>
            <a:r>
              <a:rPr lang="ru-RU" altLang="ru-RU" sz="1800" b="1" dirty="0">
                <a:solidFill>
                  <a:srgbClr val="0033CC"/>
                </a:solidFill>
              </a:rPr>
              <a:t>«Услуги по реализации государственной политики на местном уровне в сфере ветеринарии» </a:t>
            </a:r>
            <a:r>
              <a:rPr lang="ru-RU" altLang="ru-RU" sz="1800" b="1" dirty="0" smtClean="0">
                <a:solidFill>
                  <a:srgbClr val="0033CC"/>
                </a:solidFill>
              </a:rPr>
              <a:t>на 2022 год                                              </a:t>
            </a:r>
          </a:p>
        </p:txBody>
      </p:sp>
      <p:graphicFrame>
        <p:nvGraphicFramePr>
          <p:cNvPr id="10340" name="Group 100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7852134"/>
              </p:ext>
            </p:extLst>
          </p:nvPr>
        </p:nvGraphicFramePr>
        <p:xfrm>
          <a:off x="228601" y="1371600"/>
          <a:ext cx="8763000" cy="5015646"/>
        </p:xfrm>
        <a:graphic>
          <a:graphicData uri="http://schemas.openxmlformats.org/drawingml/2006/table">
            <a:tbl>
              <a:tblPr/>
              <a:tblGrid>
                <a:gridCol w="1435261"/>
                <a:gridCol w="774539"/>
                <a:gridCol w="457200"/>
                <a:gridCol w="533400"/>
                <a:gridCol w="457200"/>
                <a:gridCol w="533400"/>
                <a:gridCol w="609600"/>
                <a:gridCol w="609600"/>
                <a:gridCol w="533400"/>
                <a:gridCol w="533400"/>
                <a:gridCol w="609600"/>
                <a:gridCol w="533400"/>
                <a:gridCol w="609600"/>
                <a:gridCol w="533400"/>
              </a:tblGrid>
              <a:tr h="3048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расходов</a:t>
                      </a:r>
                    </a:p>
                  </a:txBody>
                  <a:tcPr marL="91448" marR="91448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Финансовый план на год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План по месяцам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Январь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Февраль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Март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Апрель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Июнь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Июль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Август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Сентябрь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Октябрь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Ноябрь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Декабрь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из них: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192361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13072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14297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20901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12299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32623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12611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16622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12572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18007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12231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14856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на выплату заработной платы, налоги и отчисления</a:t>
                      </a: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171752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13072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12787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19124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10936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31936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11397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15366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11484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11433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11285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10881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12051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Командировочные расходы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2271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</a:t>
                      </a:r>
                      <a:endParaRPr lang="ru-RU" sz="11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Приобретение ГСМ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1641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145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Приобретение прочих запасов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Оплата коммунальных услуг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3264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374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Оплата услуг связи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1404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</a:t>
                      </a:r>
                      <a:endParaRPr lang="ru-RU" sz="11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Оплата прочих услуг и работ, прочие текущие затраты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10587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5286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0927" name="Text Box 95"/>
          <p:cNvSpPr txBox="1">
            <a:spLocks noChangeArrowheads="1"/>
          </p:cNvSpPr>
          <p:nvPr/>
        </p:nvSpPr>
        <p:spPr bwMode="auto">
          <a:xfrm>
            <a:off x="7391400" y="1143000"/>
            <a:ext cx="151288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200" dirty="0" err="1" smtClean="0">
                <a:solidFill>
                  <a:srgbClr val="0000FF"/>
                </a:solidFill>
              </a:rPr>
              <a:t>тыс.тенге</a:t>
            </a:r>
            <a:endParaRPr lang="ru-RU" altLang="ru-RU" sz="1200" dirty="0">
              <a:solidFill>
                <a:srgbClr val="0000FF"/>
              </a:solidFill>
            </a:endParaRPr>
          </a:p>
        </p:txBody>
      </p:sp>
      <p:sp>
        <p:nvSpPr>
          <p:cNvPr id="200928" name="Номер слайда 5"/>
          <p:cNvSpPr txBox="1">
            <a:spLocks/>
          </p:cNvSpPr>
          <p:nvPr/>
        </p:nvSpPr>
        <p:spPr bwMode="auto">
          <a:xfrm>
            <a:off x="4038600" y="6692900"/>
            <a:ext cx="182880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D1A39EB-9C6D-42BD-B29F-A962A561E6BE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3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46075" y="525462"/>
            <a:ext cx="8797925" cy="236538"/>
          </a:xfrm>
        </p:spPr>
        <p:txBody>
          <a:bodyPr/>
          <a:lstStyle/>
          <a:p>
            <a:pPr algn="ctr" eaLnBrk="1" hangingPunct="1"/>
            <a:r>
              <a:rPr lang="ru-RU" altLang="ru-RU" sz="1800" b="1" dirty="0" smtClean="0">
                <a:solidFill>
                  <a:srgbClr val="0033CC"/>
                </a:solidFill>
              </a:rPr>
              <a:t>719.003 </a:t>
            </a:r>
            <a:r>
              <a:rPr lang="ru-RU" altLang="ru-RU" sz="1800" b="1" dirty="0">
                <a:solidFill>
                  <a:srgbClr val="0033CC"/>
                </a:solidFill>
              </a:rPr>
              <a:t>«Капитальные расходы государственного органа» на </a:t>
            </a:r>
            <a:r>
              <a:rPr lang="ru-RU" altLang="ru-RU" sz="1800" b="1" dirty="0" smtClean="0">
                <a:solidFill>
                  <a:srgbClr val="0033CC"/>
                </a:solidFill>
              </a:rPr>
              <a:t>2022 </a:t>
            </a:r>
            <a:r>
              <a:rPr lang="ru-RU" altLang="ru-RU" sz="1800" b="1" dirty="0">
                <a:solidFill>
                  <a:srgbClr val="0033CC"/>
                </a:solidFill>
              </a:rPr>
              <a:t>год                                              </a:t>
            </a:r>
            <a:endParaRPr lang="ru-RU" altLang="ru-RU" sz="1800" b="1" dirty="0" smtClean="0">
              <a:solidFill>
                <a:srgbClr val="0033CC"/>
              </a:solidFill>
            </a:endParaRPr>
          </a:p>
        </p:txBody>
      </p:sp>
      <p:graphicFrame>
        <p:nvGraphicFramePr>
          <p:cNvPr id="10340" name="Group 100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0229345"/>
              </p:ext>
            </p:extLst>
          </p:nvPr>
        </p:nvGraphicFramePr>
        <p:xfrm>
          <a:off x="228600" y="990600"/>
          <a:ext cx="8763000" cy="3400176"/>
        </p:xfrm>
        <a:graphic>
          <a:graphicData uri="http://schemas.openxmlformats.org/drawingml/2006/table">
            <a:tbl>
              <a:tblPr/>
              <a:tblGrid>
                <a:gridCol w="1435261"/>
                <a:gridCol w="774539"/>
                <a:gridCol w="457200"/>
                <a:gridCol w="533400"/>
                <a:gridCol w="457200"/>
                <a:gridCol w="533400"/>
                <a:gridCol w="609600"/>
                <a:gridCol w="457200"/>
                <a:gridCol w="609600"/>
                <a:gridCol w="533400"/>
                <a:gridCol w="533400"/>
                <a:gridCol w="609600"/>
                <a:gridCol w="609600"/>
                <a:gridCol w="609600"/>
              </a:tblGrid>
              <a:tr h="3048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расходов</a:t>
                      </a:r>
                    </a:p>
                  </a:txBody>
                  <a:tcPr marL="91448" marR="91448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Финансовый план на год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План по месяцам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Январь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Февраль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Март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Апрель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Июнь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Июль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Август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Сентябрь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Октябрь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Ноябрь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Декабрь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из них: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39 844,5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13 000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71,4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5474,1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21 299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Приобретение административного помещения</a:t>
                      </a: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13 000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Приобретение гербов РК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Приобретение персональных компьютеров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5 474,1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5474,1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Приобретение модульных зданий ветеринарных пунктов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21 299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21 299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0927" name="Text Box 95"/>
          <p:cNvSpPr txBox="1">
            <a:spLocks noChangeArrowheads="1"/>
          </p:cNvSpPr>
          <p:nvPr/>
        </p:nvSpPr>
        <p:spPr bwMode="auto">
          <a:xfrm>
            <a:off x="7391400" y="1066800"/>
            <a:ext cx="151288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200" dirty="0" err="1" smtClean="0">
                <a:solidFill>
                  <a:srgbClr val="0000FF"/>
                </a:solidFill>
              </a:rPr>
              <a:t>тыс.тенге</a:t>
            </a:r>
            <a:endParaRPr lang="ru-RU" altLang="ru-RU" sz="1200" dirty="0">
              <a:solidFill>
                <a:srgbClr val="0000FF"/>
              </a:solidFill>
            </a:endParaRPr>
          </a:p>
        </p:txBody>
      </p:sp>
      <p:sp>
        <p:nvSpPr>
          <p:cNvPr id="200928" name="Номер слайда 5"/>
          <p:cNvSpPr txBox="1">
            <a:spLocks/>
          </p:cNvSpPr>
          <p:nvPr/>
        </p:nvSpPr>
        <p:spPr bwMode="auto">
          <a:xfrm>
            <a:off x="4038600" y="6692900"/>
            <a:ext cx="182880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D1A39EB-9C6D-42BD-B29F-A962A561E6BE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46075" y="525462"/>
            <a:ext cx="8797925" cy="236538"/>
          </a:xfrm>
        </p:spPr>
        <p:txBody>
          <a:bodyPr/>
          <a:lstStyle/>
          <a:p>
            <a:pPr algn="ctr" eaLnBrk="1" hangingPunct="1"/>
            <a:r>
              <a:rPr lang="ru-RU" altLang="ru-RU" sz="1800" b="1" dirty="0" smtClean="0">
                <a:solidFill>
                  <a:srgbClr val="0033CC"/>
                </a:solidFill>
              </a:rPr>
              <a:t>719.010 </a:t>
            </a:r>
            <a:r>
              <a:rPr lang="ru-RU" altLang="ru-RU" sz="1800" b="1" dirty="0">
                <a:solidFill>
                  <a:srgbClr val="0033CC"/>
                </a:solidFill>
              </a:rPr>
              <a:t>«Организация отлова и уничтожения бродячих собак и кошек» на </a:t>
            </a:r>
            <a:r>
              <a:rPr lang="ru-RU" altLang="ru-RU" sz="1800" b="1" dirty="0" smtClean="0">
                <a:solidFill>
                  <a:srgbClr val="0033CC"/>
                </a:solidFill>
              </a:rPr>
              <a:t>2022 </a:t>
            </a:r>
            <a:r>
              <a:rPr lang="ru-RU" altLang="ru-RU" sz="1800" b="1" dirty="0">
                <a:solidFill>
                  <a:srgbClr val="0033CC"/>
                </a:solidFill>
              </a:rPr>
              <a:t>год                                              </a:t>
            </a:r>
            <a:endParaRPr lang="ru-RU" altLang="ru-RU" sz="1800" b="1" dirty="0" smtClean="0">
              <a:solidFill>
                <a:srgbClr val="0033CC"/>
              </a:solidFill>
            </a:endParaRPr>
          </a:p>
        </p:txBody>
      </p:sp>
      <p:graphicFrame>
        <p:nvGraphicFramePr>
          <p:cNvPr id="10340" name="Group 100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5051182"/>
              </p:ext>
            </p:extLst>
          </p:nvPr>
        </p:nvGraphicFramePr>
        <p:xfrm>
          <a:off x="228600" y="990600"/>
          <a:ext cx="8763000" cy="5004508"/>
        </p:xfrm>
        <a:graphic>
          <a:graphicData uri="http://schemas.openxmlformats.org/drawingml/2006/table">
            <a:tbl>
              <a:tblPr/>
              <a:tblGrid>
                <a:gridCol w="1435261"/>
                <a:gridCol w="774539"/>
                <a:gridCol w="457200"/>
                <a:gridCol w="533400"/>
                <a:gridCol w="457200"/>
                <a:gridCol w="533400"/>
                <a:gridCol w="609600"/>
                <a:gridCol w="609600"/>
                <a:gridCol w="533400"/>
                <a:gridCol w="533400"/>
                <a:gridCol w="609600"/>
                <a:gridCol w="533400"/>
                <a:gridCol w="609600"/>
                <a:gridCol w="533400"/>
              </a:tblGrid>
              <a:tr h="3048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расходов</a:t>
                      </a:r>
                    </a:p>
                  </a:txBody>
                  <a:tcPr marL="91448" marR="91448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Финансовый план на год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План по месяцам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Январь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Февраль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Март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Апрель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Июнь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Июль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Август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Сентябрь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Октябрь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Ноябрь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Декабрь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из них: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52074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9746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16089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2578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1787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Айыртауский </a:t>
                      </a: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1365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Акжарский 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1728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1279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Аккайынский 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2076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2075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Есильский 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Жамбылский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Магжана Жумабаева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3169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Кызылжарский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Мамлютский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1476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имени </a:t>
                      </a:r>
                      <a:r>
                        <a:rPr lang="ru-RU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Габита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Мусрепова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4305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Тайыншинский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2681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Тимирязевский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3746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Уалихановский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4303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4303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Шал акына 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2726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Петропавловск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7187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2338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1787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0927" name="Text Box 95"/>
          <p:cNvSpPr txBox="1">
            <a:spLocks noChangeArrowheads="1"/>
          </p:cNvSpPr>
          <p:nvPr/>
        </p:nvSpPr>
        <p:spPr bwMode="auto">
          <a:xfrm>
            <a:off x="7391400" y="1066800"/>
            <a:ext cx="151288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200" dirty="0" err="1" smtClean="0">
                <a:solidFill>
                  <a:srgbClr val="0000FF"/>
                </a:solidFill>
              </a:rPr>
              <a:t>тыс.тенге</a:t>
            </a:r>
            <a:endParaRPr lang="ru-RU" altLang="ru-RU" sz="1200" dirty="0">
              <a:solidFill>
                <a:srgbClr val="0000FF"/>
              </a:solidFill>
            </a:endParaRPr>
          </a:p>
        </p:txBody>
      </p:sp>
      <p:sp>
        <p:nvSpPr>
          <p:cNvPr id="200928" name="Номер слайда 5"/>
          <p:cNvSpPr txBox="1">
            <a:spLocks/>
          </p:cNvSpPr>
          <p:nvPr/>
        </p:nvSpPr>
        <p:spPr bwMode="auto">
          <a:xfrm>
            <a:off x="4038600" y="6692900"/>
            <a:ext cx="182880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D1A39EB-9C6D-42BD-B29F-A962A561E6BE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04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46075" y="1143000"/>
            <a:ext cx="8797925" cy="236538"/>
          </a:xfrm>
        </p:spPr>
        <p:txBody>
          <a:bodyPr/>
          <a:lstStyle/>
          <a:p>
            <a:pPr algn="ctr" eaLnBrk="1" hangingPunct="1"/>
            <a:r>
              <a:rPr lang="ru-RU" altLang="ru-RU" sz="1800" b="1" dirty="0" smtClean="0">
                <a:solidFill>
                  <a:srgbClr val="0033CC"/>
                </a:solidFill>
              </a:rPr>
              <a:t>719.011 </a:t>
            </a:r>
            <a:r>
              <a:rPr lang="ru-RU" altLang="ru-RU" sz="1800" b="1" dirty="0">
                <a:solidFill>
                  <a:srgbClr val="0033CC"/>
                </a:solidFill>
              </a:rPr>
              <a:t>«Возмещение владельцам стоимости обезвреженных (обеззараженных) и переработанных без изъятия животных, продукции и сырья животного происхождения, представляющих опасность для здоровья животных и человека» на </a:t>
            </a:r>
            <a:r>
              <a:rPr lang="ru-RU" altLang="ru-RU" sz="1800" b="1" dirty="0" smtClean="0">
                <a:solidFill>
                  <a:srgbClr val="0033CC"/>
                </a:solidFill>
              </a:rPr>
              <a:t>2022 </a:t>
            </a:r>
            <a:r>
              <a:rPr lang="ru-RU" altLang="ru-RU" sz="1800" b="1" dirty="0">
                <a:solidFill>
                  <a:srgbClr val="0033CC"/>
                </a:solidFill>
              </a:rPr>
              <a:t>год                                              </a:t>
            </a:r>
            <a:endParaRPr lang="ru-RU" altLang="ru-RU" sz="1800" b="1" dirty="0" smtClean="0">
              <a:solidFill>
                <a:srgbClr val="0033CC"/>
              </a:solidFill>
            </a:endParaRPr>
          </a:p>
        </p:txBody>
      </p:sp>
      <p:graphicFrame>
        <p:nvGraphicFramePr>
          <p:cNvPr id="10340" name="Group 100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1517479"/>
              </p:ext>
            </p:extLst>
          </p:nvPr>
        </p:nvGraphicFramePr>
        <p:xfrm>
          <a:off x="226746" y="1981200"/>
          <a:ext cx="8763000" cy="2379076"/>
        </p:xfrm>
        <a:graphic>
          <a:graphicData uri="http://schemas.openxmlformats.org/drawingml/2006/table">
            <a:tbl>
              <a:tblPr/>
              <a:tblGrid>
                <a:gridCol w="1435261"/>
                <a:gridCol w="774539"/>
                <a:gridCol w="457200"/>
                <a:gridCol w="533400"/>
                <a:gridCol w="457200"/>
                <a:gridCol w="533400"/>
                <a:gridCol w="609600"/>
                <a:gridCol w="609600"/>
                <a:gridCol w="533400"/>
                <a:gridCol w="533400"/>
                <a:gridCol w="609600"/>
                <a:gridCol w="533400"/>
                <a:gridCol w="609600"/>
                <a:gridCol w="533400"/>
              </a:tblGrid>
              <a:tr h="3048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расходов</a:t>
                      </a:r>
                    </a:p>
                  </a:txBody>
                  <a:tcPr marL="91448" marR="91448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Финансовый план на год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План по месяцам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Январь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Февраль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Март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Апрель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Июнь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Июль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Август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Сентябрь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Октябрь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Ноябрь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Декабрь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из них: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36 973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+mn-lt"/>
                        </a:rPr>
                        <a:t>12000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1379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10005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3786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2151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4792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Возмещение владельцам – юридическим лицам</a:t>
                      </a: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Возмещение владельцам – физическим лицам</a:t>
                      </a: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35252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12 000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1379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10005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3786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2151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3071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0927" name="Text Box 95"/>
          <p:cNvSpPr txBox="1">
            <a:spLocks noChangeArrowheads="1"/>
          </p:cNvSpPr>
          <p:nvPr/>
        </p:nvSpPr>
        <p:spPr bwMode="auto">
          <a:xfrm>
            <a:off x="7462615" y="1981200"/>
            <a:ext cx="151288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200" dirty="0" err="1" smtClean="0">
                <a:solidFill>
                  <a:srgbClr val="0000FF"/>
                </a:solidFill>
              </a:rPr>
              <a:t>тыс.тенге</a:t>
            </a:r>
            <a:endParaRPr lang="ru-RU" altLang="ru-RU" sz="1200" dirty="0">
              <a:solidFill>
                <a:srgbClr val="0000FF"/>
              </a:solidFill>
            </a:endParaRPr>
          </a:p>
        </p:txBody>
      </p:sp>
      <p:sp>
        <p:nvSpPr>
          <p:cNvPr id="200928" name="Номер слайда 5"/>
          <p:cNvSpPr txBox="1">
            <a:spLocks/>
          </p:cNvSpPr>
          <p:nvPr/>
        </p:nvSpPr>
        <p:spPr bwMode="auto">
          <a:xfrm>
            <a:off x="4038600" y="6692900"/>
            <a:ext cx="182880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D1A39EB-9C6D-42BD-B29F-A962A561E6BE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71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46075" y="525462"/>
            <a:ext cx="8797925" cy="236538"/>
          </a:xfrm>
        </p:spPr>
        <p:txBody>
          <a:bodyPr/>
          <a:lstStyle/>
          <a:p>
            <a:pPr algn="ctr" eaLnBrk="1" hangingPunct="1"/>
            <a:r>
              <a:rPr lang="ru-RU" altLang="ru-RU" sz="1800" b="1" dirty="0" smtClean="0">
                <a:solidFill>
                  <a:srgbClr val="0033CC"/>
                </a:solidFill>
              </a:rPr>
              <a:t>719.012 </a:t>
            </a:r>
            <a:r>
              <a:rPr lang="ru-RU" altLang="ru-RU" sz="1800" b="1" dirty="0">
                <a:solidFill>
                  <a:srgbClr val="0033CC"/>
                </a:solidFill>
              </a:rPr>
              <a:t>«Проведения ветеринарных мероприятий по профилактике и диагностике энзоотических болезней животных» на </a:t>
            </a:r>
            <a:r>
              <a:rPr lang="ru-RU" altLang="ru-RU" sz="1800" b="1" dirty="0" smtClean="0">
                <a:solidFill>
                  <a:srgbClr val="0033CC"/>
                </a:solidFill>
              </a:rPr>
              <a:t>2022 </a:t>
            </a:r>
            <a:r>
              <a:rPr lang="ru-RU" altLang="ru-RU" sz="1800" b="1" dirty="0">
                <a:solidFill>
                  <a:srgbClr val="0033CC"/>
                </a:solidFill>
              </a:rPr>
              <a:t>год                                              </a:t>
            </a:r>
            <a:endParaRPr lang="ru-RU" altLang="ru-RU" sz="1800" b="1" dirty="0" smtClean="0">
              <a:solidFill>
                <a:srgbClr val="0033CC"/>
              </a:solidFill>
            </a:endParaRPr>
          </a:p>
        </p:txBody>
      </p:sp>
      <p:graphicFrame>
        <p:nvGraphicFramePr>
          <p:cNvPr id="10340" name="Group 100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9829244"/>
              </p:ext>
            </p:extLst>
          </p:nvPr>
        </p:nvGraphicFramePr>
        <p:xfrm>
          <a:off x="228600" y="990600"/>
          <a:ext cx="8763000" cy="5004508"/>
        </p:xfrm>
        <a:graphic>
          <a:graphicData uri="http://schemas.openxmlformats.org/drawingml/2006/table">
            <a:tbl>
              <a:tblPr/>
              <a:tblGrid>
                <a:gridCol w="1435261"/>
                <a:gridCol w="774539"/>
                <a:gridCol w="457200"/>
                <a:gridCol w="533400"/>
                <a:gridCol w="457200"/>
                <a:gridCol w="533400"/>
                <a:gridCol w="609600"/>
                <a:gridCol w="609600"/>
                <a:gridCol w="533400"/>
                <a:gridCol w="533400"/>
                <a:gridCol w="609600"/>
                <a:gridCol w="533400"/>
                <a:gridCol w="609600"/>
                <a:gridCol w="533400"/>
              </a:tblGrid>
              <a:tr h="3048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расходов</a:t>
                      </a:r>
                    </a:p>
                  </a:txBody>
                  <a:tcPr marL="91448" marR="91448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Финансовый план на год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План по месяцам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Январь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Февраль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Март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Апрель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Июнь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Июль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Август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Сентябрь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Октябрь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Ноябрь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Декабрь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из них: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51453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6675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1296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5482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effectLst/>
                          <a:latin typeface="+mn-lt"/>
                        </a:rPr>
                        <a:t>6412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+mn-lt"/>
                        </a:rPr>
                        <a:t>3043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+mn-lt"/>
                        </a:rPr>
                        <a:t>28544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Айыртауский </a:t>
                      </a: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9958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2899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Акжарский 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8708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2348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Аккайынский 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7196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1656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Есильский 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Жамбылский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6301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Магжана Жумабаева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Кызылжарский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8643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Мамлютский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5366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имени </a:t>
                      </a:r>
                      <a:r>
                        <a:rPr lang="ru-RU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Габита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Мусрепова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11047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2856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Тайыншинский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7811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2568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Тимирязевский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6651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2261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Уалихановский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12454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2376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1623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3689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Шал акына 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6372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Петропавловск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0927" name="Text Box 95"/>
          <p:cNvSpPr txBox="1">
            <a:spLocks noChangeArrowheads="1"/>
          </p:cNvSpPr>
          <p:nvPr/>
        </p:nvSpPr>
        <p:spPr bwMode="auto">
          <a:xfrm>
            <a:off x="7391400" y="1066800"/>
            <a:ext cx="151288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200" dirty="0" err="1" smtClean="0">
                <a:solidFill>
                  <a:srgbClr val="0000FF"/>
                </a:solidFill>
              </a:rPr>
              <a:t>тыс.тенге</a:t>
            </a:r>
            <a:endParaRPr lang="ru-RU" altLang="ru-RU" sz="1200" dirty="0">
              <a:solidFill>
                <a:srgbClr val="0000FF"/>
              </a:solidFill>
            </a:endParaRPr>
          </a:p>
        </p:txBody>
      </p:sp>
      <p:sp>
        <p:nvSpPr>
          <p:cNvPr id="200928" name="Номер слайда 5"/>
          <p:cNvSpPr txBox="1">
            <a:spLocks/>
          </p:cNvSpPr>
          <p:nvPr/>
        </p:nvSpPr>
        <p:spPr bwMode="auto">
          <a:xfrm>
            <a:off x="4038600" y="6692900"/>
            <a:ext cx="182880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D1A39EB-9C6D-42BD-B29F-A962A561E6BE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4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46075" y="525462"/>
            <a:ext cx="8797925" cy="236538"/>
          </a:xfrm>
        </p:spPr>
        <p:txBody>
          <a:bodyPr/>
          <a:lstStyle/>
          <a:p>
            <a:pPr algn="ctr" eaLnBrk="1" hangingPunct="1"/>
            <a:r>
              <a:rPr lang="ru-RU" altLang="ru-RU" sz="1800" b="1" dirty="0" smtClean="0">
                <a:solidFill>
                  <a:srgbClr val="0033CC"/>
                </a:solidFill>
              </a:rPr>
              <a:t>719.013 </a:t>
            </a:r>
            <a:r>
              <a:rPr lang="ru-RU" altLang="ru-RU" sz="1800" b="1" dirty="0">
                <a:solidFill>
                  <a:srgbClr val="0033CC"/>
                </a:solidFill>
              </a:rPr>
              <a:t>«Проведение мероприятий по идентификации сельскохозяйственных животных» на </a:t>
            </a:r>
            <a:r>
              <a:rPr lang="ru-RU" altLang="ru-RU" sz="1800" b="1" dirty="0" smtClean="0">
                <a:solidFill>
                  <a:srgbClr val="0033CC"/>
                </a:solidFill>
              </a:rPr>
              <a:t>2022 </a:t>
            </a:r>
            <a:r>
              <a:rPr lang="ru-RU" altLang="ru-RU" sz="1800" b="1" dirty="0">
                <a:solidFill>
                  <a:srgbClr val="0033CC"/>
                </a:solidFill>
              </a:rPr>
              <a:t>год                                              </a:t>
            </a:r>
            <a:endParaRPr lang="ru-RU" altLang="ru-RU" sz="1800" b="1" dirty="0" smtClean="0">
              <a:solidFill>
                <a:srgbClr val="0033CC"/>
              </a:solidFill>
            </a:endParaRPr>
          </a:p>
        </p:txBody>
      </p:sp>
      <p:graphicFrame>
        <p:nvGraphicFramePr>
          <p:cNvPr id="10340" name="Group 100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504466"/>
              </p:ext>
            </p:extLst>
          </p:nvPr>
        </p:nvGraphicFramePr>
        <p:xfrm>
          <a:off x="228600" y="990600"/>
          <a:ext cx="8763000" cy="5004508"/>
        </p:xfrm>
        <a:graphic>
          <a:graphicData uri="http://schemas.openxmlformats.org/drawingml/2006/table">
            <a:tbl>
              <a:tblPr/>
              <a:tblGrid>
                <a:gridCol w="1435261"/>
                <a:gridCol w="774539"/>
                <a:gridCol w="457200"/>
                <a:gridCol w="533400"/>
                <a:gridCol w="457200"/>
                <a:gridCol w="533400"/>
                <a:gridCol w="609600"/>
                <a:gridCol w="609600"/>
                <a:gridCol w="533400"/>
                <a:gridCol w="533400"/>
                <a:gridCol w="609600"/>
                <a:gridCol w="533400"/>
                <a:gridCol w="609600"/>
                <a:gridCol w="533400"/>
              </a:tblGrid>
              <a:tr h="3048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расходов</a:t>
                      </a:r>
                    </a:p>
                  </a:txBody>
                  <a:tcPr marL="91448" marR="91448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Финансовый план на год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План по месяцам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Январь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Февраль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Март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Апрель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Май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Июнь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Июль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Август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Сентябрь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Октябрь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Ноябрь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Декабрь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из них: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126164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+mn-lt"/>
                        </a:rPr>
                        <a:t>6420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+mn-lt"/>
                        </a:rPr>
                        <a:t>7410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+mn-lt"/>
                        </a:rPr>
                        <a:t>20946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+mn-lt"/>
                        </a:rPr>
                        <a:t>16760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+mn-lt"/>
                        </a:rPr>
                        <a:t>3417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+mn-lt"/>
                        </a:rPr>
                        <a:t>14519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+mn-lt"/>
                        </a:rPr>
                        <a:t>5590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+mn-lt"/>
                        </a:rPr>
                        <a:t>16470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+mn-lt"/>
                        </a:rPr>
                        <a:t>29076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+mn-lt"/>
                        </a:rPr>
                        <a:t>5555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Айыртауский </a:t>
                      </a: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13043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2206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7746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Акжарский 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9981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4793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4037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Аккайынский 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7081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1478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Есильский 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7652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2458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Жамбылский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7612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1929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Магжана Жумабаева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8628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1962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Кызылжарский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7808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1336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2782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1726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Мамлютский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3607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имени </a:t>
                      </a:r>
                      <a:r>
                        <a:rPr lang="ru-RU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Габита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Мусрепова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14994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1393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1631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2461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3146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Тайыншинский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18776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2778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2571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4691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6690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Тимирязевский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6782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1817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Уалихановский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12170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2269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2072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4597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Шал акына 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7915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1727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1334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2156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Петропавловск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8" marR="91448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0927" name="Text Box 95"/>
          <p:cNvSpPr txBox="1">
            <a:spLocks noChangeArrowheads="1"/>
          </p:cNvSpPr>
          <p:nvPr/>
        </p:nvSpPr>
        <p:spPr bwMode="auto">
          <a:xfrm>
            <a:off x="7391400" y="1066800"/>
            <a:ext cx="151288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rect">
                    <a:fillToRect l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200" dirty="0" err="1" smtClean="0">
                <a:solidFill>
                  <a:srgbClr val="0000FF"/>
                </a:solidFill>
              </a:rPr>
              <a:t>тыс.тенге</a:t>
            </a:r>
            <a:endParaRPr lang="ru-RU" altLang="ru-RU" sz="1200" dirty="0">
              <a:solidFill>
                <a:srgbClr val="0000FF"/>
              </a:solidFill>
            </a:endParaRPr>
          </a:p>
        </p:txBody>
      </p:sp>
      <p:sp>
        <p:nvSpPr>
          <p:cNvPr id="200928" name="Номер слайда 5"/>
          <p:cNvSpPr txBox="1">
            <a:spLocks/>
          </p:cNvSpPr>
          <p:nvPr/>
        </p:nvSpPr>
        <p:spPr bwMode="auto">
          <a:xfrm>
            <a:off x="4038600" y="6692900"/>
            <a:ext cx="182880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D1A39EB-9C6D-42BD-B29F-A962A561E6BE}" type="slidenum">
              <a:rPr lang="ru-RU" altLang="ru-RU" sz="1200" b="1">
                <a:solidFill>
                  <a:srgbClr val="7F7F7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83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7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30317</TotalTime>
  <Words>4810</Words>
  <Application>Microsoft Office PowerPoint</Application>
  <PresentationFormat>Экран (4:3)</PresentationFormat>
  <Paragraphs>3139</Paragraphs>
  <Slides>14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Воздушный поток</vt:lpstr>
      <vt:lpstr>4_Пиксел</vt:lpstr>
      <vt:lpstr>5_Пиксел</vt:lpstr>
      <vt:lpstr>7_Пиксел</vt:lpstr>
      <vt:lpstr>ГРАЖДАНСКИЙ БЮДЖЕТ  КГУ «Управление ветеринарии акимата Северо-Казахстанской области»  на 2022–2024 годы (Утвержденный бюджет) </vt:lpstr>
      <vt:lpstr> Расходы Управления ветеринарии на 2022-2024 годы, тыс. тенге </vt:lpstr>
      <vt:lpstr>Основные направления  расходной части бюджета Северо-Казахстанской области  на 2022 год</vt:lpstr>
      <vt:lpstr>719.001 «Услуги по реализации государственной политики на местном уровне в сфере ветеринарии» на 2022 год                                              </vt:lpstr>
      <vt:lpstr>719.003 «Капитальные расходы государственного органа» на 2022 год                                              </vt:lpstr>
      <vt:lpstr>719.010 «Организация отлова и уничтожения бродячих собак и кошек» на 2022 год                                              </vt:lpstr>
      <vt:lpstr>719.011 «Возмещение владельцам стоимости обезвреженных (обеззараженных) и переработанных без изъятия животных, продукции и сырья животного происхождения, представляющих опасность для здоровья животных и человека» на 2022 год                                              </vt:lpstr>
      <vt:lpstr>719.012 «Проведения ветеринарных мероприятий по профилактике и диагностике энзоотических болезней животных» на 2022 год                                              </vt:lpstr>
      <vt:lpstr>719.013 «Проведение мероприятий по идентификации сельскохозяйственных животных» на 2022 год                                              </vt:lpstr>
      <vt:lpstr>719.014 «Проведение противоэпизоотических мероприятий» на 2022 год                                              </vt:lpstr>
      <vt:lpstr>719.028 «Услуги по транспортировке ветеринарных препаратов до пункта временного хранения» на 2022 год                                              </vt:lpstr>
      <vt:lpstr>719.030 «Централизованный закуп ветеринарных препаратов по профилактике и диагностике энзоотических болезней животных, услуг по их профилактике и диагностике, организация их хранения и транспортировки (доставки)» на 2022 год                                              </vt:lpstr>
      <vt:lpstr>719.033 «Идентификация безнадзорных и бродячих животных» на 2022 год                                              </vt:lpstr>
      <vt:lpstr>719.034 «Вакцинация и стерилизация бродячих животных» на 2022 год                       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Альфия Ф. Садыкова</dc:creator>
  <cp:lastModifiedBy>Пользователь</cp:lastModifiedBy>
  <cp:revision>1338</cp:revision>
  <cp:lastPrinted>2023-02-14T09:44:22Z</cp:lastPrinted>
  <dcterms:created xsi:type="dcterms:W3CDTF">1601-01-01T00:00:00Z</dcterms:created>
  <dcterms:modified xsi:type="dcterms:W3CDTF">2023-02-14T10:03:18Z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