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442" r:id="rId2"/>
    <p:sldId id="458" r:id="rId3"/>
    <p:sldId id="462" r:id="rId4"/>
    <p:sldId id="482" r:id="rId5"/>
    <p:sldId id="471" r:id="rId6"/>
    <p:sldId id="465" r:id="rId7"/>
  </p:sldIdLst>
  <p:sldSz cx="9906000" cy="6858000" type="A4"/>
  <p:notesSz cx="6797675" cy="992822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41" userDrawn="1">
          <p15:clr>
            <a:srgbClr val="A4A3A4"/>
          </p15:clr>
        </p15:guide>
        <p15:guide id="2" pos="24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FFFF"/>
    <a:srgbClr val="0A259A"/>
    <a:srgbClr val="FFCCCC"/>
    <a:srgbClr val="66FF99"/>
    <a:srgbClr val="66FF66"/>
    <a:srgbClr val="57D6E7"/>
    <a:srgbClr val="7DFFB8"/>
    <a:srgbClr val="66CCFF"/>
    <a:srgbClr val="99CCFF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1808" autoAdjust="0"/>
    <p:restoredTop sz="98746" autoAdjust="0"/>
  </p:normalViewPr>
  <p:slideViewPr>
    <p:cSldViewPr snapToGrid="0">
      <p:cViewPr varScale="1">
        <p:scale>
          <a:sx n="68" d="100"/>
          <a:sy n="68" d="100"/>
        </p:scale>
        <p:origin x="-906" y="-102"/>
      </p:cViewPr>
      <p:guideLst>
        <p:guide orient="horz" pos="2341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818190995356524E-2"/>
          <c:y val="0.14742286978635083"/>
          <c:w val="0.92718169943072781"/>
          <c:h val="0.739659074877712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99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17502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18454.900000000001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24031.8</c:v>
                </c:pt>
              </c:numCache>
            </c:numRef>
          </c:val>
        </c:ser>
        <c:axId val="113713152"/>
        <c:axId val="113714688"/>
      </c:barChart>
      <c:catAx>
        <c:axId val="1137131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13714688"/>
        <c:crosses val="autoZero"/>
        <c:auto val="1"/>
        <c:lblAlgn val="ctr"/>
        <c:lblOffset val="100"/>
      </c:catAx>
      <c:valAx>
        <c:axId val="113714688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13713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rotY val="178"/>
      <c:perspective val="110"/>
    </c:view3D>
    <c:plotArea>
      <c:layout>
        <c:manualLayout>
          <c:layoutTarget val="inner"/>
          <c:xMode val="edge"/>
          <c:yMode val="edge"/>
          <c:x val="1.8518518518518583E-2"/>
          <c:y val="5.568705549013777E-2"/>
          <c:w val="0.96604938271604934"/>
          <c:h val="0.944312944509861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prstMaterial="metal">
              <a:bevelT w="165100" prst="coolSlant"/>
            </a:sp3d>
          </c:spPr>
          <c:explosion val="10"/>
          <c:dPt>
            <c:idx val="0"/>
            <c:spPr>
              <a:solidFill>
                <a:srgbClr val="0A259A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1"/>
            <c:spPr>
              <a:solidFill>
                <a:srgbClr val="99CCFF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dPt>
            <c:idx val="3"/>
            <c:spPr>
              <a:solidFill>
                <a:srgbClr val="FFCCCC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etal">
                <a:bevelT w="165100" prst="coolSlant"/>
              </a:sp3d>
            </c:spPr>
          </c:dPt>
          <c:cat>
            <c:strRef>
              <c:f>Лист1!$A$2:$A$5</c:f>
              <c:strCache>
                <c:ptCount val="4"/>
                <c:pt idx="0">
                  <c:v>ИПН</c:v>
                </c:pt>
                <c:pt idx="1">
                  <c:v>СОЦ НАЛОГ</c:v>
                </c:pt>
                <c:pt idx="2">
                  <c:v>НАЛОГ</c:v>
                </c:pt>
                <c:pt idx="3">
                  <c:v>ПР.РЕС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2558.8000000000002</c:v>
                </c:pt>
                <c:pt idx="1">
                  <c:v>1953.7</c:v>
                </c:pt>
                <c:pt idx="2">
                  <c:v>246.2</c:v>
                </c:pt>
                <c:pt idx="3">
                  <c:v>103.2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2818241108386653E-2"/>
          <c:y val="9.75475303776536E-4"/>
          <c:w val="0.92718169943072781"/>
          <c:h val="0.739659063454932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3DD3D3"/>
            </a:solidFill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0"/>
            <c:spPr>
              <a:solidFill>
                <a:srgbClr val="FFCCCC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1"/>
            <c:spPr>
              <a:solidFill>
                <a:srgbClr val="57D6E7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2"/>
            <c:spPr>
              <a:solidFill>
                <a:srgbClr val="66FF66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#,##0.0">
                  <c:v>4322.9000000000005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5427.9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5488.2</c:v>
                </c:pt>
              </c:numCache>
            </c:numRef>
          </c:val>
        </c:ser>
        <c:axId val="153429120"/>
        <c:axId val="153430656"/>
      </c:barChart>
      <c:catAx>
        <c:axId val="153429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153430656"/>
        <c:crosses val="autoZero"/>
        <c:auto val="1"/>
        <c:lblAlgn val="ctr"/>
        <c:lblOffset val="100"/>
      </c:catAx>
      <c:valAx>
        <c:axId val="153430656"/>
        <c:scaling>
          <c:orientation val="minMax"/>
        </c:scaling>
        <c:delete val="1"/>
        <c:axPos val="l"/>
        <c:majorGridlines/>
        <c:numFmt formatCode="#,##0.0" sourceLinked="1"/>
        <c:tickLblPos val="none"/>
        <c:crossAx val="153429120"/>
        <c:crosses val="autoZero"/>
        <c:crossBetween val="between"/>
      </c:valAx>
      <c:spPr>
        <a:noFill/>
        <a:ln w="48599">
          <a:noFill/>
        </a:ln>
      </c:spPr>
    </c:plotArea>
    <c:plotVisOnly val="1"/>
    <c:dispBlanksAs val="gap"/>
  </c:chart>
  <c:txPr>
    <a:bodyPr/>
    <a:lstStyle/>
    <a:p>
      <a:pPr>
        <a:defRPr sz="3444">
          <a:solidFill>
            <a:schemeClr val="bg1"/>
          </a:solidFill>
        </a:defRPr>
      </a:pPr>
      <a:endParaRPr lang="ru-RU"/>
    </a:p>
  </c:txPr>
  <c:externalData r:id="rId1"/>
  <c:userShapes r:id="rId2"/>
</c:chartSpac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0.46945</cdr:x>
      <cdr:y>0.30369</cdr:y>
    </cdr:from>
    <cdr:to>
      <cdr:x>0.59253</cdr:x>
      <cdr:y>0.38041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H="1" flipV="1">
          <a:off x="4504148" y="1340184"/>
          <a:ext cx="1180900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18454,9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0.11104</cdr:x>
      <cdr:y>0.28745</cdr:y>
    </cdr:from>
    <cdr:to>
      <cdr:x>0.25418</cdr:x>
      <cdr:y>0.36416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H="1" flipV="1">
          <a:off x="1065381" y="1268493"/>
          <a:ext cx="1373368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17502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0.94347</cdr:x>
      <cdr:y>0.32844</cdr:y>
    </cdr:to>
    <cdr:pic>
      <cdr:nvPicPr>
        <cdr:cNvPr id="2" name="Picture 8" descr="Ð¸ÐºÐ¾Ð½ÐºÐ° diesel locomotive, Ð»Ð¾ÐºÐ¾Ð¼Ð¾ÑÐ¸Ð², Ð¿Ð¾ÐµÐ·Ð´,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28A0092B-C50C-407E-A947-70E740481C1C}">
              <a14:useLocalDpi xmlns:lc="http://schemas.openxmlformats.org/drawingml/2006/lockedCanvas" xmlns="" xmlns:a14="http://schemas.microsoft.com/office/drawing/2010/main" xmlns:p="http://schemas.openxmlformats.org/presentationml/2006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0" y="0"/>
          <a:ext cx="7764398" cy="1550995"/>
        </a:xfrm>
        <a:prstGeom xmlns:a="http://schemas.openxmlformats.org/drawingml/2006/main" prst="rect">
          <a:avLst/>
        </a:prstGeom>
        <a:noFill xmlns:a="http://schemas.openxmlformats.org/drawingml/2006/main"/>
        <a:extLst xmlns:a="http://schemas.openxmlformats.org/drawingml/2006/main">
          <a:ext uri="{909E8E84-426E-40DD-AFC4-6F175D3DCCD1}">
            <a14:hiddenFill xmlns:lc="http://schemas.openxmlformats.org/drawingml/2006/lockedCanvas" xmlns="" xmlns:a14="http://schemas.microsoft.com/office/drawing/2010/main" xmlns:p="http://schemas.openxmlformats.org/presentationml/2006/main" xmlns:r="http://schemas.openxmlformats.org/officeDocument/2006/relationships">
              <a:solidFill>
                <a:srgbClr val="FFFFFF"/>
              </a:solidFill>
            </a14:hiddenFill>
          </a:ext>
        </a:ex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0.07598</cdr:x>
      <cdr:y>0.0789</cdr:y>
    </cdr:from>
    <cdr:to>
      <cdr:x>0.25005</cdr:x>
      <cdr:y>0.15046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65523" y="373290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 marL="0" marR="0" indent="0" algn="l" defTabSz="914400" rtl="0" fontAlgn="auto" latinLnBrk="1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defRPr>
          </a:defPPr>
          <a:lvl1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1pPr>
          <a:lvl2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2pPr>
          <a:lvl3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3pPr>
          <a:lvl4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4pPr>
          <a:lvl5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5pPr>
          <a:lvl6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6pPr>
          <a:lvl7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7pPr>
          <a:lvl8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8pPr>
          <a:lvl9pPr marL="0" marR="0" indent="0" algn="l" defTabSz="914400" rtl="0" fontAlgn="auto" latinLnBrk="0" hangingPunct="0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kumimoji="0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4322,9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0.41846</cdr:x>
      <cdr:y>0.02265</cdr:y>
    </cdr:from>
    <cdr:to>
      <cdr:x>0.59058</cdr:x>
      <cdr:y>0.09421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3665605" y="107144"/>
          <a:ext cx="1507717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5427,8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0.81186</cdr:x>
      <cdr:y>0</cdr:y>
    </cdr:from>
    <cdr:to>
      <cdr:x>0.98593</cdr:x>
      <cdr:y>0.07156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7111667" y="-59594"/>
          <a:ext cx="1524799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Helvetica"/>
              <a:ea typeface="Helvetica"/>
              <a:cs typeface="Helvetica"/>
            </a:defRPr>
          </a:lvl1pPr>
          <a:lvl2pPr marL="457200" indent="0">
            <a:defRPr sz="1100">
              <a:latin typeface="Helvetica"/>
              <a:ea typeface="Helvetica"/>
              <a:cs typeface="Helvetica"/>
            </a:defRPr>
          </a:lvl2pPr>
          <a:lvl3pPr marL="914400" indent="0">
            <a:defRPr sz="1100">
              <a:latin typeface="Helvetica"/>
              <a:ea typeface="Helvetica"/>
              <a:cs typeface="Helvetica"/>
            </a:defRPr>
          </a:lvl3pPr>
          <a:lvl4pPr marL="1371600" indent="0">
            <a:defRPr sz="1100">
              <a:latin typeface="Helvetica"/>
              <a:ea typeface="Helvetica"/>
              <a:cs typeface="Helvetica"/>
            </a:defRPr>
          </a:lvl4pPr>
          <a:lvl5pPr marL="1828800" indent="0">
            <a:defRPr sz="1100">
              <a:latin typeface="Helvetica"/>
              <a:ea typeface="Helvetica"/>
              <a:cs typeface="Helvetica"/>
            </a:defRPr>
          </a:lvl5pPr>
          <a:lvl6pPr marL="2286000" indent="0">
            <a:defRPr sz="1100">
              <a:latin typeface="Helvetica"/>
              <a:ea typeface="Helvetica"/>
              <a:cs typeface="Helvetica"/>
            </a:defRPr>
          </a:lvl6pPr>
          <a:lvl7pPr marL="2743200" indent="0">
            <a:defRPr sz="1100">
              <a:latin typeface="Helvetica"/>
              <a:ea typeface="Helvetica"/>
              <a:cs typeface="Helvetica"/>
            </a:defRPr>
          </a:lvl7pPr>
          <a:lvl8pPr marL="3200400" indent="0">
            <a:defRPr sz="1100">
              <a:latin typeface="Helvetica"/>
              <a:ea typeface="Helvetica"/>
              <a:cs typeface="Helvetica"/>
            </a:defRPr>
          </a:lvl8pPr>
          <a:lvl9pPr marL="3657600" indent="0">
            <a:defRPr sz="1100">
              <a:latin typeface="Helvetica"/>
              <a:ea typeface="Helvetica"/>
              <a:cs typeface="Helvetica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rPr>
            <a:t>5492,8</a:t>
          </a:r>
          <a:endParaRPr lang="en-US" sz="1600" b="1" dirty="0" smtClean="0">
            <a:solidFill>
              <a:srgbClr val="002060"/>
            </a:solidFill>
            <a:latin typeface="Arial" pitchFamily="34" charset="0"/>
            <a:ea typeface="Cambria Math" pitchFamily="18" charset="0"/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/>
          </p:nvPr>
        </p:nvSpPr>
        <p:spPr>
          <a:xfrm>
            <a:off x="712788" y="744538"/>
            <a:ext cx="5372100" cy="37211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  <p:sp>
        <p:nvSpPr>
          <p:cNvPr id="128" name="Shape 128"/>
          <p:cNvSpPr>
            <a:spLocks noGrp="1"/>
          </p:cNvSpPr>
          <p:nvPr>
            <p:ph type="body" sz="quarter" idx="1"/>
          </p:nvPr>
        </p:nvSpPr>
        <p:spPr>
          <a:xfrm>
            <a:off x="906357" y="4715909"/>
            <a:ext cx="4984962" cy="4467700"/>
          </a:xfrm>
          <a:prstGeom prst="rect">
            <a:avLst/>
          </a:prstGeom>
        </p:spPr>
        <p:txBody>
          <a:bodyPr lIns="91420" tIns="45710" rIns="91420" bIns="4571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361762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7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872970" y="273050"/>
            <a:ext cx="5537730" cy="5853115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95297" y="1435101"/>
            <a:ext cx="3259010" cy="4691063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2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941645" y="612775"/>
            <a:ext cx="5943602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941645" y="5367337"/>
            <a:ext cx="5943602" cy="80486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600073" indent="-142873">
              <a:spcBef>
                <a:spcPts val="300"/>
              </a:spcBef>
              <a:buFontTx/>
              <a:defRPr sz="1400"/>
            </a:lvl2pPr>
            <a:lvl3pPr marL="1047750" indent="-133350">
              <a:spcBef>
                <a:spcPts val="300"/>
              </a:spcBef>
              <a:buFontTx/>
              <a:defRPr sz="1400"/>
            </a:lvl3pPr>
            <a:lvl4pPr marL="1531619" indent="-160019">
              <a:spcBef>
                <a:spcPts val="300"/>
              </a:spcBef>
              <a:buFontTx/>
              <a:defRPr sz="1400"/>
            </a:lvl4pPr>
            <a:lvl5pPr marL="1988820" indent="-160020">
              <a:spcBef>
                <a:spcPts val="300"/>
              </a:spcBef>
              <a:buFontTx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181850" y="274639"/>
            <a:ext cx="2228850" cy="5851527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95300" y="274639"/>
            <a:ext cx="6521450" cy="58515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135630" y="6400415"/>
            <a:ext cx="275071" cy="27699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9146723" y="6404294"/>
            <a:ext cx="263978" cy="2692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1" r:id="rId5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дзаголовок 6"/>
          <p:cNvSpPr>
            <a:spLocks noGrp="1"/>
          </p:cNvSpPr>
          <p:nvPr>
            <p:ph type="ctrTitle"/>
          </p:nvPr>
        </p:nvSpPr>
        <p:spPr>
          <a:xfrm>
            <a:off x="4328931" y="2348881"/>
            <a:ext cx="4992555" cy="1758057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ИСПОЛНЕНИЕ 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округа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 на 1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декабря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года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одзаголовок 6"/>
          <p:cNvSpPr txBox="1">
            <a:spLocks/>
          </p:cNvSpPr>
          <p:nvPr/>
        </p:nvSpPr>
        <p:spPr>
          <a:xfrm>
            <a:off x="3339819" y="6453336"/>
            <a:ext cx="2886321" cy="404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dirty="0" smtClean="0">
                <a:solidFill>
                  <a:srgbClr val="0A259A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с.Казахстан, 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2020г.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cxnSp>
        <p:nvCxnSpPr>
          <p:cNvPr id="10" name="AutoShape 249"/>
          <p:cNvCxnSpPr>
            <a:cxnSpLocks noChangeShapeType="1"/>
          </p:cNvCxnSpPr>
          <p:nvPr/>
        </p:nvCxnSpPr>
        <p:spPr bwMode="auto">
          <a:xfrm flipV="1">
            <a:off x="0" y="570017"/>
            <a:ext cx="9906000" cy="16086"/>
          </a:xfrm>
          <a:prstGeom prst="straightConnector1">
            <a:avLst/>
          </a:prstGeom>
          <a:ln>
            <a:solidFill>
              <a:srgbClr val="0A259A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AutoShape 249"/>
          <p:cNvCxnSpPr>
            <a:cxnSpLocks noChangeShapeType="1"/>
          </p:cNvCxnSpPr>
          <p:nvPr/>
        </p:nvCxnSpPr>
        <p:spPr bwMode="auto">
          <a:xfrm flipV="1">
            <a:off x="0" y="6244443"/>
            <a:ext cx="9906000" cy="16086"/>
          </a:xfrm>
          <a:prstGeom prst="straightConnector1">
            <a:avLst/>
          </a:prstGeom>
          <a:ln>
            <a:solidFill>
              <a:srgbClr val="CCFFFF"/>
            </a:solidFill>
            <a:headEnd/>
            <a:tailEnd/>
          </a:ln>
          <a:effectLst>
            <a:reflection blurRad="6350" stA="50000" endA="300" endPos="55000" dir="5400000" sy="-100000" algn="bl" rotWithShape="0"/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2186608"/>
          <a:ext cx="8237083" cy="196427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450770"/>
                <a:gridCol w="1585912"/>
                <a:gridCol w="1632857"/>
                <a:gridCol w="1567544"/>
              </a:tblGrid>
              <a:tr h="137276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Наименование показателей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01.12.2018 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01.12.2019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 </a:t>
                      </a: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01.12.2020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646551"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В БЮДЖЕТ сельского округа , всего: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17502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18454,9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24031,8</a:t>
                      </a:r>
                      <a:endParaRPr lang="ru-RU" sz="1600" b="1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403325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Налоговые поступления</a:t>
                      </a: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4322,9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5427,9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5492,8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>
                    <a:solidFill>
                      <a:schemeClr val="bg1"/>
                    </a:solidFill>
                  </a:tcPr>
                </a:tc>
              </a:tr>
              <a:tr h="361840">
                <a:tc>
                  <a:txBody>
                    <a:bodyPr/>
                    <a:lstStyle/>
                    <a:p>
                      <a:pPr marL="0" marR="0" indent="0" algn="l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Поступления трансфертов (субвенций)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13179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13027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fontAlgn="ctr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0A259A"/>
                          </a:solidFill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Calibri"/>
                        </a:rPr>
                        <a:t>18539</a:t>
                      </a:r>
                      <a:endParaRPr lang="ru-RU" sz="1600" b="0" i="0" u="none" strike="noStrike" cap="none" spc="0" baseline="0" dirty="0" smtClean="0">
                        <a:ln>
                          <a:noFill/>
                        </a:ln>
                        <a:solidFill>
                          <a:srgbClr val="0A259A"/>
                        </a:solidFill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Calibri"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9394370" y="6313714"/>
            <a:ext cx="511629" cy="5442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620982" cy="1496291"/>
          </a:xfrm>
          <a:prstGeom prst="rect">
            <a:avLst/>
          </a:prstGeom>
        </p:spPr>
      </p:pic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1362" y="1"/>
            <a:ext cx="8218325" cy="2246765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anchor="b">
            <a:spAutoFit/>
          </a:bodyPr>
          <a:lstStyle/>
          <a:p>
            <a:pPr fontAlgn="ctr"/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поступлений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бюджета Аппарат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акима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Жагатальского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сельского </a:t>
            </a:r>
            <a:r>
              <a:rPr lang="ru-RU" sz="28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округаАлакольского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района</a:t>
            </a:r>
            <a:b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декабря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2018 – 2020 год, тыс.тенге</a:t>
            </a:r>
            <a: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2800" b="1" dirty="0">
              <a:ln w="0"/>
              <a:solidFill>
                <a:srgbClr val="0A259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96519" y="6277174"/>
            <a:ext cx="292705" cy="523216"/>
          </a:xfrm>
        </p:spPr>
        <p:txBody>
          <a:bodyPr/>
          <a:lstStyle/>
          <a:p>
            <a:pPr algn="ctr"/>
            <a:fld id="{5E8B0D4E-4D5A-4088-B0C6-94DFFE03A6A7}" type="slidenum">
              <a:rPr lang="ru-RU" sz="28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372" y="0"/>
            <a:ext cx="9089571" cy="1538879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 hangingPunct="0"/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поступлений на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декабря 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201</a:t>
            </a:r>
            <a:r>
              <a:rPr lang="en-US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altLang="ru-RU" sz="30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2020 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0" y="1590260"/>
          <a:ext cx="9594574" cy="441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" name="Прямоугольник 54"/>
          <p:cNvSpPr/>
          <p:nvPr/>
        </p:nvSpPr>
        <p:spPr>
          <a:xfrm>
            <a:off x="7964557" y="2305877"/>
            <a:ext cx="15071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24031,8</a:t>
            </a:r>
            <a:endParaRPr lang="en-US" sz="1600" b="1" dirty="0" smtClean="0">
              <a:solidFill>
                <a:srgbClr val="00206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Рисунок 4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34707" y="4088699"/>
            <a:ext cx="1829710" cy="16021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Прямоугольник 21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Номер слайда 24"/>
          <p:cNvSpPr>
            <a:spLocks noGrp="1"/>
          </p:cNvSpPr>
          <p:nvPr>
            <p:ph type="sldNum" sz="quarter" idx="12"/>
          </p:nvPr>
        </p:nvSpPr>
        <p:spPr>
          <a:xfrm>
            <a:off x="9482894" y="6246397"/>
            <a:ext cx="319955" cy="584771"/>
          </a:xfrm>
        </p:spPr>
        <p:txBody>
          <a:bodyPr/>
          <a:lstStyle/>
          <a:p>
            <a:pPr algn="ctr"/>
            <a:fld id="{5E8B0D4E-4D5A-4088-B0C6-94DFFE03A6A7}" type="slidenum">
              <a:rPr lang="ru-RU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ru-RU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59428" y="5657671"/>
            <a:ext cx="250569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143,4 тыс.тенге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088086" y="5446302"/>
            <a:ext cx="18179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налог на имущества</a:t>
            </a:r>
          </a:p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35,4 </a:t>
            </a:r>
            <a:r>
              <a:rPr lang="ru-RU" sz="1600" b="1" dirty="0" err="1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</a:t>
            </a:r>
            <a:r>
              <a:rPr lang="ru-RU" sz="1600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тенге</a:t>
            </a:r>
            <a:endParaRPr lang="en-US" sz="1600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-595744" y="3903836"/>
            <a:ext cx="236516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ИПН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1026,6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1048298" y="1060172"/>
          <a:ext cx="8229600" cy="4722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Rectangle 2"/>
          <p:cNvSpPr txBox="1">
            <a:spLocks noChangeArrowheads="1"/>
          </p:cNvSpPr>
          <p:nvPr/>
        </p:nvSpPr>
        <p:spPr>
          <a:xfrm>
            <a:off x="0" y="0"/>
            <a:ext cx="9613900" cy="2062099"/>
          </a:xfrm>
          <a:prstGeom prst="rect">
            <a:avLst/>
          </a:prstGeom>
          <a:noFill/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Основные виды 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налоговых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на 1 ноября 2020 года, </a:t>
            </a:r>
            <a:r>
              <a:rPr lang="ru-RU" altLang="ru-RU" sz="3200" b="1" dirty="0" err="1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.тенге</a:t>
            </a:r>
            <a:br>
              <a:rPr kumimoji="0" lang="ru-RU" alt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</a:br>
            <a:endParaRPr kumimoji="0" lang="ru-RU" altLang="ru-RU" sz="3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>
          <a:xfrm>
            <a:off x="5564579" y="5476087"/>
            <a:ext cx="2458192" cy="1381913"/>
          </a:xfrm>
          <a:prstGeom prst="rect">
            <a:avLst/>
          </a:prstGeom>
          <a:solidFill>
            <a:srgbClr val="CCFFFF"/>
          </a:solidFill>
          <a:ln w="25400" cap="flat" cmpd="sng" algn="ctr">
            <a:noFill/>
            <a:prstDash val="solid"/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45718" tIns="45718" rIns="45718" bIns="45718" anchor="ctr">
            <a:spAutoFit/>
          </a:bodyPr>
          <a:lstStyle/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0A259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rPr>
              <a:t>ПРИМЕЧАНИЕ: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Всего налоговых поступлений </a:t>
            </a:r>
          </a:p>
          <a:p>
            <a:pPr algn="just">
              <a:lnSpc>
                <a:spcPct val="115000"/>
              </a:lnSpc>
              <a:tabLst>
                <a:tab pos="90170" algn="l"/>
              </a:tabLst>
            </a:pP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на 1 </a:t>
            </a:r>
            <a:r>
              <a:rPr lang="ru-RU" sz="14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декабря </a:t>
            </a:r>
            <a:r>
              <a:rPr lang="ru-RU" sz="14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2020 года       5488,2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тыс</a:t>
            </a:r>
            <a:r>
              <a:rPr 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.тенге 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1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104,5%</a:t>
            </a:r>
            <a:r>
              <a:rPr lang="ru-RU" sz="1200" b="1" dirty="0" smtClean="0">
                <a:solidFill>
                  <a:srgbClr val="0A259A"/>
                </a:solidFill>
                <a:latin typeface="Arial" pitchFamily="34" charset="0"/>
                <a:cs typeface="Arial" pitchFamily="34" charset="0"/>
              </a:rPr>
              <a:t> в целом от поступлений </a:t>
            </a:r>
          </a:p>
          <a:p>
            <a:pPr marL="0" marR="0" lvl="0" indent="0" algn="ctr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1200" b="1" i="0" u="none" strike="noStrike" kern="0" cap="none" spc="0" normalizeH="0" baseline="0" noProof="0" dirty="0">
              <a:ln>
                <a:noFill/>
              </a:ln>
              <a:solidFill>
                <a:srgbClr val="0A259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046142" y="3864429"/>
            <a:ext cx="619372" cy="43679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918857" y="4441371"/>
            <a:ext cx="1295400" cy="1230087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412677" y="4619501"/>
            <a:ext cx="2034637" cy="964870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7780320" y="3569347"/>
            <a:ext cx="236516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A259A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 налог на транспортные средства с физ.лицо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ea typeface="Cambria Math" pitchFamily="18" charset="0"/>
                <a:cs typeface="Arial" pitchFamily="34" charset="0"/>
              </a:rPr>
              <a:t>4282,8 тыс.тенге</a:t>
            </a:r>
            <a:endParaRPr lang="en-US" b="1" dirty="0" smtClean="0">
              <a:solidFill>
                <a:srgbClr val="C00000"/>
              </a:solidFill>
              <a:latin typeface="Arial" pitchFamily="34" charset="0"/>
              <a:ea typeface="Cambria Math" pitchFamily="18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8428082" y="3480545"/>
            <a:ext cx="541747" cy="133512"/>
          </a:xfrm>
          <a:prstGeom prst="line">
            <a:avLst/>
          </a:prstGeom>
          <a:ln>
            <a:solidFill>
              <a:srgbClr val="0A259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 descr="gallery_2d9bf59dd28ca273e04461ece80f15e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-1" y="4731026"/>
            <a:ext cx="2372139" cy="2126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Picture 2" descr="Ð¸ÐºÐ¾Ð½ÐºÐ° ÑÑÐ°Ð»ÐµÑ, toilet,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699" y="2862334"/>
            <a:ext cx="902146" cy="97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Рисунок 26" descr="getNewsImage.php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418571" y="4592751"/>
            <a:ext cx="1223542" cy="1112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4" name="Picture 8" descr="Ð¸ÐºÐ¾Ð½ÐºÐ° diesel locomotive, Ð»Ð¾ÐºÐ¾Ð¼Ð¾ÑÐ¸Ð², Ð¿Ð¾ÐµÐ·Ð´,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3826" y="2570922"/>
            <a:ext cx="1046921" cy="9144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336492689"/>
              </p:ext>
            </p:extLst>
          </p:nvPr>
        </p:nvGraphicFramePr>
        <p:xfrm>
          <a:off x="689113" y="1550504"/>
          <a:ext cx="8759687" cy="4731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43348" y="191417"/>
            <a:ext cx="67245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Налоговые поступления в динамике, тыс.тенге</a:t>
            </a:r>
          </a:p>
          <a:p>
            <a:pPr algn="ctr" fontAlgn="ctr"/>
            <a:r>
              <a:rPr lang="ru-RU" altLang="ru-RU" sz="2000" b="1" dirty="0" smtClean="0">
                <a:solidFill>
                  <a:srgbClr val="0A259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на 1 ноября за 2018 – 2020 годы</a:t>
            </a:r>
            <a:endParaRPr lang="en-US" altLang="ru-RU" sz="2000" b="1" dirty="0" smtClean="0">
              <a:solidFill>
                <a:srgbClr val="0A259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9744" y="6229350"/>
            <a:ext cx="526256" cy="62865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58282" cy="19922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906000" cy="193898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ctr"/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Исполнение бюджета по расходам </a:t>
            </a:r>
            <a:b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на 1 </a:t>
            </a:r>
            <a:r>
              <a:rPr 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декабря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 </a:t>
            </a:r>
            <a:r>
              <a:rPr lang="ru-RU" altLang="ru-RU" sz="28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>за 2018-2020 годы, тыс.тенге</a:t>
            </a: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  <a:t/>
            </a:r>
            <a:br>
              <a:rPr lang="ru-RU" altLang="ru-RU" sz="3200" b="1" dirty="0" smtClean="0">
                <a:solidFill>
                  <a:srgbClr val="0A259A"/>
                </a:solidFill>
                <a:latin typeface="Arial" panose="020B0604020202020204" pitchFamily="34" charset="0"/>
                <a:cs typeface="Arial" panose="020B0604020202020204" pitchFamily="34" charset="0"/>
                <a:sym typeface="Myriad Pro Semibold"/>
              </a:rPr>
            </a:br>
            <a:endParaRPr lang="ru-RU" altLang="ru-RU" sz="3200" b="1" dirty="0">
              <a:solidFill>
                <a:srgbClr val="0A259A"/>
              </a:solidFill>
              <a:latin typeface="Arial" panose="020B0604020202020204" pitchFamily="34" charset="0"/>
              <a:cs typeface="Arial" panose="020B0604020202020204" pitchFamily="34" charset="0"/>
              <a:sym typeface="Myriad Pro Semibold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424071" y="1107081"/>
          <a:ext cx="8106886" cy="4237447"/>
        </p:xfrm>
        <a:graphic>
          <a:graphicData uri="http://schemas.openxmlformats.org/drawingml/2006/table">
            <a:tbl>
              <a:tblPr/>
              <a:tblGrid>
                <a:gridCol w="139277"/>
                <a:gridCol w="3210078"/>
                <a:gridCol w="887896"/>
                <a:gridCol w="1179444"/>
                <a:gridCol w="1020417"/>
                <a:gridCol w="861391"/>
                <a:gridCol w="808383"/>
              </a:tblGrid>
              <a:tr h="4493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1.12.2018 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</a:t>
                      </a:r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1.12.2019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На 1 </a:t>
                      </a:r>
                      <a:r>
                        <a:rPr lang="ru-RU" sz="1400" b="1" dirty="0" smtClean="0">
                          <a:solidFill>
                            <a:srgbClr val="0A259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2020 года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34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период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94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Бюджет всего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15794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18590,8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26530,0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24899,0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24856,3</a:t>
                      </a:r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1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1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в том числе: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Услуги по обеспечению деятельности </a:t>
                      </a:r>
                      <a:r>
                        <a:rPr lang="ru-RU" sz="1200" b="0" i="0" u="none" strike="noStrike" dirty="0" err="1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акима</a:t>
                      </a:r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 города районного значения, села, поселка, сельского округа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14630</a:t>
                      </a:r>
                      <a:endParaRPr lang="ru-RU" sz="1200" b="0" i="0" u="none" strike="noStrike" dirty="0" smtClean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16050,5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18368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16964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16943,7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Освещение улиц в населенных пунктах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210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6517,0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6516,5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санитарии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159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425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8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Благоустройство и озеленение населенных пунктов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227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1151,7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653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652,2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68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Обеспечение функционирования автомобильных дорог в городах районного значения, селах, поселках, сельских округах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297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324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86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Капитальные расходы государственного органа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500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1029,6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A259A"/>
                          </a:solidFill>
                          <a:latin typeface="Arial" pitchFamily="34" charset="0"/>
                          <a:cs typeface="Arial" pitchFamily="34" charset="0"/>
                        </a:rPr>
                        <a:t>168,8</a:t>
                      </a:r>
                      <a:endParaRPr lang="ru-RU" sz="1200" b="0" i="0" u="none" strike="noStrike" dirty="0">
                        <a:solidFill>
                          <a:srgbClr val="0A259A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776" marR="6776" marT="67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09315" y="0"/>
            <a:ext cx="696686" cy="5987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8CCE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2640297</TotalTime>
  <Words>239</Words>
  <Application>Microsoft Office PowerPoint</Application>
  <PresentationFormat>Лист A4 (210x297 мм)</PresentationFormat>
  <Paragraphs>110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ИСПОЛНЕНИЕ БЮДЖЕТА Аппарат акима Жагатальского сельского округа Алакольского района на 1 декабря 2020 года </vt:lpstr>
      <vt:lpstr>Структура поступлений бюджета Аппарат акима Жагатальского сельского округаАлакольского района на 1 декабря за 2018 – 2020 год, тыс.тенге </vt:lpstr>
      <vt:lpstr>Динамика поступлений на 1 декабря  за 2018 – 2020  годы, тыс.тенге </vt:lpstr>
      <vt:lpstr>Слайд 4</vt:lpstr>
      <vt:lpstr>Слайд 5</vt:lpstr>
      <vt:lpstr>Исполнение бюджета по расходам  на 1 декабря за 2018-2020 годы, тыс.тенге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РЕАЛИЗАЦИИ  ПРОГРАММЫ РАЗВИТИЯ «АЛМАТЫ-2020» ЗА 2016 ГОД</dc:title>
  <dc:creator>Indira</dc:creator>
  <cp:keywords>Бесконечная работа</cp:keywords>
  <cp:lastModifiedBy>Пользователь</cp:lastModifiedBy>
  <cp:revision>1530</cp:revision>
  <cp:lastPrinted>2017-04-28T05:08:38Z</cp:lastPrinted>
  <dcterms:modified xsi:type="dcterms:W3CDTF">2021-01-18T12:48:14Z</dcterms:modified>
</cp:coreProperties>
</file>