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6"/>
  </p:notesMasterIdLst>
  <p:handoutMasterIdLst>
    <p:handoutMasterId r:id="rId7"/>
  </p:handoutMasterIdLst>
  <p:sldIdLst>
    <p:sldId id="1078" r:id="rId2"/>
    <p:sldId id="1096" r:id="rId3"/>
    <p:sldId id="1111" r:id="rId4"/>
    <p:sldId id="1162" r:id="rId5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FFCC"/>
    <a:srgbClr val="CCECFF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30" autoAdjust="0"/>
    <p:restoredTop sz="97891" autoAdjust="0"/>
  </p:normalViewPr>
  <p:slideViewPr>
    <p:cSldViewPr>
      <p:cViewPr>
        <p:scale>
          <a:sx n="76" d="100"/>
          <a:sy n="76" d="100"/>
        </p:scale>
        <p:origin x="798" y="5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8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7714134878988311E-3"/>
          <c:y val="0.16381985410064057"/>
          <c:w val="0.98975109809663253"/>
          <c:h val="0.59513274336283184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dPt>
            <c:idx val="0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4CB-4ED3-9FD7-549CDA9A8A3E}"/>
              </c:ext>
            </c:extLst>
          </c:dPt>
          <c:dPt>
            <c:idx val="1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4CB-4ED3-9FD7-549CDA9A8A3E}"/>
              </c:ext>
            </c:extLst>
          </c:dPt>
          <c:dPt>
            <c:idx val="2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64CB-4ED3-9FD7-549CDA9A8A3E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64CB-4ED3-9FD7-549CDA9A8A3E}"/>
              </c:ext>
            </c:extLst>
          </c:dPt>
          <c:dPt>
            <c:idx val="4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64CB-4ED3-9FD7-549CDA9A8A3E}"/>
              </c:ext>
            </c:extLst>
          </c:dPt>
          <c:dPt>
            <c:idx val="5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64CB-4ED3-9FD7-549CDA9A8A3E}"/>
              </c:ext>
            </c:extLst>
          </c:dPt>
          <c:cat>
            <c:strRef>
              <c:f>Sheet1!$B$1:$H$1</c:f>
              <c:strCache>
                <c:ptCount val="3"/>
                <c:pt idx="0">
                  <c:v>1 кв</c:v>
                </c:pt>
                <c:pt idx="1">
                  <c:v>1 кв</c:v>
                </c:pt>
                <c:pt idx="2">
                  <c:v>2 кв</c:v>
                </c:pt>
              </c:strCache>
            </c:strRef>
          </c:cat>
          <c:val>
            <c:numRef>
              <c:f>Sheet1!$B$2:$G$2</c:f>
              <c:numCache>
                <c:formatCode>0.00%</c:formatCode>
                <c:ptCount val="5"/>
                <c:pt idx="0">
                  <c:v>0.35099999999999998</c:v>
                </c:pt>
                <c:pt idx="1">
                  <c:v>2.5999999999999999E-2</c:v>
                </c:pt>
                <c:pt idx="2">
                  <c:v>0.60099999999999998</c:v>
                </c:pt>
                <c:pt idx="3">
                  <c:v>0.22700000000000001</c:v>
                </c:pt>
                <c:pt idx="4">
                  <c:v>1.2999999999999999E-2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64CB-4ED3-9FD7-549CDA9A8A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dirty="0" smtClean="0">
                <a:latin typeface="+mj-lt"/>
              </a:rPr>
              <a:t> Расходная</a:t>
            </a:r>
            <a:r>
              <a:rPr lang="ru-RU" sz="1800" baseline="0" dirty="0" smtClean="0">
                <a:latin typeface="+mj-lt"/>
              </a:rPr>
              <a:t> часть бюджета </a:t>
            </a:r>
            <a:r>
              <a:rPr lang="ru-RU" sz="1800" dirty="0" smtClean="0">
                <a:latin typeface="+mj-lt"/>
              </a:rPr>
              <a:t>ГУ «Аппарат</a:t>
            </a:r>
            <a:r>
              <a:rPr lang="ru-RU" sz="1800" baseline="0" dirty="0" smtClean="0">
                <a:latin typeface="+mj-lt"/>
              </a:rPr>
              <a:t> </a:t>
            </a:r>
            <a:r>
              <a:rPr lang="ru-RU" sz="1800" baseline="0" dirty="0" err="1" smtClean="0">
                <a:latin typeface="+mj-lt"/>
              </a:rPr>
              <a:t>акима</a:t>
            </a:r>
            <a:r>
              <a:rPr lang="ru-RU" sz="1800" baseline="0" dirty="0" smtClean="0">
                <a:latin typeface="+mj-lt"/>
              </a:rPr>
              <a:t> </a:t>
            </a:r>
            <a:r>
              <a:rPr lang="ru-RU" sz="1800" baseline="0" dirty="0" err="1" smtClean="0">
                <a:latin typeface="+mj-lt"/>
              </a:rPr>
              <a:t>Ескельдинского</a:t>
            </a:r>
            <a:r>
              <a:rPr lang="ru-RU" sz="1800" baseline="0" dirty="0" smtClean="0">
                <a:latin typeface="+mj-lt"/>
              </a:rPr>
              <a:t> сельского округа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Каратальского</a:t>
            </a:r>
            <a:r>
              <a:rPr lang="ru-RU" sz="1800" dirty="0" smtClean="0">
                <a:latin typeface="+mj-lt"/>
              </a:rPr>
              <a:t> района» на 2019-2021 годы</a:t>
            </a:r>
            <a:endParaRPr lang="ru-RU" sz="1800" dirty="0">
              <a:latin typeface="+mj-lt"/>
            </a:endParaRPr>
          </a:p>
        </c:rich>
      </c:tx>
      <c:layout>
        <c:manualLayout>
          <c:xMode val="edge"/>
          <c:yMode val="edge"/>
          <c:x val="0.10666458840887323"/>
          <c:y val="1.6638616840952903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9545352638355368E-2"/>
          <c:y val="0.11210467020467953"/>
          <c:w val="0.90011690200089267"/>
          <c:h val="0.8172742197322485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95000"/>
                  </a:schemeClr>
                </a:gs>
                <a:gs pos="100000">
                  <a:schemeClr val="accent6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>
              <a:reflection blurRad="38100" stA="26000" endPos="23000" dist="25400" dir="5400000" sy="-100000" rotWithShape="0"/>
            </a:effectLst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hemeClr val="accent6">
                  <a:shade val="30000"/>
                  <a:satMod val="120000"/>
                </a:schemeClr>
              </a:contourClr>
            </a:sp3d>
          </c:spPr>
          <c:invertIfNegative val="0"/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31873</c:v>
                </c:pt>
                <c:pt idx="1">
                  <c:v>33467</c:v>
                </c:pt>
                <c:pt idx="2">
                  <c:v>35141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5E-43F3-9E12-DAC378460B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80761824"/>
        <c:axId val="380762216"/>
        <c:axId val="0"/>
      </c:bar3DChart>
      <c:catAx>
        <c:axId val="3807618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80762216"/>
        <c:crosses val="autoZero"/>
        <c:auto val="1"/>
        <c:lblAlgn val="ctr"/>
        <c:lblOffset val="100"/>
        <c:noMultiLvlLbl val="0"/>
      </c:catAx>
      <c:valAx>
        <c:axId val="3807622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807618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3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28664" y="1772816"/>
            <a:ext cx="7788424" cy="2664296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kk-KZ" sz="3200" b="1" dirty="0" smtClean="0"/>
              <a:t>Гражданский бюджет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kk-KZ" sz="3200" b="1" dirty="0" smtClean="0"/>
              <a:t>Аппарат акима Ескельдинского сельского округа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err="1" smtClean="0"/>
              <a:t>Каратальс</a:t>
            </a:r>
            <a:r>
              <a:rPr lang="kk-KZ" sz="3200" b="1" dirty="0" smtClean="0"/>
              <a:t>кого района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kk-KZ" sz="3200" b="1" dirty="0" smtClean="0"/>
              <a:t>бюджета  на </a:t>
            </a:r>
            <a:r>
              <a:rPr lang="kk-KZ" sz="3200" b="1" dirty="0" smtClean="0"/>
              <a:t>2021 </a:t>
            </a:r>
            <a:r>
              <a:rPr lang="kk-KZ" sz="3200" b="1" dirty="0" smtClean="0"/>
              <a:t>год</a:t>
            </a:r>
            <a:endParaRPr lang="ru-RU" sz="3200" dirty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Село Ескельды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  </a:t>
            </a:r>
            <a:r>
              <a:rPr lang="kk-KZ" sz="2400" b="1" dirty="0" smtClean="0">
                <a:latin typeface="Times New Roman" panose="02020603050405020304" pitchFamily="18" charset="0"/>
              </a:rPr>
              <a:t>2021г</a:t>
            </a:r>
            <a:r>
              <a:rPr lang="ru-RU" sz="2400" b="1" dirty="0" smtClean="0">
                <a:latin typeface="Times New Roman" panose="02020603050405020304" pitchFamily="18" charset="0"/>
              </a:rPr>
              <a:t>.</a:t>
            </a:r>
            <a:endParaRPr lang="ru-RU" sz="2400" b="1" dirty="0">
              <a:latin typeface="Times New Roman" panose="02020603050405020304" pitchFamily="18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014055674"/>
              </p:ext>
            </p:extLst>
          </p:nvPr>
        </p:nvGraphicFramePr>
        <p:xfrm>
          <a:off x="1403400" y="1695556"/>
          <a:ext cx="7304088" cy="483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47" name="Text Box 10"/>
          <p:cNvSpPr txBox="1">
            <a:spLocks noChangeArrowheads="1"/>
          </p:cNvSpPr>
          <p:nvPr/>
        </p:nvSpPr>
        <p:spPr bwMode="auto">
          <a:xfrm>
            <a:off x="5667884" y="1894098"/>
            <a:ext cx="23042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ctr">
              <a:spcBef>
                <a:spcPts val="0"/>
              </a:spcBef>
              <a:buFontTx/>
              <a:buNone/>
            </a:pPr>
            <a:r>
              <a:rPr lang="kk-KZ" sz="1200" dirty="0" smtClean="0">
                <a:latin typeface="+mj-lt"/>
              </a:rPr>
              <a:t>На содержание аппарата </a:t>
            </a:r>
            <a:r>
              <a:rPr lang="kk-KZ" sz="1200" dirty="0" smtClean="0">
                <a:latin typeface="+mj-lt"/>
              </a:rPr>
              <a:t>20882</a:t>
            </a:r>
            <a:r>
              <a:rPr lang="kk-KZ" sz="1200" dirty="0" smtClean="0"/>
              <a:t> </a:t>
            </a:r>
            <a:r>
              <a:rPr lang="kk-KZ" sz="1200" b="1" i="1" dirty="0" smtClean="0">
                <a:latin typeface="+mj-lt"/>
              </a:rPr>
              <a:t> </a:t>
            </a:r>
            <a:r>
              <a:rPr lang="kk-KZ" sz="1200" b="1" i="1" dirty="0" smtClean="0">
                <a:latin typeface="+mj-lt"/>
              </a:rPr>
              <a:t>тысяч тенге </a:t>
            </a:r>
            <a:r>
              <a:rPr lang="kk-KZ" sz="1200" b="1" i="1" dirty="0" smtClean="0">
                <a:latin typeface="+mj-lt"/>
              </a:rPr>
              <a:t>76,7%</a:t>
            </a:r>
            <a:endParaRPr lang="ru-RU" sz="1200" b="1" i="1" dirty="0">
              <a:latin typeface="+mj-lt"/>
            </a:endParaRPr>
          </a:p>
        </p:txBody>
      </p:sp>
      <p:sp>
        <p:nvSpPr>
          <p:cNvPr id="10248" name="Text Box 11"/>
          <p:cNvSpPr txBox="1">
            <a:spLocks noChangeArrowheads="1"/>
          </p:cNvSpPr>
          <p:nvPr/>
        </p:nvSpPr>
        <p:spPr bwMode="auto">
          <a:xfrm>
            <a:off x="1352600" y="188640"/>
            <a:ext cx="799301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800" b="1" dirty="0" smtClean="0">
                <a:latin typeface="+mj-lt"/>
              </a:rPr>
              <a:t>Удельный вес бюджета на </a:t>
            </a:r>
            <a:r>
              <a:rPr lang="kk-KZ" sz="1800" b="1" dirty="0" smtClean="0">
                <a:latin typeface="+mj-lt"/>
              </a:rPr>
              <a:t>2021 </a:t>
            </a:r>
            <a:r>
              <a:rPr lang="kk-KZ" sz="1800" b="1" dirty="0" smtClean="0">
                <a:latin typeface="+mj-lt"/>
              </a:rPr>
              <a:t>год ГУ “</a:t>
            </a:r>
            <a:r>
              <a:rPr lang="kk-KZ" sz="1600" b="1" dirty="0" smtClean="0">
                <a:latin typeface="+mj-lt"/>
              </a:rPr>
              <a:t>Аппарат акима Ескельдинского сельского округа</a:t>
            </a:r>
            <a:r>
              <a:rPr lang="kk-KZ" sz="1400" b="1" dirty="0" smtClean="0">
                <a:latin typeface="+mj-lt"/>
              </a:rPr>
              <a:t> Караталь</a:t>
            </a:r>
            <a:r>
              <a:rPr lang="kk-KZ" sz="1800" b="1" dirty="0" smtClean="0">
                <a:latin typeface="+mj-lt"/>
              </a:rPr>
              <a:t>ского района”. Всего </a:t>
            </a:r>
            <a:r>
              <a:rPr lang="kk-KZ" sz="1800" b="1" dirty="0">
                <a:latin typeface="+mj-lt"/>
              </a:rPr>
              <a:t>– </a:t>
            </a:r>
            <a:r>
              <a:rPr lang="kk-KZ" sz="1800" b="1" dirty="0" smtClean="0">
                <a:latin typeface="+mj-lt"/>
              </a:rPr>
              <a:t>27222</a:t>
            </a:r>
            <a:r>
              <a:rPr lang="en-US" sz="1800" b="1" dirty="0" smtClean="0">
                <a:latin typeface="+mj-lt"/>
              </a:rPr>
              <a:t> </a:t>
            </a:r>
            <a:r>
              <a:rPr lang="kk-KZ" sz="1800" b="1" dirty="0" smtClean="0">
                <a:latin typeface="+mj-lt"/>
              </a:rPr>
              <a:t>тысяч тенге</a:t>
            </a:r>
            <a:endParaRPr lang="ru-RU" sz="1800" b="1" dirty="0">
              <a:latin typeface="+mj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52600" y="1801764"/>
            <a:ext cx="273630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>
              <a:spcBef>
                <a:spcPts val="0"/>
              </a:spcBef>
              <a:buFontTx/>
              <a:buNone/>
            </a:pPr>
            <a:r>
              <a:rPr lang="kk-KZ" sz="1200" b="1" i="1" dirty="0" smtClean="0">
                <a:latin typeface="+mj-lt"/>
              </a:rPr>
              <a:t> </a:t>
            </a:r>
            <a:endParaRPr lang="ru-RU" sz="1200" b="1" i="1" dirty="0">
              <a:latin typeface="+mj-lt"/>
            </a:endParaRPr>
          </a:p>
        </p:txBody>
      </p:sp>
      <p:sp>
        <p:nvSpPr>
          <p:cNvPr id="12" name="Скругленная прямоугольная выноска 11"/>
          <p:cNvSpPr/>
          <p:nvPr/>
        </p:nvSpPr>
        <p:spPr bwMode="auto">
          <a:xfrm>
            <a:off x="370136" y="3692274"/>
            <a:ext cx="2066528" cy="612648"/>
          </a:xfrm>
          <a:prstGeom prst="wedgeRoundRectCallout">
            <a:avLst>
              <a:gd name="adj1" fmla="val 84946"/>
              <a:gd name="adj2" fmla="val -104191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ctr">
              <a:spcBef>
                <a:spcPts val="0"/>
              </a:spcBef>
              <a:buFontTx/>
              <a:buNone/>
            </a:pPr>
            <a:r>
              <a:rPr lang="kk-KZ" sz="1200" i="1" dirty="0"/>
              <a:t>Обеспечение санитарии </a:t>
            </a:r>
            <a:endParaRPr lang="kk-KZ" sz="1200" i="1" dirty="0" smtClean="0"/>
          </a:p>
          <a:p>
            <a:pPr algn="ctr" fontAlgn="ctr">
              <a:spcBef>
                <a:spcPts val="0"/>
              </a:spcBef>
              <a:buFontTx/>
              <a:buNone/>
            </a:pPr>
            <a:r>
              <a:rPr lang="kk-KZ" sz="1200" i="1" dirty="0" smtClean="0"/>
              <a:t>населенных </a:t>
            </a:r>
            <a:r>
              <a:rPr lang="kk-KZ" sz="1200" i="1" dirty="0"/>
              <a:t>пунктов</a:t>
            </a:r>
            <a:r>
              <a:rPr lang="kk-KZ" sz="1200" dirty="0"/>
              <a:t> </a:t>
            </a:r>
            <a:endParaRPr lang="kk-KZ" sz="1200" b="1" i="1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 smtClean="0">
                <a:latin typeface="+mj-lt"/>
              </a:rPr>
              <a:t>900 </a:t>
            </a:r>
            <a:r>
              <a:rPr lang="ru-RU" sz="1200" dirty="0" smtClean="0">
                <a:latin typeface="+mj-lt"/>
              </a:rPr>
              <a:t>тысяч тенге </a:t>
            </a:r>
            <a:r>
              <a:rPr lang="ru-RU" sz="1200" dirty="0" smtClean="0">
                <a:latin typeface="+mj-lt"/>
              </a:rPr>
              <a:t>3,3%</a:t>
            </a:r>
            <a:endParaRPr lang="ru-RU" sz="1200" dirty="0" smtClean="0">
              <a:latin typeface="+mj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3" name="Скругленная прямоугольная выноска 12"/>
          <p:cNvSpPr/>
          <p:nvPr/>
        </p:nvSpPr>
        <p:spPr bwMode="auto">
          <a:xfrm>
            <a:off x="3584848" y="5270272"/>
            <a:ext cx="2232248" cy="900680"/>
          </a:xfrm>
          <a:prstGeom prst="wedgeRoundRectCallout">
            <a:avLst>
              <a:gd name="adj1" fmla="val 18330"/>
              <a:gd name="adj2" fmla="val -141158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 smtClean="0">
                <a:latin typeface="+mj-lt"/>
              </a:rPr>
              <a:t>Освещение и улиц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 smtClean="0">
                <a:latin typeface="+mj-lt"/>
              </a:rPr>
              <a:t>н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аселенных пунктов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1088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тысяч тенге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4%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4" name="Скругленная прямоугольная выноска 13"/>
          <p:cNvSpPr/>
          <p:nvPr/>
        </p:nvSpPr>
        <p:spPr bwMode="auto">
          <a:xfrm flipV="1">
            <a:off x="5656417" y="6304940"/>
            <a:ext cx="2570584" cy="45719"/>
          </a:xfrm>
          <a:prstGeom prst="wedgeRoundRectCallout">
            <a:avLst>
              <a:gd name="adj1" fmla="val -69555"/>
              <a:gd name="adj2" fmla="val -147387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5" name="Скругленная прямоугольная выноска 14"/>
          <p:cNvSpPr/>
          <p:nvPr/>
        </p:nvSpPr>
        <p:spPr bwMode="auto">
          <a:xfrm>
            <a:off x="7282893" y="4179984"/>
            <a:ext cx="2088232" cy="612648"/>
          </a:xfrm>
          <a:prstGeom prst="wedgeRoundRectCallout">
            <a:avLst>
              <a:gd name="adj1" fmla="val -86416"/>
              <a:gd name="adj2" fmla="val -60415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 smtClean="0">
                <a:latin typeface="+mj-lt"/>
              </a:rPr>
              <a:t>Благоустройства и  озеленение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 smtClean="0">
                <a:latin typeface="+mj-lt"/>
              </a:rPr>
              <a:t>населенных пунктов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 smtClean="0">
                <a:latin typeface="+mj-lt"/>
              </a:rPr>
              <a:t>4352 </a:t>
            </a:r>
            <a:r>
              <a:rPr lang="ru-RU" sz="1200" dirty="0" smtClean="0">
                <a:latin typeface="+mj-lt"/>
              </a:rPr>
              <a:t>тысяч  тенге </a:t>
            </a:r>
            <a:r>
              <a:rPr lang="ru-RU" sz="1200" dirty="0" smtClean="0">
                <a:latin typeface="+mj-lt"/>
              </a:rPr>
              <a:t>16% 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Бюджет ГУ </a:t>
            </a:r>
            <a:r>
              <a:rPr lang="kk-KZ" sz="1400" b="1" dirty="0" smtClean="0">
                <a:latin typeface="+mj-lt"/>
              </a:rPr>
              <a:t>“Аппарат акима Ескельдинского сельского округа Каратальского района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” на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2021год</a:t>
            </a:r>
            <a:endParaRPr lang="ru-RU" sz="18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602508681"/>
              </p:ext>
            </p:extLst>
          </p:nvPr>
        </p:nvGraphicFramePr>
        <p:xfrm>
          <a:off x="0" y="2060849"/>
          <a:ext cx="9906001" cy="5274111"/>
        </p:xfrm>
        <a:graphic>
          <a:graphicData uri="http://schemas.openxmlformats.org/drawingml/2006/table">
            <a:tbl>
              <a:tblPr/>
              <a:tblGrid>
                <a:gridCol w="5961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7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94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17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041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тысяч тенге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147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Наименование программы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2021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2022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2023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84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ВСЕГО: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27222</a:t>
                      </a:r>
                      <a:endParaRPr kumimoji="0" lang="kk-KZ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28583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30012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629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Услуги по обеспечению деятельности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акима района в городе, города районного значения, поселка, села, сельского округа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20882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21926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23022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439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Капитальные расходы государственного органа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14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14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751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Освещение улиц в населенных пунктах</a:t>
                      </a:r>
                      <a:r>
                        <a:rPr lang="kk-KZ" sz="1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»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1088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+mj-lt"/>
                        </a:rPr>
                        <a:t>1142</a:t>
                      </a:r>
                      <a:endParaRPr lang="kk-KZ" sz="14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+mj-lt"/>
                        </a:rPr>
                        <a:t>1199</a:t>
                      </a:r>
                      <a:endParaRPr lang="kk-KZ" sz="14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2751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«Обеспечение санитарии  населенных пунктов»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900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+mj-lt"/>
                        </a:rPr>
                        <a:t>945</a:t>
                      </a:r>
                      <a:endParaRPr lang="kk-KZ" sz="14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+mj-lt"/>
                        </a:rPr>
                        <a:t>992</a:t>
                      </a:r>
                      <a:endParaRPr lang="kk-KZ" sz="14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2751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«Благоустройство и озеленение населенных пунктов»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4352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+mj-lt"/>
                        </a:rPr>
                        <a:t>4569</a:t>
                      </a:r>
                      <a:endParaRPr lang="kk-KZ" sz="14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+mj-lt"/>
                        </a:rPr>
                        <a:t>4797</a:t>
                      </a:r>
                      <a:endParaRPr lang="kk-KZ" sz="14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144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Развитие регионов государственного органа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85534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5575" y="1268760"/>
            <a:ext cx="1557065" cy="1008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4008011854"/>
              </p:ext>
            </p:extLst>
          </p:nvPr>
        </p:nvGraphicFramePr>
        <p:xfrm>
          <a:off x="272480" y="2060848"/>
          <a:ext cx="9366820" cy="3816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4818" name="Picture 2" descr="https://www.vskills.in/certification/blog/wp-content/uploads/2015/07/INSTITUTIONAL-TRADING-PLATFORM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0512" y="1052736"/>
            <a:ext cx="1584176" cy="792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8554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26474</TotalTime>
  <Words>175</Words>
  <Application>Microsoft Office PowerPoint</Application>
  <PresentationFormat>Лист A4 (210x297 мм)</PresentationFormat>
  <Paragraphs>49</Paragraphs>
  <Slides>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Tahoma</vt:lpstr>
      <vt:lpstr>Times New Roman</vt:lpstr>
      <vt:lpstr>Международный</vt:lpstr>
      <vt:lpstr>Гражданский бюджет  Аппарат акима Ескельдинского сельского округа Каратальского района бюджета  на 2021 год</vt:lpstr>
      <vt:lpstr>Презентация PowerPoint</vt:lpstr>
      <vt:lpstr>Презентация PowerPoint</vt:lpstr>
      <vt:lpstr>Презентация PowerPoint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Пользователь Windows</cp:lastModifiedBy>
  <cp:revision>1965</cp:revision>
  <cp:lastPrinted>2016-07-20T11:16:55Z</cp:lastPrinted>
  <dcterms:created xsi:type="dcterms:W3CDTF">2004-02-06T14:47:15Z</dcterms:created>
  <dcterms:modified xsi:type="dcterms:W3CDTF">2021-05-15T17:33:37Z</dcterms:modified>
</cp:coreProperties>
</file>