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42" r:id="rId2"/>
    <p:sldId id="458" r:id="rId3"/>
    <p:sldId id="462" r:id="rId4"/>
    <p:sldId id="482" r:id="rId5"/>
    <p:sldId id="471" r:id="rId6"/>
    <p:sldId id="465" r:id="rId7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1808" autoAdjust="0"/>
    <p:restoredTop sz="98746" autoAdjust="0"/>
  </p:normalViewPr>
  <p:slideViewPr>
    <p:cSldViewPr snapToGrid="0">
      <p:cViewPr varScale="1">
        <p:scale>
          <a:sx n="68" d="100"/>
          <a:sy n="68" d="100"/>
        </p:scale>
        <p:origin x="-906" y="-102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818190995356524E-2"/>
          <c:y val="0.14742286978635083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16344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18454.900000000001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21974.799999999999</c:v>
                </c:pt>
              </c:numCache>
            </c:numRef>
          </c:val>
        </c:ser>
        <c:axId val="107675008"/>
        <c:axId val="102311040"/>
      </c:barChart>
      <c:catAx>
        <c:axId val="107675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02311040"/>
        <c:crosses val="autoZero"/>
        <c:auto val="1"/>
        <c:lblAlgn val="ctr"/>
        <c:lblOffset val="100"/>
      </c:catAx>
      <c:valAx>
        <c:axId val="102311040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07675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83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818241108386653E-2"/>
          <c:y val="9.75475303776536E-4"/>
          <c:w val="0.92718169943072781"/>
          <c:h val="0.739659063454932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57D6E7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3797.8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4424.8999999999996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4359</c:v>
                </c:pt>
              </c:numCache>
            </c:numRef>
          </c:val>
        </c:ser>
        <c:axId val="144770176"/>
        <c:axId val="144771712"/>
      </c:barChart>
      <c:catAx>
        <c:axId val="144770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44771712"/>
        <c:crosses val="autoZero"/>
        <c:auto val="1"/>
        <c:lblAlgn val="ctr"/>
        <c:lblOffset val="100"/>
      </c:catAx>
      <c:valAx>
        <c:axId val="144771712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44770176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0.47385</cdr:x>
      <cdr:y>0.21124</cdr:y>
    </cdr:from>
    <cdr:to>
      <cdr:x>0.59693</cdr:x>
      <cdr:y>0.28796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H="1" flipV="1">
          <a:off x="4546376" y="932213"/>
          <a:ext cx="1180900" cy="338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16352,9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0.11104</cdr:x>
      <cdr:y>0.28745</cdr:y>
    </cdr:from>
    <cdr:to>
      <cdr:x>0.25418</cdr:x>
      <cdr:y>0.36416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0800000" flipH="1" flipV="1">
          <a:off x="1065381" y="1268493"/>
          <a:ext cx="137336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16344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0.94347</cdr:x>
      <cdr:y>0.32844</cdr:y>
    </cdr:to>
    <cdr:pic>
      <cdr:nvPicPr>
        <cdr:cNvPr id="2" name="Picture 8" descr="Ð¸ÐºÐ¾Ð½ÐºÐ° diesel locomotive, Ð»Ð¾ÐºÐ¾Ð¼Ð¾ÑÐ¸Ð², Ð¿Ð¾ÐµÐ·Ð´,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lc="http://schemas.openxmlformats.org/drawingml/2006/lockedCanvas" xmlns="" xmlns:a14="http://schemas.microsoft.com/office/drawing/2010/main" xmlns:p="http://schemas.openxmlformats.org/presentationml/2006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764398" cy="155099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="" xmlns:a14="http://schemas.microsoft.com/office/drawing/2010/main" xmlns:p="http://schemas.openxmlformats.org/presentationml/2006/main" xmlns:r="http://schemas.openxmlformats.org/officeDocument/2006/relationships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0.07598</cdr:x>
      <cdr:y>0.0789</cdr:y>
    </cdr:from>
    <cdr:to>
      <cdr:x>0.25005</cdr:x>
      <cdr:y>0.15046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5523" y="373290"/>
          <a:ext cx="15247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3797</a:t>
          </a:r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,8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0.41846</cdr:x>
      <cdr:y>0.02265</cdr:y>
    </cdr:from>
    <cdr:to>
      <cdr:x>0.59058</cdr:x>
      <cdr:y>0.09421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665605" y="107144"/>
          <a:ext cx="150771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4424</a:t>
          </a:r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,9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0.81186</cdr:x>
      <cdr:y>0</cdr:y>
    </cdr:from>
    <cdr:to>
      <cdr:x>0.98593</cdr:x>
      <cdr:y>0.07156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111667" y="-59594"/>
          <a:ext cx="15247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4359</a:t>
          </a:r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872970" y="273050"/>
            <a:ext cx="5537730" cy="5853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95297" y="1435101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2348881"/>
            <a:ext cx="4992555" cy="175805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на 1 ноября 2020 года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39819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с.Казахстан,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86608"/>
          <a:ext cx="8237083" cy="196427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137276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Наименование показателей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01.11.2018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01.11.2019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01.11.2020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В БЮДЖЕТ сельского округа , всего: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16344,9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16352,9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21974,7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Налоговые поступления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3797,8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4424,9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4359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трансфертов (субвенций)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12547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11192,8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17615,7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2" y="1"/>
            <a:ext cx="8218325" cy="2246765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ноября за 2018 – 2020 год, тыс.тенге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fld id="{5E8B0D4E-4D5A-4088-B0C6-94DFFE03A6A7}" type="slidenum">
              <a:rPr lang="ru-RU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0810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поступлений на 1 ноября</a:t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</a:t>
            </a:r>
            <a:r>
              <a:rPr lang="en-US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0" y="1590260"/>
          <a:ext cx="9594574" cy="4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7964557" y="2305877"/>
            <a:ext cx="1507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21974,8</a:t>
            </a:r>
          </a:p>
          <a:p>
            <a:pPr algn="ctr"/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4707" y="4088699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5" cy="584771"/>
          </a:xfrm>
        </p:spPr>
        <p:txBody>
          <a:bodyPr/>
          <a:lstStyle/>
          <a:p>
            <a:pPr algn="ctr"/>
            <a:fld id="{5E8B0D4E-4D5A-4088-B0C6-94DFFE03A6A7}" type="slidenum">
              <a:rPr lang="ru-RU" sz="3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139,0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налог на имущества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34,4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ИПН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1026,6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48298" y="1060172"/>
          <a:ext cx="8229600" cy="472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613900" cy="2062099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Основные виды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налоговых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 1 ноября 2020 года,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.тенге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476087"/>
            <a:ext cx="2458192" cy="1381913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ПРИМЕЧАНИЕ: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Всего налоговых поступлений 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на 1 </a:t>
            </a:r>
            <a:r>
              <a:rPr lang="kk-KZ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ноября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2020 года      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4359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,0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.тенге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104,5%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 целом от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780320" y="3569347"/>
            <a:ext cx="23651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налог на транспортные средства с физ.лицо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3158,9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4731026"/>
            <a:ext cx="2372139" cy="212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8571" y="4592751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26" y="2570922"/>
            <a:ext cx="1046921" cy="9144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689113" y="1550504"/>
          <a:ext cx="8759687" cy="4731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Налоговые поступления в динамике, тыс.тенге</a:t>
            </a:r>
          </a:p>
          <a:p>
            <a:pPr algn="ctr" fontAlgn="ctr"/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1 ноября за 2018 – 2020 годы</a:t>
            </a:r>
            <a:endParaRPr lang="en-US" altLang="ru-RU" sz="20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906000" cy="193898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Исполнение бюджета по расходам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на 1 ноября за 2018-2020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4071" y="1107081"/>
          <a:ext cx="8106886" cy="4237447"/>
        </p:xfrm>
        <a:graphic>
          <a:graphicData uri="http://schemas.openxmlformats.org/drawingml/2006/table">
            <a:tbl>
              <a:tblPr/>
              <a:tblGrid>
                <a:gridCol w="139277"/>
                <a:gridCol w="3210078"/>
                <a:gridCol w="887896"/>
                <a:gridCol w="1179444"/>
                <a:gridCol w="1020417"/>
                <a:gridCol w="861391"/>
                <a:gridCol w="808383"/>
              </a:tblGrid>
              <a:tr h="449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1.11.2018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1.11.2019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 ноября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2020 года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всего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14535,8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16803,9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23439,0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23390,3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 по обеспечению деятельности </a:t>
                      </a:r>
                      <a:r>
                        <a:rPr lang="ru-RU" sz="1200" b="0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акима</a:t>
                      </a:r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города районного значения, села, поселка, сельского округа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13536,8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14263,6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15539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15502,8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Освещение улиц в населенных пунктах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6492,0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6491,0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санитарии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 и озеленение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Капитальные расходы государственного органа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1029,6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2640375</TotalTime>
  <Words>239</Words>
  <Application>Microsoft Office PowerPoint</Application>
  <PresentationFormat>Лист A4 (210x297 мм)</PresentationFormat>
  <Paragraphs>110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ИСПОЛНЕНИЕ БЮДЖЕТА Аппарат акима Жагатальского сельского округа Алакольского района на 1 ноября 2020 года </vt:lpstr>
      <vt:lpstr>Структура поступлений бюджета Аппарат акима Жагатальского сельского округаАлакольского района на 1 ноября за 2018 – 2020 год, тыс.тенге </vt:lpstr>
      <vt:lpstr>Динамика поступлений на 1 ноября за 2018 – 2020  годы, тыс.тенге </vt:lpstr>
      <vt:lpstr>Слайд 4</vt:lpstr>
      <vt:lpstr>Слайд 5</vt:lpstr>
      <vt:lpstr>Исполнение бюджета по расходам  на 1 ноября за 2018-2020 годы, тыс.тенге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1544</cp:revision>
  <cp:lastPrinted>2017-04-28T05:08:38Z</cp:lastPrinted>
  <dcterms:modified xsi:type="dcterms:W3CDTF">2021-01-18T14:07:48Z</dcterms:modified>
</cp:coreProperties>
</file>