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1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9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966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2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074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21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2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0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9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3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0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8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9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1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1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4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FB6812-11A5-454B-B81E-63252E970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1870" y="749595"/>
            <a:ext cx="5645888" cy="3902149"/>
          </a:xfrm>
        </p:spPr>
        <p:txBody>
          <a:bodyPr anchor="t"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бюджет Управление физической культуры и спорта ЗКО на 2020год</a:t>
            </a:r>
          </a:p>
        </p:txBody>
      </p:sp>
      <p:pic>
        <p:nvPicPr>
          <p:cNvPr id="56" name="Picture 3">
            <a:extLst>
              <a:ext uri="{FF2B5EF4-FFF2-40B4-BE49-F238E27FC236}">
                <a16:creationId xmlns:a16="http://schemas.microsoft.com/office/drawing/2014/main" id="{17BE2325-6FC0-4253-A5C3-7DEE14924A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61" r="70" b="-2"/>
          <a:stretch/>
        </p:blipFill>
        <p:spPr>
          <a:xfrm>
            <a:off x="5879804" y="-16982"/>
            <a:ext cx="6312196" cy="6874330"/>
          </a:xfrm>
          <a:custGeom>
            <a:avLst/>
            <a:gdLst/>
            <a:ahLst/>
            <a:cxnLst/>
            <a:rect l="l" t="t" r="r" b="b"/>
            <a:pathLst>
              <a:path w="6312196" h="6874330">
                <a:moveTo>
                  <a:pt x="2047193" y="0"/>
                </a:moveTo>
                <a:lnTo>
                  <a:pt x="6312196" y="0"/>
                </a:lnTo>
                <a:lnTo>
                  <a:pt x="6312196" y="6874330"/>
                </a:lnTo>
                <a:lnTo>
                  <a:pt x="0" y="687433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0109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5DD52-835A-4F9E-845E-7C8D2883B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201" y="192310"/>
            <a:ext cx="9091612" cy="17126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областного бюджета на 2020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Западно-Казахстанского областного маслихата от 13 декабря 2019 года №32-1год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001 «Услуги по реализации государственной политики на местном уровне  в сфере  физической культуры и спорта» 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B8C4E65-7357-47BB-8FCB-9CFF9BFE7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635534"/>
              </p:ext>
            </p:extLst>
          </p:nvPr>
        </p:nvGraphicFramePr>
        <p:xfrm>
          <a:off x="720566" y="2032730"/>
          <a:ext cx="10750867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455">
                  <a:extLst>
                    <a:ext uri="{9D8B030D-6E8A-4147-A177-3AD203B41FA5}">
                      <a16:colId xmlns:a16="http://schemas.microsoft.com/office/drawing/2014/main" val="3932040079"/>
                    </a:ext>
                  </a:extLst>
                </a:gridCol>
                <a:gridCol w="8724900">
                  <a:extLst>
                    <a:ext uri="{9D8B030D-6E8A-4147-A177-3AD203B41FA5}">
                      <a16:colId xmlns:a16="http://schemas.microsoft.com/office/drawing/2014/main" val="2551801670"/>
                    </a:ext>
                  </a:extLst>
                </a:gridCol>
                <a:gridCol w="1433512">
                  <a:extLst>
                    <a:ext uri="{9D8B030D-6E8A-4147-A177-3AD203B41FA5}">
                      <a16:colId xmlns:a16="http://schemas.microsoft.com/office/drawing/2014/main" val="20360026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тыс.тг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94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труда (15ед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служащих,2ед.тех персонала)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32886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198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3670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730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ГСМ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1184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07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запасов (картриджи, канцтовары)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командировочные расходы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2139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21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за страхование служебного автотранспорта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45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услуг связи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1281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020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1462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31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прочих услуг и работ (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оплаты услуг по повышению квалификации и переподготовке государственных служащих, обслуживание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орг.техники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сайта управления, установка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жалюзей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окна, участие в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семинарах,вебинарах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а также диагностика и услуги ремонта служебного автотранспорта предусмотрено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118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10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710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8D554A-F55A-4EC3-82B3-66E61420E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31800"/>
            <a:ext cx="8911687" cy="14732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областного бюджета на 2020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Западно-Казахстанского областного маслихата от 13 декабря 2019 года        №32-1год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002 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kk-K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спортивных соревнований на областном уровне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b="1" dirty="0"/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39E2C862-37DF-404F-8539-839C4B3E31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345910"/>
              </p:ext>
            </p:extLst>
          </p:nvPr>
        </p:nvGraphicFramePr>
        <p:xfrm>
          <a:off x="2589213" y="2133600"/>
          <a:ext cx="891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940645614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3018008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287814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244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57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60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47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269744"/>
                  </a:ext>
                </a:extLst>
              </a:tr>
            </a:tbl>
          </a:graphicData>
        </a:graphic>
      </p:graphicFrame>
      <p:graphicFrame>
        <p:nvGraphicFramePr>
          <p:cNvPr id="8" name="Таблица 4">
            <a:extLst>
              <a:ext uri="{FF2B5EF4-FFF2-40B4-BE49-F238E27FC236}">
                <a16:creationId xmlns:a16="http://schemas.microsoft.com/office/drawing/2014/main" id="{009D5CF5-FBC0-481B-A57D-9DC3B6F597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859298"/>
              </p:ext>
            </p:extLst>
          </p:nvPr>
        </p:nvGraphicFramePr>
        <p:xfrm>
          <a:off x="850900" y="2032731"/>
          <a:ext cx="10620533" cy="355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21">
                  <a:extLst>
                    <a:ext uri="{9D8B030D-6E8A-4147-A177-3AD203B41FA5}">
                      <a16:colId xmlns:a16="http://schemas.microsoft.com/office/drawing/2014/main" val="3932040079"/>
                    </a:ext>
                  </a:extLst>
                </a:gridCol>
                <a:gridCol w="8724900">
                  <a:extLst>
                    <a:ext uri="{9D8B030D-6E8A-4147-A177-3AD203B41FA5}">
                      <a16:colId xmlns:a16="http://schemas.microsoft.com/office/drawing/2014/main" val="2551801670"/>
                    </a:ext>
                  </a:extLst>
                </a:gridCol>
                <a:gridCol w="1433512">
                  <a:extLst>
                    <a:ext uri="{9D8B030D-6E8A-4147-A177-3AD203B41FA5}">
                      <a16:colId xmlns:a16="http://schemas.microsoft.com/office/drawing/2014/main" val="2036002632"/>
                    </a:ext>
                  </a:extLst>
                </a:gridCol>
              </a:tblGrid>
              <a:tr h="629069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тыс.тг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94708"/>
                  </a:ext>
                </a:extLst>
              </a:tr>
              <a:tr h="629069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прочих запасов (Спортивный костюм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тренировочный,футболка,бейсболка,кроссовки,футбольная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форма,мяч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волейбольный,баскетбольный,майки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забега)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5568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198357"/>
                  </a:ext>
                </a:extLst>
              </a:tr>
              <a:tr h="510245"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за аренду спортивного зала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647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730836"/>
                  </a:ext>
                </a:extLst>
              </a:tr>
              <a:tr h="770886"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прочих услуг для проведения областных соревнований </a:t>
                      </a:r>
                      <a:r>
                        <a:rPr lang="kk-KZ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(озвучка, техническая озвучка, услуги ведущих, штандартисток, изготовление баннеров, пригласительных билетов, дипломов, афиш, вымпел, а также услуги по медицинскому обслуживанию спортивных соревнований)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19396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07365"/>
                  </a:ext>
                </a:extLst>
              </a:tr>
              <a:tr h="51024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текущие затраты (</a:t>
                      </a:r>
                      <a:r>
                        <a:rPr lang="kk-KZ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проведения учебно-тренировочного процесса, изготовление кубков и медалей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35796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235"/>
                  </a:ext>
                </a:extLst>
              </a:tr>
              <a:tr h="510245"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10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21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08ED1-32DE-4477-B5D3-390EF5EC1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08210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областного бюджета на 2020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Западно-Казахстанского областного маслихата от 13 декабря 2019 года        №32-1год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003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«Подготовка и участие членов областных сборных команд по различным видам спорта для участия в республиканских и международных соревнованиях»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3C5522-B0F4-4D45-9F35-B23266E99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EDF4BE0-03D9-4778-B280-56B3CFEF6C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287143"/>
              </p:ext>
            </p:extLst>
          </p:nvPr>
        </p:nvGraphicFramePr>
        <p:xfrm>
          <a:off x="753745" y="2017184"/>
          <a:ext cx="10787380" cy="443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68">
                  <a:extLst>
                    <a:ext uri="{9D8B030D-6E8A-4147-A177-3AD203B41FA5}">
                      <a16:colId xmlns:a16="http://schemas.microsoft.com/office/drawing/2014/main" val="3932040079"/>
                    </a:ext>
                  </a:extLst>
                </a:gridCol>
                <a:gridCol w="8719979">
                  <a:extLst>
                    <a:ext uri="{9D8B030D-6E8A-4147-A177-3AD203B41FA5}">
                      <a16:colId xmlns:a16="http://schemas.microsoft.com/office/drawing/2014/main" val="2551801670"/>
                    </a:ext>
                  </a:extLst>
                </a:gridCol>
                <a:gridCol w="1438433">
                  <a:extLst>
                    <a:ext uri="{9D8B030D-6E8A-4147-A177-3AD203B41FA5}">
                      <a16:colId xmlns:a16="http://schemas.microsoft.com/office/drawing/2014/main" val="2036002632"/>
                    </a:ext>
                  </a:extLst>
                </a:gridCol>
              </a:tblGrid>
              <a:tr h="448651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тыс.тг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94708"/>
                  </a:ext>
                </a:extLst>
              </a:tr>
              <a:tr h="30888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прочих запасов (костюм спортивный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парадный,кроссовки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спортсменов национальных сборных области)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198357"/>
                  </a:ext>
                </a:extLst>
              </a:tr>
              <a:tr h="305842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по медицинскому обследованию спортсменов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7730836"/>
                  </a:ext>
                </a:extLst>
              </a:tr>
              <a:tr h="362571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подготовке и участию сборной команды ЗКО по хоккею с мячом на республиканских и международных соревнованиях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101207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9707365"/>
                  </a:ext>
                </a:extLst>
              </a:tr>
              <a:tr h="448651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по содержанию бокса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(для хранения велосипедов)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г.Нур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5192235"/>
                  </a:ext>
                </a:extLst>
              </a:tr>
              <a:tr h="303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ГККП  "Областная школа высшего спортивного мастерства"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170134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21396"/>
                  </a:ext>
                </a:extLst>
              </a:tr>
              <a:tr h="303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ГККП "Спортивный клуб для людей с ограниченными возможностями"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4453521"/>
                  </a:ext>
                </a:extLst>
              </a:tr>
              <a:tr h="303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ГККП  "Волейбольный клуб "Жайык"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4020506"/>
                  </a:ext>
                </a:extLst>
              </a:tr>
              <a:tr h="303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футбола в области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702321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311006"/>
                  </a:ext>
                </a:extLst>
              </a:tr>
              <a:tr h="448651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Командировочные расходы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355506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1425348"/>
                  </a:ext>
                </a:extLst>
              </a:tr>
              <a:tr h="448651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k-KZ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Выплаты спортсменам и тренерам за спортивные достижения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8703472"/>
                  </a:ext>
                </a:extLst>
              </a:tr>
              <a:tr h="448651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1663063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10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41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2A023-2F63-4229-A63D-44C4F2793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областного бюджета на 2020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Западно-Казахстанского областного маслихата от 13 декабря 2019 года        №32-1год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006 «Дополнительное образование для детей и юношества по спорту»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3D385A6-7A53-4D08-A3B8-907E5C6B9C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188819"/>
              </p:ext>
            </p:extLst>
          </p:nvPr>
        </p:nvGraphicFramePr>
        <p:xfrm>
          <a:off x="687388" y="2017185"/>
          <a:ext cx="10853737" cy="4180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112">
                  <a:extLst>
                    <a:ext uri="{9D8B030D-6E8A-4147-A177-3AD203B41FA5}">
                      <a16:colId xmlns:a16="http://schemas.microsoft.com/office/drawing/2014/main" val="3932040079"/>
                    </a:ext>
                  </a:extLst>
                </a:gridCol>
                <a:gridCol w="8760344">
                  <a:extLst>
                    <a:ext uri="{9D8B030D-6E8A-4147-A177-3AD203B41FA5}">
                      <a16:colId xmlns:a16="http://schemas.microsoft.com/office/drawing/2014/main" val="2551801670"/>
                    </a:ext>
                  </a:extLst>
                </a:gridCol>
                <a:gridCol w="1447281">
                  <a:extLst>
                    <a:ext uri="{9D8B030D-6E8A-4147-A177-3AD203B41FA5}">
                      <a16:colId xmlns:a16="http://schemas.microsoft.com/office/drawing/2014/main" val="2036002632"/>
                    </a:ext>
                  </a:extLst>
                </a:gridCol>
              </a:tblGrid>
              <a:tr h="47077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тыс.тг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94708"/>
                  </a:ext>
                </a:extLst>
              </a:tr>
              <a:tr h="32411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 "Областная специализированная детско–юношеская школа олимпийского резерва по теннису"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124748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198357"/>
                  </a:ext>
                </a:extLst>
              </a:tr>
              <a:tr h="32092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"Областная детско–юношеская спортивная школа №5"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7730836"/>
                  </a:ext>
                </a:extLst>
              </a:tr>
              <a:tr h="38045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"Областная специализированная детско–юношеская школа олимпийского резерва"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149198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9707365"/>
                  </a:ext>
                </a:extLst>
              </a:tr>
              <a:tr h="47077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"Областная детско-юношеская спортивная школа №3"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5192235"/>
                  </a:ext>
                </a:extLst>
              </a:tr>
              <a:tr h="31795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"Областная детско-юношеская спортивная школа по национальным видам спорта"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21396"/>
                  </a:ext>
                </a:extLst>
              </a:tr>
              <a:tr h="31795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"Областная детско-юношеская спортивная школа по зимним видам спорта"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151285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4453521"/>
                  </a:ext>
                </a:extLst>
              </a:tr>
              <a:tr h="31795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"Центр подготовки олимпийского резерва"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110529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4020506"/>
                  </a:ext>
                </a:extLst>
              </a:tr>
              <a:tr h="31795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"Специализированная детско-юношеская школа олимпийского резерва по единоборствам"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311006"/>
                  </a:ext>
                </a:extLst>
              </a:tr>
              <a:tr h="47077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ГККП "Специализированная детско-юношеская школа олимпийского резерва №1"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137710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1425348"/>
                  </a:ext>
                </a:extLst>
              </a:tr>
              <a:tr h="470775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1070322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10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53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BB4B7-F0D8-4DD4-9290-5312271F1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2425" y="197724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областного бюджета на 2020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Западно-Казахстанского областного маслихата от 13 декабря 2019 года        №32-1год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007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kk-K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Общеобразовательное обучение одаренных в спорте детей в специализированных организациях образования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b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Финансирование Областной специализированной школы-интернат для одаренных в спорте детей</a:t>
            </a:r>
            <a:endParaRPr lang="ru-RU" sz="1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D0CC5B-5D3F-4754-B093-CB484307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BE07571-1736-40E4-8163-BDD33602BE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5648"/>
              </p:ext>
            </p:extLst>
          </p:nvPr>
        </p:nvGraphicFramePr>
        <p:xfrm>
          <a:off x="687388" y="1931724"/>
          <a:ext cx="10741025" cy="4926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265">
                  <a:extLst>
                    <a:ext uri="{9D8B030D-6E8A-4147-A177-3AD203B41FA5}">
                      <a16:colId xmlns:a16="http://schemas.microsoft.com/office/drawing/2014/main" val="3932040079"/>
                    </a:ext>
                  </a:extLst>
                </a:gridCol>
                <a:gridCol w="8682508">
                  <a:extLst>
                    <a:ext uri="{9D8B030D-6E8A-4147-A177-3AD203B41FA5}">
                      <a16:colId xmlns:a16="http://schemas.microsoft.com/office/drawing/2014/main" val="2551801670"/>
                    </a:ext>
                  </a:extLst>
                </a:gridCol>
                <a:gridCol w="1432252">
                  <a:extLst>
                    <a:ext uri="{9D8B030D-6E8A-4147-A177-3AD203B41FA5}">
                      <a16:colId xmlns:a16="http://schemas.microsoft.com/office/drawing/2014/main" val="2036002632"/>
                    </a:ext>
                  </a:extLst>
                </a:gridCol>
              </a:tblGrid>
              <a:tr h="413344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тыс.тг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94708"/>
                  </a:ext>
                </a:extLst>
              </a:tr>
              <a:tr h="260776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труда (184 работника)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204169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198357"/>
                  </a:ext>
                </a:extLst>
              </a:tr>
              <a:tr h="260776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7730836"/>
                  </a:ext>
                </a:extLst>
              </a:tr>
              <a:tr h="281631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ГСМ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9707365"/>
                  </a:ext>
                </a:extLst>
              </a:tr>
              <a:tr h="294012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запасов (картриджи, канцтовары)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5192235"/>
                  </a:ext>
                </a:extLst>
              </a:tr>
              <a:tr h="268446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продуктов питания на 228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93063"/>
                  </a:ext>
                </a:extLst>
              </a:tr>
              <a:tr h="306795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лекарственных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7098730"/>
                  </a:ext>
                </a:extLst>
              </a:tr>
              <a:tr h="279167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командировочные расходы административного персонала и тренеров, спортсменов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21396"/>
                  </a:ext>
                </a:extLst>
              </a:tr>
              <a:tr h="279167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за страхование автотранспортов (в том числе автобусы)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4453521"/>
                  </a:ext>
                </a:extLst>
              </a:tr>
              <a:tr h="279167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услуг связи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4020506"/>
                  </a:ext>
                </a:extLst>
              </a:tr>
              <a:tr h="279167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311006"/>
                  </a:ext>
                </a:extLst>
              </a:tr>
              <a:tr h="279167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за аренду спортивного зала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9200971"/>
                  </a:ext>
                </a:extLst>
              </a:tr>
              <a:tr h="59825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прочих услуг и работ (изготовление аттестатов, публикация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объявлений,ремонт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орг.техники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машин,услуги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бани,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прачка,дезинфекция,лабораторные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исследования, обслуживание 1С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предприятие,аттестация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приборов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измерения,ремонт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основных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средств,фин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услуги,участие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семинарах)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1425348"/>
                  </a:ext>
                </a:extLst>
              </a:tr>
              <a:tr h="288568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k-KZ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Приобретение антивирусных программ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8703472"/>
                  </a:ext>
                </a:extLst>
              </a:tr>
              <a:tr h="297068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Приобретение книг по обновленной программе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184205"/>
                  </a:ext>
                </a:extLst>
              </a:tr>
              <a:tr h="260776"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10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5458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803</Words>
  <Application>Microsoft Office PowerPoint</Application>
  <PresentationFormat>Широкоэкранный</PresentationFormat>
  <Paragraphs>169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Гражданский бюджет Управление физической культуры и спорта ЗКО на 2020год</vt:lpstr>
      <vt:lpstr>Утверждение областного бюджета на 2020  Решение Западно-Казахстанского областного маслихата от 13 декабря 2019 года №32-1год  001 «Услуги по реализации государственной политики на местном уровне  в сфере  физической культуры и спорта»  </vt:lpstr>
      <vt:lpstr>Утверждение областного бюджета на 2020 Решение Западно-Казахстанского областного маслихата от 13 декабря 2019 года        №32-1год  002  «Проведение спортивных соревнований на областном уровне» </vt:lpstr>
      <vt:lpstr>Утверждение областного бюджета на 2020 Решение Западно-Казахстанского областного маслихата от 13 декабря 2019 года        №32-1год  003 «Подготовка и участие членов областных сборных команд по различным видам спорта для участия в республиканских и международных соревнованиях»  </vt:lpstr>
      <vt:lpstr>Утверждение областного бюджета на 2020 Решение Западно-Казахстанского областного маслихата от 13 декабря 2019 года        №32-1год  006 «Дополнительное образование для детей и юношества по спорту» </vt:lpstr>
      <vt:lpstr>Утверждение областного бюджета на 2020 Решение Западно-Казахстанского областного маслихата от 13 декабря 2019 года        №32-1год  007 «Общеобразовательное обучение одаренных в спорте детей в специализированных организациях образования»  Финансирование Областной специализированной школы-интернат для одаренных в спорте детей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 Управление физической культуры и спорта ЗКО на 2020год</dc:title>
  <dc:creator>user</dc:creator>
  <cp:lastModifiedBy>user</cp:lastModifiedBy>
  <cp:revision>15</cp:revision>
  <dcterms:created xsi:type="dcterms:W3CDTF">2020-10-29T05:45:11Z</dcterms:created>
  <dcterms:modified xsi:type="dcterms:W3CDTF">2020-10-29T07:19:34Z</dcterms:modified>
</cp:coreProperties>
</file>