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CCFFFF"/>
    <a:srgbClr val="FFEACD"/>
    <a:srgbClr val="FFFFCC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шілде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</a:t>
            </a:r>
            <a:r>
              <a:rPr lang="kk-KZ" sz="1400" dirty="0" smtClean="0"/>
              <a:t>бойынша-3050339,00 </a:t>
            </a:r>
            <a:r>
              <a:rPr lang="kk-KZ" sz="1400" dirty="0"/>
              <a:t>мың теңге 2020 жылға </a:t>
            </a:r>
            <a:r>
              <a:rPr lang="kk-KZ" sz="1400" dirty="0" smtClean="0"/>
              <a:t>31 </a:t>
            </a:r>
            <a:r>
              <a:rPr lang="kk-KZ" sz="1400" dirty="0" smtClean="0"/>
              <a:t>шілдедегі игерілгені-1135324,14  </a:t>
            </a:r>
            <a:r>
              <a:rPr lang="kk-KZ" sz="1400" dirty="0"/>
              <a:t>мың теңге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FF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- 17976,0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бөлінді,игерілгені-8394,02 </a:t>
            </a:r>
            <a:r>
              <a:rPr lang="kk-KZ" sz="1600" dirty="0">
                <a:solidFill>
                  <a:srgbClr val="FFFF00"/>
                </a:solidFill>
              </a:rPr>
              <a:t>мың теңге, оның ішінде штаттық бірліктер бойынша еңбекақы және табыс салығы және т. б. бөлінді-4410,0 мың </a:t>
            </a:r>
            <a:r>
              <a:rPr lang="kk-KZ" sz="1600" dirty="0" smtClean="0">
                <a:solidFill>
                  <a:srgbClr val="FFFF00"/>
                </a:solidFill>
              </a:rPr>
              <a:t>теңге.игерілгені-2798,00 </a:t>
            </a:r>
            <a:r>
              <a:rPr lang="kk-KZ" sz="1600" dirty="0">
                <a:solidFill>
                  <a:srgbClr val="FFFF00"/>
                </a:solidFill>
              </a:rPr>
              <a:t>мың теңге, сыйақы </a:t>
            </a:r>
            <a:r>
              <a:rPr lang="kk-KZ" sz="1600" dirty="0" smtClean="0">
                <a:solidFill>
                  <a:srgbClr val="FFFF00"/>
                </a:solidFill>
              </a:rPr>
              <a:t>1117,00 </a:t>
            </a:r>
            <a:r>
              <a:rPr lang="kk-KZ" sz="1600" dirty="0">
                <a:solidFill>
                  <a:srgbClr val="FFFF00"/>
                </a:solidFill>
              </a:rPr>
              <a:t>мың тенге игерілгені </a:t>
            </a:r>
            <a:r>
              <a:rPr lang="kk-KZ" sz="1600" dirty="0" smtClean="0">
                <a:solidFill>
                  <a:srgbClr val="FFFF00"/>
                </a:solidFill>
              </a:rPr>
              <a:t>1117,00 </a:t>
            </a:r>
            <a:r>
              <a:rPr lang="kk-KZ" sz="1600" dirty="0" smtClean="0">
                <a:solidFill>
                  <a:srgbClr val="FFFF00"/>
                </a:solidFill>
              </a:rPr>
              <a:t>мың тенге, сауықтыруға 797,0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 игерілгені 368,09 </a:t>
            </a:r>
            <a:r>
              <a:rPr lang="kk-KZ" sz="1600" dirty="0">
                <a:solidFill>
                  <a:srgbClr val="FFFF00"/>
                </a:solidFill>
              </a:rPr>
              <a:t>мың тенге </a:t>
            </a:r>
            <a:r>
              <a:rPr lang="kk-KZ" sz="1600" dirty="0">
                <a:solidFill>
                  <a:srgbClr val="FFFF00"/>
                </a:solidFill>
              </a:rPr>
              <a:t>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салық-298,0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игерілгені-214,30 </a:t>
            </a:r>
            <a:r>
              <a:rPr lang="kk-KZ" sz="1600" dirty="0">
                <a:solidFill>
                  <a:srgbClr val="FFFF00"/>
                </a:solidFill>
              </a:rPr>
              <a:t>мың теңге,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аударымдар-161,0 </a:t>
            </a:r>
            <a:r>
              <a:rPr lang="kk-KZ" sz="1600" dirty="0">
                <a:solidFill>
                  <a:srgbClr val="FFFF00"/>
                </a:solidFill>
              </a:rPr>
              <a:t>мың теңге</a:t>
            </a:r>
            <a:r>
              <a:rPr lang="kk-KZ" sz="1600" dirty="0" smtClean="0">
                <a:solidFill>
                  <a:srgbClr val="FFFF00"/>
                </a:solidFill>
              </a:rPr>
              <a:t>,-116,89 </a:t>
            </a:r>
            <a:r>
              <a:rPr lang="kk-KZ" sz="1600" dirty="0">
                <a:solidFill>
                  <a:srgbClr val="FFFF00"/>
                </a:solidFill>
              </a:rPr>
              <a:t>мың теңге шығын, автокөлікті сақтандыру-18,0 мың теңге, медициналық </a:t>
            </a:r>
            <a:r>
              <a:rPr lang="kk-KZ" sz="1600" dirty="0" smtClean="0">
                <a:solidFill>
                  <a:srgbClr val="FFFF00"/>
                </a:solidFill>
              </a:rPr>
              <a:t>сақтандыру-102,0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игерілгені-77,25 </a:t>
            </a:r>
            <a:r>
              <a:rPr lang="kk-KZ" sz="1600" dirty="0">
                <a:solidFill>
                  <a:srgbClr val="FFFF00"/>
                </a:solidFill>
              </a:rPr>
              <a:t>мың теңге,техникалық қызметкерлердің еңбекақысы – </a:t>
            </a:r>
            <a:r>
              <a:rPr lang="kk-KZ" sz="1600" dirty="0" smtClean="0">
                <a:solidFill>
                  <a:srgbClr val="FFFF00"/>
                </a:solidFill>
              </a:rPr>
              <a:t>1748,0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орындалғаны-1301,27 </a:t>
            </a:r>
            <a:r>
              <a:rPr lang="kk-KZ" sz="1600" dirty="0">
                <a:solidFill>
                  <a:srgbClr val="FFFF00"/>
                </a:solidFill>
              </a:rPr>
              <a:t>мың теңге, техникалық қызметкерлердің </a:t>
            </a:r>
            <a:r>
              <a:rPr lang="kk-KZ" sz="1600" dirty="0" smtClean="0">
                <a:solidFill>
                  <a:srgbClr val="FFFF00"/>
                </a:solidFill>
              </a:rPr>
              <a:t>салықтары-180, </a:t>
            </a:r>
            <a:r>
              <a:rPr lang="kk-KZ" sz="1600" dirty="0">
                <a:solidFill>
                  <a:srgbClr val="FFFF00"/>
                </a:solidFill>
              </a:rPr>
              <a:t>0 мың </a:t>
            </a:r>
            <a:r>
              <a:rPr lang="kk-KZ" sz="1600" dirty="0" smtClean="0">
                <a:solidFill>
                  <a:srgbClr val="FFFF00"/>
                </a:solidFill>
              </a:rPr>
              <a:t>теңге,игерілгені-123,09 </a:t>
            </a:r>
            <a:r>
              <a:rPr lang="kk-KZ" sz="1600" dirty="0">
                <a:solidFill>
                  <a:srgbClr val="FFFF00"/>
                </a:solidFill>
              </a:rPr>
              <a:t>мың теңге жанар </a:t>
            </a:r>
            <a:r>
              <a:rPr lang="kk-KZ" sz="1600" dirty="0" smtClean="0">
                <a:solidFill>
                  <a:srgbClr val="FFFF00"/>
                </a:solidFill>
              </a:rPr>
              <a:t>майды </a:t>
            </a:r>
            <a:r>
              <a:rPr lang="kk-KZ" sz="1600" dirty="0">
                <a:solidFill>
                  <a:srgbClr val="FFFF00"/>
                </a:solidFill>
              </a:rPr>
              <a:t>сатып алуға 468,0 мың тенге бөлінді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игерілгені-296,08 </a:t>
            </a:r>
            <a:r>
              <a:rPr lang="kk-KZ" sz="1600" dirty="0">
                <a:solidFill>
                  <a:srgbClr val="FFFF00"/>
                </a:solidFill>
              </a:rPr>
              <a:t>мың тенге,Интернет желісіне қызмет көрсету - 384,0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игерілді-194,64 </a:t>
            </a:r>
            <a:r>
              <a:rPr lang="kk-KZ" sz="1600" dirty="0">
                <a:solidFill>
                  <a:srgbClr val="FFFF00"/>
                </a:solidFill>
              </a:rPr>
              <a:t>мың теңге, банктік қызметтер, ұйымдастыру техникасын жөндеу бойынша қызметтер, Автокөлікті жөндеу бойынша </a:t>
            </a:r>
            <a:r>
              <a:rPr lang="kk-KZ" sz="1600" dirty="0" smtClean="0">
                <a:solidFill>
                  <a:srgbClr val="FFFF00"/>
                </a:solidFill>
              </a:rPr>
              <a:t>қызметтер-7364,0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теңге1469,64 </a:t>
            </a:r>
            <a:r>
              <a:rPr lang="kk-KZ" sz="1600" dirty="0">
                <a:solidFill>
                  <a:srgbClr val="FFFF00"/>
                </a:solidFill>
              </a:rPr>
              <a:t>мың теңге игерілді, іссапар-371,0 теңге жүмсылған қаражат 26,51 мың тенге, Басқа да ағымдағы шығыстар -33,0 мың </a:t>
            </a:r>
            <a:r>
              <a:rPr lang="kk-KZ" sz="1600" dirty="0" smtClean="0">
                <a:solidFill>
                  <a:srgbClr val="FFFF00"/>
                </a:solidFill>
              </a:rPr>
              <a:t>теңге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Мемлекеттік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органның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күрделі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шығыстары-188,0 </a:t>
            </a:r>
            <a:r>
              <a:rPr lang="ru-RU" sz="1600" dirty="0" err="1" smtClean="0">
                <a:solidFill>
                  <a:srgbClr val="FFFF00"/>
                </a:solidFill>
              </a:rPr>
              <a:t>мың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теңге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көгалдандыру-755431,0 мың </a:t>
            </a:r>
            <a:r>
              <a:rPr lang="kk-KZ" dirty="0" smtClean="0">
                <a:solidFill>
                  <a:srgbClr val="00B050"/>
                </a:solidFill>
              </a:rPr>
              <a:t>теңге.игерілгені-310644,19 </a:t>
            </a:r>
            <a:r>
              <a:rPr lang="kk-KZ" dirty="0">
                <a:solidFill>
                  <a:srgbClr val="00B050"/>
                </a:solidFill>
              </a:rPr>
              <a:t>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184482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Әлеуметтік</a:t>
            </a:r>
            <a:r>
              <a:rPr lang="ru-RU" dirty="0" smtClean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көмек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smtClean="0">
                <a:solidFill>
                  <a:srgbClr val="00FFFF"/>
                </a:solidFill>
              </a:rPr>
              <a:t>беру-10 000,00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игерілгені-4224,00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үшін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кредиттер</a:t>
            </a:r>
            <a:r>
              <a:rPr lang="ru-RU" dirty="0" smtClean="0">
                <a:solidFill>
                  <a:srgbClr val="00FFFF"/>
                </a:solidFill>
              </a:rPr>
              <a:t>- 5000,00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игерілгені-4612,00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Сенім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білдірілген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агенттің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бойынша</a:t>
            </a:r>
            <a:r>
              <a:rPr lang="ru-RU" dirty="0">
                <a:solidFill>
                  <a:srgbClr val="00FFFF"/>
                </a:solidFill>
              </a:rPr>
              <a:t> (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кредит </a:t>
            </a:r>
            <a:r>
              <a:rPr lang="ru-RU" dirty="0" err="1">
                <a:solidFill>
                  <a:srgbClr val="00FFFF"/>
                </a:solidFill>
              </a:rPr>
              <a:t>түріндегі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) </a:t>
            </a:r>
            <a:r>
              <a:rPr lang="ru-RU" dirty="0" err="1">
                <a:solidFill>
                  <a:srgbClr val="00FFFF"/>
                </a:solidFill>
              </a:rPr>
              <a:t>қызметтеріне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ақы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төлеу</a:t>
            </a:r>
            <a:r>
              <a:rPr lang="ru-RU" dirty="0" smtClean="0">
                <a:solidFill>
                  <a:srgbClr val="00FFFF"/>
                </a:solidFill>
              </a:rPr>
              <a:t>- 125,00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теңге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ЧС </a:t>
            </a:r>
            <a:r>
              <a:rPr lang="ru-RU" dirty="0" err="1">
                <a:solidFill>
                  <a:srgbClr val="FF0000"/>
                </a:solidFill>
              </a:rPr>
              <a:t>іс-шараларды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жүргізу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бойынша-12000,0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 </a:t>
            </a:r>
            <a:r>
              <a:rPr lang="ru-RU" dirty="0" err="1">
                <a:solidFill>
                  <a:srgbClr val="FF0000"/>
                </a:solidFill>
              </a:rPr>
              <a:t>толық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жұмсалды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</a:rPr>
              <a:t>Әлеуметтік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табиғи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техногендік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сипаттағы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жағдайларды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жергілікті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атқарушы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резерві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есебінен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іс-шаралар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өткізуге-23860,0 </a:t>
            </a:r>
            <a:r>
              <a:rPr lang="ru-RU" dirty="0" err="1" smtClean="0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теңге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" y="1080918"/>
            <a:ext cx="807958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500" y="2828836"/>
            <a:ext cx="495300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err="1"/>
              <a:t>Қазақстан</a:t>
            </a:r>
            <a:r>
              <a:rPr lang="ru-RU" sz="1400" dirty="0"/>
              <a:t> </a:t>
            </a:r>
            <a:r>
              <a:rPr lang="ru-RU" sz="1400" dirty="0" err="1"/>
              <a:t>Республикасында</a:t>
            </a:r>
            <a:r>
              <a:rPr lang="ru-RU" sz="1400" dirty="0"/>
              <a:t> </a:t>
            </a:r>
            <a:r>
              <a:rPr lang="ru-RU" sz="1400" dirty="0" err="1"/>
              <a:t>төтенше</a:t>
            </a:r>
            <a:r>
              <a:rPr lang="ru-RU" sz="1400" dirty="0"/>
              <a:t> </a:t>
            </a:r>
            <a:r>
              <a:rPr lang="ru-RU" sz="1400" dirty="0" err="1"/>
              <a:t>жағдай</a:t>
            </a:r>
            <a:r>
              <a:rPr lang="ru-RU" sz="1400" dirty="0"/>
              <a:t> </a:t>
            </a:r>
            <a:r>
              <a:rPr lang="ru-RU" sz="1400" dirty="0" err="1"/>
              <a:t>режимінде</a:t>
            </a:r>
            <a:r>
              <a:rPr lang="ru-RU" sz="1400" dirty="0"/>
              <a:t> </a:t>
            </a:r>
            <a:r>
              <a:rPr lang="ru-RU" sz="1400" dirty="0" err="1"/>
              <a:t>коммуналдық</a:t>
            </a:r>
            <a:r>
              <a:rPr lang="ru-RU" sz="1400" dirty="0"/>
              <a:t> </a:t>
            </a:r>
            <a:r>
              <a:rPr lang="ru-RU" sz="1400" dirty="0" err="1"/>
              <a:t>қызметтерге</a:t>
            </a:r>
            <a:r>
              <a:rPr lang="ru-RU" sz="1400" dirty="0"/>
              <a:t> </a:t>
            </a:r>
            <a:r>
              <a:rPr lang="ru-RU" sz="1400" dirty="0" err="1"/>
              <a:t>ақы</a:t>
            </a:r>
            <a:r>
              <a:rPr lang="ru-RU" sz="1400" dirty="0"/>
              <a:t> </a:t>
            </a:r>
            <a:r>
              <a:rPr lang="ru-RU" sz="1400" dirty="0" err="1"/>
              <a:t>төлеу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халықтың</a:t>
            </a:r>
            <a:r>
              <a:rPr lang="ru-RU" sz="1400" dirty="0"/>
              <a:t> </a:t>
            </a:r>
            <a:r>
              <a:rPr lang="ru-RU" sz="1400" dirty="0" err="1"/>
              <a:t>төлемдерін</a:t>
            </a:r>
            <a:r>
              <a:rPr lang="ru-RU" sz="1400" dirty="0"/>
              <a:t> </a:t>
            </a:r>
            <a:r>
              <a:rPr lang="ru-RU" sz="1400" dirty="0" err="1" smtClean="0"/>
              <a:t>өтеу</a:t>
            </a:r>
            <a:r>
              <a:rPr lang="ru-RU" sz="1400" dirty="0" smtClean="0"/>
              <a:t> -357266,0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, 49174,00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 </a:t>
            </a:r>
            <a:r>
              <a:rPr lang="ru-RU" sz="1400" dirty="0" err="1" smtClean="0"/>
              <a:t>игерілгені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Төмен</a:t>
            </a:r>
            <a:r>
              <a:rPr lang="ru-RU" sz="1400" dirty="0" smtClean="0"/>
              <a:t> </a:t>
            </a:r>
            <a:r>
              <a:rPr lang="ru-RU" sz="1400" dirty="0" err="1"/>
              <a:t>тұрған</a:t>
            </a:r>
            <a:r>
              <a:rPr lang="ru-RU" sz="1400" dirty="0"/>
              <a:t> </a:t>
            </a:r>
            <a:r>
              <a:rPr lang="ru-RU" sz="1400" dirty="0" err="1"/>
              <a:t>бюджеттерге</a:t>
            </a:r>
            <a:r>
              <a:rPr lang="ru-RU" sz="1400" dirty="0"/>
              <a:t> </a:t>
            </a:r>
            <a:r>
              <a:rPr lang="ru-RU" sz="1400" dirty="0" err="1"/>
              <a:t>берілетін</a:t>
            </a: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нысаналы</a:t>
            </a:r>
            <a:r>
              <a:rPr lang="ru-RU" sz="1400" dirty="0"/>
              <a:t> </a:t>
            </a:r>
            <a:r>
              <a:rPr lang="ru-RU" sz="1400" dirty="0" smtClean="0"/>
              <a:t>трансферттер-120 640,0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жұмсалған</a:t>
            </a:r>
            <a:r>
              <a:rPr lang="ru-RU" sz="1400" dirty="0"/>
              <a:t> </a:t>
            </a:r>
            <a:r>
              <a:rPr lang="ru-RU" sz="1400" dirty="0" err="1"/>
              <a:t>қаражат</a:t>
            </a:r>
            <a:r>
              <a:rPr lang="ru-RU" sz="1400" dirty="0"/>
              <a:t> </a:t>
            </a:r>
            <a:r>
              <a:rPr lang="ru-RU" sz="1400" dirty="0" smtClean="0"/>
              <a:t>52742,00 </a:t>
            </a:r>
            <a:r>
              <a:rPr lang="ru-RU" sz="1400" dirty="0" err="1"/>
              <a:t>мың</a:t>
            </a:r>
            <a:r>
              <a:rPr lang="ru-RU" sz="1400" dirty="0"/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20688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672" y="1268760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Ауыл</a:t>
            </a:r>
            <a:r>
              <a:rPr lang="ru-RU" dirty="0">
                <a:solidFill>
                  <a:srgbClr val="FFFF00"/>
                </a:solidFill>
              </a:rPr>
              <a:t>-Ел </a:t>
            </a:r>
            <a:r>
              <a:rPr lang="ru-RU" dirty="0" err="1">
                <a:solidFill>
                  <a:srgbClr val="FFFF00"/>
                </a:solidFill>
              </a:rPr>
              <a:t>бесігі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жобасы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шеңберінде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ауылдық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әлеуметтік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инженерлік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инфрақұрылымдарды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дамыту-256587,0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тенге</a:t>
            </a: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жүйесінің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жұмыс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істеуі-15577,0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15555,56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Елд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көшелерд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жарықтандыру-18131,0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7142,00 </a:t>
            </a:r>
            <a:r>
              <a:rPr lang="ru-RU" dirty="0" smtClean="0">
                <a:solidFill>
                  <a:srgbClr val="FFFF00"/>
                </a:solidFill>
              </a:rPr>
              <a:t>мы</a:t>
            </a:r>
            <a:r>
              <a:rPr lang="kk-KZ" dirty="0" smtClean="0">
                <a:solidFill>
                  <a:srgbClr val="FFFF00"/>
                </a:solidFill>
              </a:rPr>
              <a:t>ң теңге игерілді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жүйелерін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дамыту-1438058,0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646677,00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тенге </a:t>
            </a:r>
            <a:r>
              <a:rPr lang="ru-RU" dirty="0" err="1" smtClean="0">
                <a:solidFill>
                  <a:srgbClr val="FFFF00"/>
                </a:solidFill>
              </a:rPr>
              <a:t>игерілді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26438</TotalTime>
  <Words>439</Words>
  <Application>Microsoft Office PowerPoint</Application>
  <PresentationFormat>Лист A4 (210x297 мм)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шілде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1976</cp:revision>
  <cp:lastPrinted>2016-07-20T11:16:55Z</cp:lastPrinted>
  <dcterms:created xsi:type="dcterms:W3CDTF">2004-02-06T14:47:15Z</dcterms:created>
  <dcterms:modified xsi:type="dcterms:W3CDTF">2020-08-22T10:44:16Z</dcterms:modified>
</cp:coreProperties>
</file>