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442" r:id="rId2"/>
    <p:sldId id="485" r:id="rId3"/>
    <p:sldId id="483" r:id="rId4"/>
    <p:sldId id="460" r:id="rId5"/>
    <p:sldId id="458" r:id="rId6"/>
    <p:sldId id="462" r:id="rId7"/>
    <p:sldId id="482" r:id="rId8"/>
    <p:sldId id="471" r:id="rId9"/>
    <p:sldId id="465" r:id="rId10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1808" autoAdjust="0"/>
    <p:restoredTop sz="98772" autoAdjust="0"/>
  </p:normalViewPr>
  <p:slideViewPr>
    <p:cSldViewPr snapToGrid="0">
      <p:cViewPr>
        <p:scale>
          <a:sx n="63" d="100"/>
          <a:sy n="63" d="100"/>
        </p:scale>
        <p:origin x="-1152" y="-300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464825855452723E-2"/>
          <c:y val="1.5299026133949098E-3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11753.9</c:v>
                </c:pt>
                <c:pt idx="1">
                  <c:v>11984</c:v>
                </c:pt>
                <c:pt idx="2">
                  <c:v>16609.5</c:v>
                </c:pt>
              </c:numCache>
            </c:numRef>
          </c:val>
        </c:ser>
        <c:axId val="47080960"/>
        <c:axId val="47082496"/>
      </c:barChart>
      <c:catAx>
        <c:axId val="47080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47082496"/>
        <c:crosses val="autoZero"/>
        <c:auto val="1"/>
        <c:lblAlgn val="ctr"/>
        <c:lblOffset val="100"/>
      </c:catAx>
      <c:valAx>
        <c:axId val="4708249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47080960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76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3282</a:t>
                    </a:r>
                    <a:r>
                      <a:rPr lang="en-US" dirty="0" smtClean="0"/>
                      <a:t>,</a:t>
                    </a:r>
                    <a:r>
                      <a:rPr lang="kk-KZ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k-KZ" smtClean="0"/>
                      <a:t>2349</a:t>
                    </a:r>
                    <a:r>
                      <a:rPr lang="en-US" smtClean="0"/>
                      <a:t>,</a:t>
                    </a:r>
                    <a:r>
                      <a:rPr lang="kk-KZ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2619.9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3282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2349.5</c:v>
                </c:pt>
              </c:numCache>
            </c:numRef>
          </c:val>
        </c:ser>
        <c:dLbls>
          <c:showVal val="1"/>
        </c:dLbls>
        <c:overlap val="-25"/>
        <c:axId val="125499264"/>
        <c:axId val="125500800"/>
      </c:barChart>
      <c:catAx>
        <c:axId val="125499264"/>
        <c:scaling>
          <c:orientation val="minMax"/>
        </c:scaling>
        <c:axPos val="b"/>
        <c:numFmt formatCode="General" sourceLinked="1"/>
        <c:majorTickMark val="none"/>
        <c:tickLblPos val="nextTo"/>
        <c:crossAx val="125500800"/>
        <c:crosses val="autoZero"/>
        <c:auto val="1"/>
        <c:lblAlgn val="ctr"/>
        <c:lblOffset val="100"/>
      </c:catAx>
      <c:valAx>
        <c:axId val="125500800"/>
        <c:scaling>
          <c:orientation val="minMax"/>
        </c:scaling>
        <c:delete val="1"/>
        <c:axPos val="l"/>
        <c:numFmt formatCode="#,##0.0" sourceLinked="1"/>
        <c:tickLblPos val="none"/>
        <c:crossAx val="12549926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0.10362</cdr:x>
      <cdr:y>0.3226</cdr:y>
    </cdr:from>
    <cdr:to>
      <cdr:x>0.27769</cdr:x>
      <cdr:y>0.39202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26460" y="157325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0.33529</cdr:x>
      <cdr:y>0.27946</cdr:y>
    </cdr:from>
    <cdr:to>
      <cdr:x>0.50937</cdr:x>
      <cdr:y>0.34888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21383" y="1362871"/>
          <a:ext cx="17244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0.56498</cdr:x>
      <cdr:y>0.26401</cdr:y>
    </cdr:from>
    <cdr:to>
      <cdr:x>0.73905</cdr:x>
      <cdr:y>0.33153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96692" y="132373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0.79919</cdr:x>
      <cdr:y>0.10181</cdr:y>
    </cdr:from>
    <cdr:to>
      <cdr:x>0.96769</cdr:x>
      <cdr:y>0.16933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916761" y="510466"/>
          <a:ext cx="16691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1992086"/>
            <a:ext cx="4992555" cy="3135085"/>
          </a:xfrm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b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жылғы 1 тамызға арналған азаматтық 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</a:t>
            </a: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нің орындалуы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92827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а.Қазақстан</a:t>
            </a: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2020ж.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4473" y="-130629"/>
            <a:ext cx="8073347" cy="1077214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Бюджеттердің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деңгейлері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процесс</a:t>
            </a: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35469" y="6318002"/>
            <a:ext cx="731290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0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жалғасы</a:t>
            </a:r>
            <a:endParaRPr lang="ru-RU" sz="1050" b="1" dirty="0">
              <a:solidFill>
                <a:srgbClr val="C00000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4739499" y="6569793"/>
            <a:ext cx="379499" cy="288207"/>
          </a:xfrm>
          <a:prstGeom prst="triangle">
            <a:avLst/>
          </a:prstGeom>
          <a:solidFill>
            <a:srgbClr val="44F26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5018" y="889365"/>
            <a:ext cx="7362701" cy="510774"/>
          </a:xfrm>
          <a:prstGeom prst="roundRect">
            <a:avLst/>
          </a:prstGeom>
          <a:solidFill>
            <a:srgbClr val="0A259A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en-US" altLang="ru-RU" sz="2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1) </a:t>
            </a:r>
            <a:r>
              <a:rPr lang="ru-RU" altLang="ru-RU" sz="2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Республикалық</a:t>
            </a:r>
            <a:r>
              <a:rPr lang="ru-RU" altLang="ru-RU" sz="2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 бюджет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9387" y="1858733"/>
            <a:ext cx="7362701" cy="919396"/>
          </a:xfrm>
          <a:prstGeom prst="roundRect">
            <a:avLst/>
          </a:prstGeom>
          <a:solidFill>
            <a:srgbClr val="57D6E7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2)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Облыстық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бюджет,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республикалық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маңызы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бар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қаланың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,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астананың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бюджеттері</a:t>
            </a:r>
            <a:endParaRPr lang="ru-RU" altLang="ru-RU" sz="24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1879" y="3319398"/>
            <a:ext cx="7362701" cy="919396"/>
          </a:xfrm>
          <a:prstGeom prst="roundRect">
            <a:avLst/>
          </a:prstGeom>
          <a:solidFill>
            <a:srgbClr val="66FF99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3)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Аудандық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(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облыстық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маңызы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 бар 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қаланың</a:t>
            </a:r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) </a:t>
            </a:r>
            <a:r>
              <a:rPr lang="ru-RU" altLang="ru-RU" sz="24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бюджеті</a:t>
            </a:r>
            <a:endParaRPr lang="ru-RU" altLang="ru-RU" sz="24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4601275"/>
            <a:ext cx="7362701" cy="1532330"/>
          </a:xfrm>
          <a:prstGeom prst="roundRect">
            <a:avLst/>
          </a:prstGeom>
          <a:solidFill>
            <a:srgbClr val="FFCCCC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Аудандық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маңызы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қаланың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ауылдың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кенттің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ауылдық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округінің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бюджеті</a:t>
            </a:r>
            <a:endParaRPr lang="ru-RU" altLang="ru-RU" sz="2800" b="1" dirty="0" smtClean="0"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Diagram group"/>
          <p:cNvGrpSpPr>
            <a:grpSpLocks noChangeAspect="1"/>
          </p:cNvGrpSpPr>
          <p:nvPr/>
        </p:nvGrpSpPr>
        <p:grpSpPr>
          <a:xfrm>
            <a:off x="3134986" y="4199905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35" name="Стрелка вверх 34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6" name="Diagram group"/>
          <p:cNvGrpSpPr>
            <a:grpSpLocks noChangeAspect="1"/>
          </p:cNvGrpSpPr>
          <p:nvPr/>
        </p:nvGrpSpPr>
        <p:grpSpPr>
          <a:xfrm>
            <a:off x="4702532" y="4223657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37" name="Стрелка вниз 36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1" name="Diagram group"/>
          <p:cNvGrpSpPr>
            <a:grpSpLocks noChangeAspect="1"/>
          </p:cNvGrpSpPr>
          <p:nvPr/>
        </p:nvGrpSpPr>
        <p:grpSpPr>
          <a:xfrm>
            <a:off x="3198321" y="1377536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12" name="Стрелка вверх 11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3" name="Diagram group"/>
          <p:cNvGrpSpPr>
            <a:grpSpLocks noChangeAspect="1"/>
          </p:cNvGrpSpPr>
          <p:nvPr/>
        </p:nvGrpSpPr>
        <p:grpSpPr>
          <a:xfrm>
            <a:off x="4670865" y="1401289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14" name="Стрелка вниз 13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0" name="Diagram group"/>
          <p:cNvGrpSpPr>
            <a:grpSpLocks noChangeAspect="1"/>
          </p:cNvGrpSpPr>
          <p:nvPr/>
        </p:nvGrpSpPr>
        <p:grpSpPr>
          <a:xfrm>
            <a:off x="3184465" y="2812471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31" name="Стрелка вверх 30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2" name="Diagram group"/>
          <p:cNvGrpSpPr>
            <a:grpSpLocks noChangeAspect="1"/>
          </p:cNvGrpSpPr>
          <p:nvPr/>
        </p:nvGrpSpPr>
        <p:grpSpPr>
          <a:xfrm>
            <a:off x="4645135" y="2824349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33" name="Стрелка вниз 32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7447808" y="4326681"/>
            <a:ext cx="2458192" cy="400105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lang="ru-RU" altLang="ru-RU" sz="2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Ескертпе</a:t>
            </a:r>
            <a:endParaRPr lang="ru-RU" altLang="ru-RU" sz="2000" b="1" dirty="0" smtClean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Diagram group"/>
          <p:cNvGrpSpPr>
            <a:grpSpLocks noChangeAspect="1"/>
          </p:cNvGrpSpPr>
          <p:nvPr/>
        </p:nvGrpSpPr>
        <p:grpSpPr>
          <a:xfrm>
            <a:off x="7336872" y="4815442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40" name="Стрелка вверх 39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1" name="Diagram group"/>
          <p:cNvGrpSpPr>
            <a:grpSpLocks noChangeAspect="1"/>
          </p:cNvGrpSpPr>
          <p:nvPr/>
        </p:nvGrpSpPr>
        <p:grpSpPr>
          <a:xfrm>
            <a:off x="7325000" y="5522354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42" name="Стрелка вниз 41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3" name="Прямоугольник 42"/>
          <p:cNvSpPr/>
          <p:nvPr/>
        </p:nvSpPr>
        <p:spPr>
          <a:xfrm>
            <a:off x="7858321" y="5526931"/>
            <a:ext cx="2437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altLang="ru-RU" sz="11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бюджеттік субвенциялар</a:t>
            </a:r>
            <a:endParaRPr lang="ru-RU" altLang="ru-RU" sz="1100" b="1" dirty="0" smtClean="0"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856343" y="4943061"/>
            <a:ext cx="2437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1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бюджеттік</a:t>
            </a:r>
            <a:r>
              <a:rPr lang="ru-RU" altLang="ru-RU" sz="11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1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тәркілеулер</a:t>
            </a:r>
            <a:endParaRPr lang="ru-RU" altLang="ru-RU" sz="1100" b="1" dirty="0" smtClean="0"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998773" y="5628905"/>
            <a:ext cx="207076" cy="11875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068045" y="5080660"/>
            <a:ext cx="207076" cy="11875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5632" y="2232561"/>
            <a:ext cx="2060367" cy="1901877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9271000" y="6229350"/>
            <a:ext cx="635000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 3"/>
          <p:cNvSpPr/>
          <p:nvPr/>
        </p:nvSpPr>
        <p:spPr>
          <a:xfrm rot="1506038">
            <a:off x="5704555" y="3442553"/>
            <a:ext cx="2035551" cy="220106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7DFFB8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Группа 22"/>
          <p:cNvGrpSpPr>
            <a:grpSpLocks noChangeAspect="1"/>
          </p:cNvGrpSpPr>
          <p:nvPr/>
        </p:nvGrpSpPr>
        <p:grpSpPr>
          <a:xfrm>
            <a:off x="7017864" y="2034187"/>
            <a:ext cx="2520000" cy="2520000"/>
            <a:chOff x="3586447" y="1237112"/>
            <a:chExt cx="1512025" cy="1512025"/>
          </a:xfrm>
          <a:solidFill>
            <a:srgbClr val="0A259A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6" name="Круговая стрелка 25"/>
          <p:cNvSpPr/>
          <p:nvPr/>
        </p:nvSpPr>
        <p:spPr>
          <a:xfrm rot="17499606">
            <a:off x="6541323" y="1591295"/>
            <a:ext cx="3450629" cy="3431969"/>
          </a:xfrm>
          <a:prstGeom prst="circularArrow">
            <a:avLst>
              <a:gd name="adj1" fmla="val 4687"/>
              <a:gd name="adj2" fmla="val 299029"/>
              <a:gd name="adj3" fmla="val 2467490"/>
              <a:gd name="adj4" fmla="val 15970426"/>
              <a:gd name="adj5" fmla="val 5469"/>
            </a:avLst>
          </a:prstGeom>
          <a:solidFill>
            <a:srgbClr val="0A259A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 4"/>
          <p:cNvSpPr/>
          <p:nvPr/>
        </p:nvSpPr>
        <p:spPr>
          <a:xfrm rot="20994896">
            <a:off x="2769438" y="3403548"/>
            <a:ext cx="1251238" cy="929084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/>
          </a:p>
        </p:txBody>
      </p:sp>
      <p:grpSp>
        <p:nvGrpSpPr>
          <p:cNvPr id="32" name="Группа 31"/>
          <p:cNvGrpSpPr>
            <a:grpSpLocks noChangeAspect="1"/>
          </p:cNvGrpSpPr>
          <p:nvPr/>
        </p:nvGrpSpPr>
        <p:grpSpPr>
          <a:xfrm>
            <a:off x="6051569" y="3959480"/>
            <a:ext cx="1800000" cy="1800000"/>
            <a:chOff x="3586447" y="1237112"/>
            <a:chExt cx="1512025" cy="1512025"/>
          </a:xfrm>
          <a:solidFill>
            <a:srgbClr val="7DFFB8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3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8" name="Группа 37"/>
          <p:cNvGrpSpPr>
            <a:grpSpLocks noChangeAspect="1"/>
          </p:cNvGrpSpPr>
          <p:nvPr/>
        </p:nvGrpSpPr>
        <p:grpSpPr>
          <a:xfrm>
            <a:off x="4366158" y="4879870"/>
            <a:ext cx="1800000" cy="1800000"/>
            <a:chOff x="3586447" y="1237112"/>
            <a:chExt cx="1512025" cy="1512025"/>
          </a:xfrm>
          <a:solidFill>
            <a:srgbClr val="99CCFF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9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Группа 26"/>
          <p:cNvGrpSpPr>
            <a:grpSpLocks noChangeAspect="1"/>
          </p:cNvGrpSpPr>
          <p:nvPr/>
        </p:nvGrpSpPr>
        <p:grpSpPr>
          <a:xfrm>
            <a:off x="2630382" y="4547362"/>
            <a:ext cx="1800000" cy="1800000"/>
            <a:chOff x="3586447" y="1237112"/>
            <a:chExt cx="1512025" cy="1512025"/>
          </a:xfrm>
          <a:solidFill>
            <a:srgbClr val="FFCCCC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1" name=" 3"/>
          <p:cNvSpPr/>
          <p:nvPr/>
        </p:nvSpPr>
        <p:spPr>
          <a:xfrm rot="21343496">
            <a:off x="2004752" y="3789654"/>
            <a:ext cx="3453618" cy="376579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FFCCCC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Прямоугольник 34"/>
          <p:cNvSpPr/>
          <p:nvPr/>
        </p:nvSpPr>
        <p:spPr>
          <a:xfrm>
            <a:off x="2058390" y="6223467"/>
            <a:ext cx="2378714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бюджетті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орындау</a:t>
            </a:r>
            <a:endParaRPr lang="ru-RU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449277" y="5413207"/>
            <a:ext cx="245672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Бюджетті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есепті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қалыптастыру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қарау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бекіту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-130629"/>
            <a:ext cx="8588828" cy="1077214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Бюджеттердің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деңгейлері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процесс</a:t>
            </a: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>
          <a:xfrm>
            <a:off x="-213756" y="3542910"/>
            <a:ext cx="8073347" cy="400105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lang="ru-RU" altLang="ru-RU" sz="2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процесстің</a:t>
            </a:r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</a:t>
            </a:r>
            <a:endParaRPr lang="ru-RU" altLang="ru-RU" sz="2000" b="1" dirty="0" smtClean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 3"/>
          <p:cNvSpPr/>
          <p:nvPr/>
        </p:nvSpPr>
        <p:spPr>
          <a:xfrm rot="10800000">
            <a:off x="4526921" y="4818110"/>
            <a:ext cx="2035551" cy="220106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CCFFFF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Прямоугольник 53"/>
          <p:cNvSpPr/>
          <p:nvPr/>
        </p:nvSpPr>
        <p:spPr>
          <a:xfrm>
            <a:off x="0" y="1389781"/>
            <a:ext cx="743395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Әлеуметтік-экономикалық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даму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болжамы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негізінде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бюджеттік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бағдарламалар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әзірленеді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);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0" y="1940585"/>
            <a:ext cx="6344567" cy="566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Республикалық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бюджет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жергілікті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мәслихаттың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шешімі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0" y="2491383"/>
            <a:ext cx="6543304" cy="566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Бюджетті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бекіту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туралы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мәслихаттың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шешімін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іске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асыру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туралы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ЖАО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қаулысы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(а/о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әкімінің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шешімі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); </a:t>
            </a:r>
            <a:endParaRPr lang="ru-RU" sz="1400" b="1" dirty="0">
              <a:solidFill>
                <a:srgbClr val="0A259A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0" y="3081537"/>
            <a:ext cx="4446494" cy="318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Бюджеттік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Century Gothic" panose="020B0502020202020204" pitchFamily="34" charset="0"/>
              </a:rPr>
              <a:t>бағғдарламалар</a:t>
            </a:r>
            <a:r>
              <a:rPr lang="ru-RU" altLang="ru-RU" sz="1400" b="1" dirty="0" smtClean="0">
                <a:solidFill>
                  <a:srgbClr val="0A259A"/>
                </a:solidFill>
                <a:latin typeface="Century Gothic" panose="020B0502020202020204" pitchFamily="34" charset="0"/>
              </a:rPr>
              <a:t>;</a:t>
            </a:r>
            <a:endParaRPr lang="ru-RU" sz="1400" b="1" dirty="0">
              <a:solidFill>
                <a:srgbClr val="0A259A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0" y="914768"/>
            <a:ext cx="8051470" cy="38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Бюджеттік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процессте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келесі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құжаттар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пайдаланылады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59" name="Рисунок 58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10854" y="4620835"/>
            <a:ext cx="1095146" cy="919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11188"/>
            <a:ext cx="1838696" cy="1697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2362" y="1688177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0692" y="2220586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3073" y="2768831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1024" y="3125091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 rot="19204302">
            <a:off x="7691825" y="4385592"/>
            <a:ext cx="2378714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Нәтижелерді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бағалау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Рисунок 40" descr="getNewsImage.ph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05400"/>
            <a:ext cx="1927861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142515" cy="230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тамыздағы жағдай бойынша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ТҮСІМДЕР</a:t>
            </a:r>
          </a:p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16609,5 млн. те</a:t>
            </a:r>
            <a:r>
              <a:rPr lang="kk-KZ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ң</a:t>
            </a:r>
            <a:r>
              <a:rPr lang="ru-RU" altLang="ru-RU" sz="48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ге</a:t>
            </a:r>
            <a:endParaRPr lang="ru-RU" altLang="ru-RU" sz="48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ШЫҒЫНДАР</a:t>
            </a:r>
          </a:p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18795,4 млн. </a:t>
            </a:r>
            <a:r>
              <a:rPr lang="ru-RU" altLang="ru-RU" sz="48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теңге</a:t>
            </a:r>
            <a:endParaRPr lang="ru-RU" altLang="ru-RU" sz="4800" b="1" dirty="0" smtClean="0">
              <a:ln w="0"/>
              <a:solidFill>
                <a:schemeClr val="bg1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6774020"/>
              </p:ext>
            </p:extLst>
          </p:nvPr>
        </p:nvGraphicFramePr>
        <p:xfrm>
          <a:off x="1" y="1743595"/>
          <a:ext cx="8237083" cy="260302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646551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01.08.2018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01.08.2019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01.08.2020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ОБЛЫС БЮДЖЕТІНІҢ ТҮСІМДЕРІ: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11753,9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11984,0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16609,5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Салық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түсімдері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2619,9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3282,0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2349,5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Трансферттердің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түсімі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9134,0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8702,0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14260,0</a:t>
                      </a:r>
                    </a:p>
                  </a:txBody>
                  <a:tcPr anchor="b"/>
                </a:tc>
              </a:tr>
              <a:tr h="544756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3" y="0"/>
            <a:ext cx="7718718" cy="179832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-2020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тамызға арналған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бюджетінің түсімдер құрылымы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млн.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0810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2020 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тамызға арналған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 динамикасы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457200" y="1418509"/>
          <a:ext cx="9037320" cy="476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1935481" y="2301240"/>
            <a:ext cx="12496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11753,9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602481" y="1798320"/>
            <a:ext cx="1234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11984,0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513321" y="1478280"/>
            <a:ext cx="1066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16609,5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290" y="4101951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жер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129,0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мүлік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30,9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ЖТС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1025,8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902525" y="636716"/>
          <a:ext cx="8229600" cy="50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276998"/>
            <a:ext cx="9613900" cy="1508101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тамызға арналған 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kumimoji="0" lang="ru-RU" alt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мың.теңге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/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369904"/>
            <a:ext cx="2458192" cy="1594279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ЕСКЕРТПЕ: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жылғы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тамызға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арналған салық түсімдерінің барлығы 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2349,5 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түсімдерден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102,4 %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871760" y="2804160"/>
            <a:ext cx="179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Көлік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құралдарына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салынатын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салық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1163,8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23348"/>
            <a:ext cx="2363190" cy="2234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9058" y="5745690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9120" y="1706879"/>
            <a:ext cx="1325880" cy="108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0" y="1844040"/>
          <a:ext cx="990600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тамызға арналған динамикадағы салық түсімдері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мың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lang="en-US" altLang="ru-RU" sz="28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88"/>
            <a:ext cx="9906000" cy="190821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 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</a:t>
            </a:r>
            <a:r>
              <a:rPr lang="en-US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8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-2020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жж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 1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тамызға арналған шығындар бойынша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бюджетті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атқару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,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мың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теңге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9698680"/>
              </p:ext>
            </p:extLst>
          </p:nvPr>
        </p:nvGraphicFramePr>
        <p:xfrm>
          <a:off x="141516" y="1005839"/>
          <a:ext cx="8479970" cy="6598919"/>
        </p:xfrm>
        <a:graphic>
          <a:graphicData uri="http://schemas.openxmlformats.org/drawingml/2006/table">
            <a:tbl>
              <a:tblPr/>
              <a:tblGrid>
                <a:gridCol w="304800"/>
                <a:gridCol w="3113313"/>
                <a:gridCol w="1186542"/>
                <a:gridCol w="1219200"/>
                <a:gridCol w="1068783"/>
                <a:gridCol w="845393"/>
                <a:gridCol w="741939"/>
              </a:tblGrid>
              <a:tr h="571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1.08.2018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1.08.2019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жылғы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1тамызға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арналған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кезең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7276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7586,0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19120,0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18795,4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соның</a:t>
                      </a:r>
                      <a:r>
                        <a:rPr lang="ru-RU" sz="1400" b="1" i="1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1400" b="1" i="1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қала, ауыл, кент, ауылдық округ әкімінің қызметін қамтамасыз ету жөніндегі қызметтер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6068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11236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11024,9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мекендердегі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көшелерді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жарықтандыру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6476,0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6374,4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Елдi мекендердiң санитариясын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 мекендерді абаттандыру мен көгалдандыру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438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қалаларда, кенттерде, ауылдарда, ауылдық округтерде автомобиль жолдарының жұмыс істеуін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84"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Мемлекеттік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органның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күрделі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шығыстары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2640118</TotalTime>
  <Words>399</Words>
  <Application>Microsoft Office PowerPoint</Application>
  <PresentationFormat>Лист A4 (210x297 мм)</PresentationFormat>
  <Paragraphs>139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Жағатал ауылдық округінің  2020 жылғы 1 тамызға арналған азаматтық бюджетінің орындалуы </vt:lpstr>
      <vt:lpstr>Бюджеттердің деңгейлері және бюджеттік процесс</vt:lpstr>
      <vt:lpstr>Бюджеттердің деңгейлері және бюджеттік процесс</vt:lpstr>
      <vt:lpstr>2020 жылғы 1 тамыздағы жағдай бойынша Жағатал ауылдық округінің бюджет құрылымы   </vt:lpstr>
      <vt:lpstr>2018-2020 жж. 1 тамызға арналған  Жағатал ауылдық округі бюджетінің түсімдер құрылымы, млн.теңге </vt:lpstr>
      <vt:lpstr>2018 – 2020  жж. 1 тамызға арналған  түсімдер динамикасы, мың.теңге </vt:lpstr>
      <vt:lpstr>Слайд 7</vt:lpstr>
      <vt:lpstr>Слайд 8</vt:lpstr>
      <vt:lpstr>  2018-2020 жж. 1 тамызға арналған шығындар бойынша бюджетті атқару, мың.теңге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1509</cp:revision>
  <cp:lastPrinted>2017-04-28T05:08:38Z</cp:lastPrinted>
  <dcterms:modified xsi:type="dcterms:W3CDTF">2021-01-18T06:16:27Z</dcterms:modified>
</cp:coreProperties>
</file>