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69" r:id="rId5"/>
    <p:sldId id="266" r:id="rId6"/>
    <p:sldId id="268" r:id="rId7"/>
    <p:sldId id="270" r:id="rId8"/>
    <p:sldId id="264" r:id="rId9"/>
    <p:sldId id="261" r:id="rId10"/>
  </p:sldIdLst>
  <p:sldSz cx="9906000" cy="6858000" type="A4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9DD9FE"/>
    <a:srgbClr val="F1F1F1"/>
    <a:srgbClr val="363F11"/>
    <a:srgbClr val="0000FF"/>
    <a:srgbClr val="2D7154"/>
    <a:srgbClr val="B78E20"/>
    <a:srgbClr val="7A7A7A"/>
    <a:srgbClr val="D9DECD"/>
    <a:srgbClr val="839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60" y="-60"/>
      </p:cViewPr>
      <p:guideLst>
        <p:guide orient="horz" pos="218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36709381915495E-2"/>
          <c:y val="3.290056766160044E-2"/>
          <c:w val="0.91811949976841134"/>
          <c:h val="0.812488440368364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420,4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551-44D7-924D-3BCC36AA789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504,0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990-40F0-89AB-199EEA32A123}"/>
                </c:ext>
              </c:extLst>
            </c:dLbl>
            <c:spPr>
              <a:solidFill>
                <a:srgbClr val="FFFF00"/>
              </a:solidFill>
              <a:ln w="9525" cap="rnd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420.4</c:v>
                </c:pt>
                <c:pt idx="1">
                  <c:v>479.9</c:v>
                </c:pt>
                <c:pt idx="2">
                  <c:v>504</c:v>
                </c:pt>
                <c:pt idx="3">
                  <c:v>518.1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90-40F0-89AB-199EEA32A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841456"/>
        <c:axId val="200690240"/>
      </c:barChart>
      <c:catAx>
        <c:axId val="19984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0690240"/>
        <c:crosses val="autoZero"/>
        <c:auto val="1"/>
        <c:lblAlgn val="ctr"/>
        <c:lblOffset val="100"/>
        <c:noMultiLvlLbl val="0"/>
      </c:catAx>
      <c:valAx>
        <c:axId val="200690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984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625906557768357"/>
          <c:y val="7.3154243268666014E-2"/>
          <c:w val="0.59160095541019475"/>
          <c:h val="0.4424392674472060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74">
          <a:noFill/>
        </a:ln>
      </c:spPr>
    </c:plotArea>
    <c:legend>
      <c:legendPos val="b"/>
      <c:layout>
        <c:manualLayout>
          <c:xMode val="edge"/>
          <c:yMode val="edge"/>
          <c:x val="0"/>
          <c:y val="0.65377418975230994"/>
          <c:w val="1"/>
          <c:h val="0.33276552011151678"/>
        </c:manualLayout>
      </c:layout>
      <c:overlay val="0"/>
      <c:spPr>
        <a:noFill/>
        <a:ln w="2537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20,0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B3-47A0-8A69-D7BF476FF5ED}"/>
                </c:ext>
              </c:extLst>
            </c:dLbl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18.5</c:v>
                </c:pt>
                <c:pt idx="1">
                  <c:v>10.1</c:v>
                </c:pt>
                <c:pt idx="2">
                  <c:v>20</c:v>
                </c:pt>
                <c:pt idx="3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3-47A0-8A69-D7BF476FF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6416320"/>
        <c:axId val="656413696"/>
      </c:barChart>
      <c:catAx>
        <c:axId val="65641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6413696"/>
        <c:crosses val="autoZero"/>
        <c:auto val="1"/>
        <c:lblAlgn val="ctr"/>
        <c:lblOffset val="100"/>
        <c:noMultiLvlLbl val="0"/>
      </c:catAx>
      <c:valAx>
        <c:axId val="65641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641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60276446038351"/>
          <c:y val="7.7641063235014865E-2"/>
          <c:w val="0.63079447107923303"/>
          <c:h val="0.472282669657879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25326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D821-4A9E-8F42-2412D78BD3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326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821-4A9E-8F42-2412D78BD3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326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D821-4A9E-8F42-2412D78BD3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326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821-4A9E-8F42-2412D78BD347}"/>
              </c:ext>
            </c:extLst>
          </c:dPt>
          <c:dLbls>
            <c:dLbl>
              <c:idx val="0"/>
              <c:layout>
                <c:manualLayout>
                  <c:x val="3.617862984834293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18,5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821-4A9E-8F42-2412D78BD347}"/>
                </c:ext>
              </c:extLst>
            </c:dLbl>
            <c:dLbl>
              <c:idx val="1"/>
              <c:layout>
                <c:manualLayout>
                  <c:x val="1.8089314924171467E-2"/>
                  <c:y val="-4.897458970766218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821-4A9E-8F42-2412D78BD347}"/>
                </c:ext>
              </c:extLst>
            </c:dLbl>
            <c:dLbl>
              <c:idx val="2"/>
              <c:layout>
                <c:manualLayout>
                  <c:x val="-0.13566986193128602"/>
                  <c:y val="8.3728653379909115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821-4A9E-8F42-2412D78BD347}"/>
                </c:ext>
              </c:extLst>
            </c:dLbl>
            <c:dLbl>
              <c:idx val="3"/>
              <c:layout>
                <c:manualLayout>
                  <c:x val="-3.6178629848342934E-2"/>
                  <c:y val="-5.4982975697863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821-4A9E-8F42-2412D78BD347}"/>
                </c:ext>
              </c:extLst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1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98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Управление экономики и бюджетного планирования</c:v>
                </c:pt>
                <c:pt idx="1">
                  <c:v>Управление энергетики и ЖКХ</c:v>
                </c:pt>
                <c:pt idx="2">
                  <c:v>Управление образования</c:v>
                </c:pt>
                <c:pt idx="3">
                  <c:v>Управление сельского хозяйства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18.5</c:v>
                </c:pt>
                <c:pt idx="1">
                  <c:v>123.9</c:v>
                </c:pt>
                <c:pt idx="2">
                  <c:v>30</c:v>
                </c:pt>
                <c:pt idx="3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21-4A9E-8F42-2412D78BD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legend>
      <c:legendPos val="b"/>
      <c:layout>
        <c:manualLayout>
          <c:xMode val="edge"/>
          <c:yMode val="edge"/>
          <c:x val="0"/>
          <c:y val="0.62759570925759911"/>
          <c:w val="1"/>
          <c:h val="0.25126023952888243"/>
        </c:manualLayout>
      </c:layout>
      <c:overlay val="0"/>
      <c:spPr>
        <a:noFill/>
        <a:ln w="25374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99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98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5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2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4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62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19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58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4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0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E8E68-A542-4E80-87DA-50112711F0D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04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E8E68-A542-4E80-87DA-50112711F0D4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391F2-25E2-49EF-B46A-F4F1C55A20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24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7663" y="2231317"/>
            <a:ext cx="59481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бюджет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экономики и бюджетного планирования </a:t>
            </a:r>
          </a:p>
          <a:p>
            <a:pPr algn="ctr"/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Алматинской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750" y1="17500" x2="14000" y2="55500"/>
                        <a14:foregroundMark x1="5250" y1="34750" x2="13750" y2="82250"/>
                        <a14:foregroundMark x1="12250" y1="71750" x2="28000" y2="93250"/>
                        <a14:foregroundMark x1="21250" y1="85500" x2="54250" y2="98750"/>
                        <a14:foregroundMark x1="39750" y1="93500" x2="78500" y2="88750"/>
                        <a14:foregroundMark x1="67500" y1="88750" x2="88250" y2="79000"/>
                        <a14:foregroundMark x1="82750" y1="79000" x2="94250" y2="68750"/>
                        <a14:foregroundMark x1="85750" y1="73500" x2="98000" y2="42500"/>
                        <a14:foregroundMark x1="94750" y1="67750" x2="91000" y2="24500"/>
                        <a14:foregroundMark x1="93500" y1="42250" x2="84750" y2="14750"/>
                        <a14:foregroundMark x1="95000" y1="47000" x2="71750" y2="6000"/>
                        <a14:foregroundMark x1="80750" y1="12250" x2="80750" y2="12250"/>
                        <a14:foregroundMark x1="76000" y1="8500" x2="76000" y2="8500"/>
                        <a14:foregroundMark x1="80000" y1="11750" x2="74250" y2="8250"/>
                        <a14:foregroundMark x1="71000" y1="9500" x2="37500" y2="6250"/>
                        <a14:foregroundMark x1="41750" y1="7750" x2="11500" y2="26500"/>
                        <a14:foregroundMark x1="16750" y1="15250" x2="34000" y2="5250"/>
                        <a14:foregroundMark x1="17750" y1="13250" x2="32500" y2="6000"/>
                        <a14:foregroundMark x1="30750" y1="6000" x2="48750" y2="1500"/>
                        <a14:foregroundMark x1="50250" y1="1750" x2="69750" y2="5750"/>
                        <a14:foregroundMark x1="9750" y1="27750" x2="6250" y2="42250"/>
                        <a14:foregroundMark x1="9250" y1="24250" x2="4250" y2="35000"/>
                        <a14:foregroundMark x1="3500" y1="37500" x2="1500" y2="52500"/>
                        <a14:foregroundMark x1="3500" y1="33750" x2="5000" y2="31000"/>
                        <a14:foregroundMark x1="1750" y1="55500" x2="4000" y2="67250"/>
                        <a14:foregroundMark x1="4500" y1="68000" x2="11000" y2="80250"/>
                        <a14:foregroundMark x1="15000" y1="83500" x2="22750" y2="90250"/>
                        <a14:foregroundMark x1="42750" y1="1500" x2="41000" y2="1500"/>
                        <a14:foregroundMark x1="2000" y1="49500" x2="1250" y2="55000"/>
                        <a14:backgroundMark x1="500" y1="40000" x2="0" y2="59250"/>
                        <a14:backgroundMark x1="36750" y1="1250" x2="48250" y2="0"/>
                        <a14:backgroundMark x1="56250" y1="500" x2="51250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630" y="633257"/>
            <a:ext cx="1348740" cy="13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2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88791020"/>
              </p:ext>
            </p:extLst>
          </p:nvPr>
        </p:nvGraphicFramePr>
        <p:xfrm>
          <a:off x="1143000" y="1854437"/>
          <a:ext cx="7772400" cy="410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3763" y="1974249"/>
            <a:ext cx="158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м</a:t>
            </a:r>
            <a:r>
              <a:rPr lang="kk-KZ" dirty="0" smtClean="0"/>
              <a:t>лн.тенге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87819" y="235823"/>
            <a:ext cx="9178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экономики и бюджетного 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 Алматинской области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7819" y="1037181"/>
            <a:ext cx="8351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001015-Услуги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государственной политики в области формирования и развития экономической политики, системы государственного планирования и управления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09139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2151" y="204256"/>
            <a:ext cx="3903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Объем бюджетных средств</a:t>
            </a:r>
            <a:endParaRPr lang="ru-RU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622457"/>
              </p:ext>
            </p:extLst>
          </p:nvPr>
        </p:nvGraphicFramePr>
        <p:xfrm>
          <a:off x="399782" y="1706230"/>
          <a:ext cx="9106436" cy="469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591">
                  <a:extLst>
                    <a:ext uri="{9D8B030D-6E8A-4147-A177-3AD203B41FA5}">
                      <a16:colId xmlns:a16="http://schemas.microsoft.com/office/drawing/2014/main" val="3373233926"/>
                    </a:ext>
                  </a:extLst>
                </a:gridCol>
                <a:gridCol w="7194734">
                  <a:extLst>
                    <a:ext uri="{9D8B030D-6E8A-4147-A177-3AD203B41FA5}">
                      <a16:colId xmlns:a16="http://schemas.microsoft.com/office/drawing/2014/main" val="3917841800"/>
                    </a:ext>
                  </a:extLst>
                </a:gridCol>
                <a:gridCol w="1430111">
                  <a:extLst>
                    <a:ext uri="{9D8B030D-6E8A-4147-A177-3AD203B41FA5}">
                      <a16:colId xmlns:a16="http://schemas.microsoft.com/office/drawing/2014/main" val="145458801"/>
                    </a:ext>
                  </a:extLst>
                </a:gridCol>
              </a:tblGrid>
              <a:tr h="454457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baseline="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бюджетной программы</a:t>
                      </a:r>
                      <a:endParaRPr lang="ru-RU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31.12.2021</a:t>
                      </a:r>
                      <a:endParaRPr lang="ru-RU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848401"/>
                  </a:ext>
                </a:extLst>
              </a:tr>
              <a:tr h="1022528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9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Услуги по реализации государственной политики в области формирования и развития экономической политики, системы государственного планирования и управления области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420</a:t>
                      </a:r>
                      <a:r>
                        <a:rPr lang="kk-KZ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359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03014"/>
                  </a:ext>
                </a:extLst>
              </a:tr>
              <a:tr h="454457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Капитальные расходы государственного органа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2 385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020390"/>
                  </a:ext>
                </a:extLst>
              </a:tr>
              <a:tr h="719557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9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Бюджетные кредиты местным исполнительным органам для реализации мер социальной поддержки специалистов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2 492 477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460069"/>
                  </a:ext>
                </a:extLst>
              </a:tr>
              <a:tr h="719557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Трансферты из местных бюджетов</a:t>
                      </a:r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(на реализацию мер социальной поддержки специалистов)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608 005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366907"/>
                  </a:ext>
                </a:extLst>
              </a:tr>
              <a:tr h="132550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9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или корректировка, а также проведение необходимых экспертиз технико-экономических обоснований бюджетных инвестиционных проектов и конкурсных документаций концессионных проектов, консультативное сопровождение концессионных проектов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9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10 109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2035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120731" y="1268533"/>
            <a:ext cx="1122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тыс.тенге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6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1149" y="1738265"/>
            <a:ext cx="8111904" cy="90534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2715" y="1002773"/>
            <a:ext cx="9420569" cy="567847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С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2009 года за счет средств республиканского бюджета реализуется проект «С Дипломом в село».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5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Подъемные</a:t>
            </a:r>
            <a:r>
              <a:rPr lang="ru-RU" sz="15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пособия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специалистам в области здравоохранения, образования, социального обеспечения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культуры, спорта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, и агропромышленного комплекса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прибыв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шим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для работы и проживания в сельские </a:t>
            </a:r>
            <a:r>
              <a:rPr lang="ru-RU" sz="15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населенные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пункты, предоставляются </a:t>
            </a:r>
            <a:r>
              <a:rPr lang="ru-RU" sz="15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 2009 года.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Размер </a:t>
            </a:r>
            <a:r>
              <a:rPr lang="ru-RU" sz="15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подъемного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пособия на одного специалиста </a:t>
            </a:r>
            <a:r>
              <a:rPr lang="ru-RU" sz="15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составля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л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70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месячных </a:t>
            </a:r>
            <a:r>
              <a:rPr lang="ru-RU" sz="15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расчетных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показателей (МРП)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, с июня 2019г. увеличен до </a:t>
            </a:r>
            <a:r>
              <a:rPr lang="ru-RU" sz="15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100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МРП.</a:t>
            </a:r>
            <a:endParaRPr lang="ru-RU" sz="15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Беспроцентные </a:t>
            </a:r>
            <a:r>
              <a:rPr lang="ru-RU" sz="15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кредиты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на покупку жилья предоставляются с </a:t>
            </a:r>
            <a:r>
              <a:rPr lang="ru-RU" sz="15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2010 года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. Максимальный размер кредита на одного специалиста составлял 630 МРП, с августа 2011 г. он увеличен до 1500 МРП. 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За </a:t>
            </a:r>
            <a:r>
              <a:rPr lang="ru-RU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2009-20</a:t>
            </a:r>
            <a:r>
              <a:rPr lang="kk-KZ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20 </a:t>
            </a:r>
            <a:r>
              <a:rPr lang="ru-RU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годы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подъемные пособия получили </a:t>
            </a:r>
            <a:r>
              <a:rPr lang="kk-KZ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8133 </a:t>
            </a:r>
            <a:r>
              <a:rPr lang="ru-RU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специалист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а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в том числе </a:t>
            </a:r>
            <a:r>
              <a:rPr lang="kk-KZ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5638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- специалист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и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 образования, </a:t>
            </a:r>
            <a:r>
              <a:rPr lang="kk-KZ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1952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- здравоохранения, </a:t>
            </a:r>
            <a:r>
              <a:rPr lang="kk-KZ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133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- культуры, </a:t>
            </a:r>
            <a:r>
              <a:rPr lang="kk-KZ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54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- спорта, </a:t>
            </a:r>
            <a:r>
              <a:rPr lang="kk-KZ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61 </a:t>
            </a:r>
            <a:r>
              <a:rPr lang="ru-RU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социального обеспечения и </a:t>
            </a:r>
            <a:r>
              <a:rPr lang="kk-KZ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295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–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агропромышленного комплекса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Кредиты на покупку жилья получили всего </a:t>
            </a:r>
            <a:r>
              <a:rPr lang="kk-KZ" sz="15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4109 </a:t>
            </a:r>
            <a:r>
              <a:rPr lang="ru-RU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специалистов,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в том числе </a:t>
            </a:r>
            <a:r>
              <a:rPr lang="kk-KZ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2810</a:t>
            </a:r>
            <a:r>
              <a:rPr lang="ru-RU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- специалисты образования, </a:t>
            </a:r>
            <a:r>
              <a:rPr lang="kk-KZ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958</a:t>
            </a:r>
            <a:r>
              <a:rPr lang="ru-RU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- здравоохранения, </a:t>
            </a:r>
            <a:r>
              <a:rPr lang="kk-KZ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89</a:t>
            </a:r>
            <a:r>
              <a:rPr lang="ru-RU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- культуры, </a:t>
            </a:r>
            <a:r>
              <a:rPr lang="kk-KZ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35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- спорта, </a:t>
            </a:r>
            <a:r>
              <a:rPr lang="kk-KZ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35</a:t>
            </a:r>
            <a:r>
              <a:rPr lang="ru-RU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- социального обеспечения и  </a:t>
            </a:r>
            <a:r>
              <a:rPr lang="kk-KZ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182</a:t>
            </a:r>
            <a:r>
              <a:rPr lang="ru-RU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агропромышленного комплекса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  <a:p>
            <a:pPr indent="457200" algn="just">
              <a:lnSpc>
                <a:spcPct val="150000"/>
              </a:lnSpc>
            </a:pP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В 2021 году подъемные пособия </a:t>
            </a:r>
            <a:r>
              <a:rPr lang="ru-RU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получили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828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специалистов,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бюджетные </a:t>
            </a: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кредиты – </a:t>
            </a:r>
            <a:r>
              <a:rPr lang="kk-KZ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565 </a:t>
            </a:r>
            <a:r>
              <a:rPr lang="ru-RU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специалиста.</a:t>
            </a:r>
            <a:endParaRPr lang="ru-RU" sz="15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1500" dirty="0">
                <a:latin typeface="Times New Roman" panose="02020603050405020304" pitchFamily="18" charset="0"/>
                <a:ea typeface="SimSun" panose="02010600030101010101" pitchFamily="2" charset="-122"/>
              </a:rPr>
              <a:t>По плану на 2022-2023 годы подъемные пособия получат 1534 специалиста, бюджетные кредиты </a:t>
            </a:r>
            <a:r>
              <a:rPr lang="ru-RU" sz="15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- 1031 специалиста.</a:t>
            </a:r>
            <a:endParaRPr lang="ru-RU" sz="15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4686" y="219153"/>
            <a:ext cx="85566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  <a:spcAft>
                <a:spcPts val="0"/>
              </a:spcAft>
            </a:pPr>
            <a:r>
              <a:rPr lang="ru-RU" sz="2000" b="1">
                <a:latin typeface="Times New Roman" panose="02020603050405020304" pitchFamily="18" charset="0"/>
                <a:ea typeface="SimSun" panose="02010600030101010101" pitchFamily="2" charset="-122"/>
              </a:rPr>
              <a:t>Реализация проекта «С дипломом в село» по Алматинской области </a:t>
            </a:r>
            <a:endParaRPr lang="ru-RU" sz="20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934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29982" y="87648"/>
            <a:ext cx="7219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подъемных пособий, операционных услуг </a:t>
            </a:r>
            <a:endParaRPr lang="ru-RU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2021-2023 годы по Алматинской 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320363"/>
              </p:ext>
            </p:extLst>
          </p:nvPr>
        </p:nvGraphicFramePr>
        <p:xfrm>
          <a:off x="189495" y="1012824"/>
          <a:ext cx="9527010" cy="5745165"/>
        </p:xfrm>
        <a:graphic>
          <a:graphicData uri="http://schemas.openxmlformats.org/drawingml/2006/table">
            <a:tbl>
              <a:tblPr/>
              <a:tblGrid>
                <a:gridCol w="681475">
                  <a:extLst>
                    <a:ext uri="{9D8B030D-6E8A-4147-A177-3AD203B41FA5}">
                      <a16:colId xmlns:a16="http://schemas.microsoft.com/office/drawing/2014/main" val="2242170510"/>
                    </a:ext>
                  </a:extLst>
                </a:gridCol>
                <a:gridCol w="1056283">
                  <a:extLst>
                    <a:ext uri="{9D8B030D-6E8A-4147-A177-3AD203B41FA5}">
                      <a16:colId xmlns:a16="http://schemas.microsoft.com/office/drawing/2014/main" val="2187500397"/>
                    </a:ext>
                  </a:extLst>
                </a:gridCol>
                <a:gridCol w="599698">
                  <a:extLst>
                    <a:ext uri="{9D8B030D-6E8A-4147-A177-3AD203B41FA5}">
                      <a16:colId xmlns:a16="http://schemas.microsoft.com/office/drawing/2014/main" val="611183793"/>
                    </a:ext>
                  </a:extLst>
                </a:gridCol>
                <a:gridCol w="599698">
                  <a:extLst>
                    <a:ext uri="{9D8B030D-6E8A-4147-A177-3AD203B41FA5}">
                      <a16:colId xmlns:a16="http://schemas.microsoft.com/office/drawing/2014/main" val="2181901612"/>
                    </a:ext>
                  </a:extLst>
                </a:gridCol>
                <a:gridCol w="717819">
                  <a:extLst>
                    <a:ext uri="{9D8B030D-6E8A-4147-A177-3AD203B41FA5}">
                      <a16:colId xmlns:a16="http://schemas.microsoft.com/office/drawing/2014/main" val="1703442403"/>
                    </a:ext>
                  </a:extLst>
                </a:gridCol>
                <a:gridCol w="715547">
                  <a:extLst>
                    <a:ext uri="{9D8B030D-6E8A-4147-A177-3AD203B41FA5}">
                      <a16:colId xmlns:a16="http://schemas.microsoft.com/office/drawing/2014/main" val="4024922422"/>
                    </a:ext>
                  </a:extLst>
                </a:gridCol>
                <a:gridCol w="590610">
                  <a:extLst>
                    <a:ext uri="{9D8B030D-6E8A-4147-A177-3AD203B41FA5}">
                      <a16:colId xmlns:a16="http://schemas.microsoft.com/office/drawing/2014/main" val="3249248528"/>
                    </a:ext>
                  </a:extLst>
                </a:gridCol>
                <a:gridCol w="586069">
                  <a:extLst>
                    <a:ext uri="{9D8B030D-6E8A-4147-A177-3AD203B41FA5}">
                      <a16:colId xmlns:a16="http://schemas.microsoft.com/office/drawing/2014/main" val="396704861"/>
                    </a:ext>
                  </a:extLst>
                </a:gridCol>
                <a:gridCol w="701918">
                  <a:extLst>
                    <a:ext uri="{9D8B030D-6E8A-4147-A177-3AD203B41FA5}">
                      <a16:colId xmlns:a16="http://schemas.microsoft.com/office/drawing/2014/main" val="1111657555"/>
                    </a:ext>
                  </a:extLst>
                </a:gridCol>
                <a:gridCol w="681475">
                  <a:extLst>
                    <a:ext uri="{9D8B030D-6E8A-4147-A177-3AD203B41FA5}">
                      <a16:colId xmlns:a16="http://schemas.microsoft.com/office/drawing/2014/main" val="1082507657"/>
                    </a:ext>
                  </a:extLst>
                </a:gridCol>
                <a:gridCol w="626957">
                  <a:extLst>
                    <a:ext uri="{9D8B030D-6E8A-4147-A177-3AD203B41FA5}">
                      <a16:colId xmlns:a16="http://schemas.microsoft.com/office/drawing/2014/main" val="1129017623"/>
                    </a:ext>
                  </a:extLst>
                </a:gridCol>
                <a:gridCol w="626957">
                  <a:extLst>
                    <a:ext uri="{9D8B030D-6E8A-4147-A177-3AD203B41FA5}">
                      <a16:colId xmlns:a16="http://schemas.microsoft.com/office/drawing/2014/main" val="643351480"/>
                    </a:ext>
                  </a:extLst>
                </a:gridCol>
                <a:gridCol w="674659">
                  <a:extLst>
                    <a:ext uri="{9D8B030D-6E8A-4147-A177-3AD203B41FA5}">
                      <a16:colId xmlns:a16="http://schemas.microsoft.com/office/drawing/2014/main" val="1560172789"/>
                    </a:ext>
                  </a:extLst>
                </a:gridCol>
                <a:gridCol w="667845">
                  <a:extLst>
                    <a:ext uri="{9D8B030D-6E8A-4147-A177-3AD203B41FA5}">
                      <a16:colId xmlns:a16="http://schemas.microsoft.com/office/drawing/2014/main" val="3746502837"/>
                    </a:ext>
                  </a:extLst>
                </a:gridCol>
              </a:tblGrid>
              <a:tr h="26132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Районы и города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Подъемные пособия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891502"/>
                  </a:ext>
                </a:extLst>
              </a:tr>
              <a:tr h="181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2021г.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2022г.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2023г.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497905"/>
                  </a:ext>
                </a:extLst>
              </a:tr>
              <a:tr h="152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Кол-во спец-ов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в том числе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Кол-во спец-ов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в том числе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Кол-во спец-ов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в том числе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156906"/>
                  </a:ext>
                </a:extLst>
              </a:tr>
              <a:tr h="460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подъемное пособие (тыс.тенге)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опер.услуги фин.агента (тыс.тенге)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подъемное пособие (тыс.тенге)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опер.услуги фин.агента (тыс.тенге)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подъемное пособие (тыс.тенге)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опер.услуги фин.агента (тыс.тенге)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16835"/>
                  </a:ext>
                </a:extLst>
              </a:tr>
              <a:tr h="170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по области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828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598 008,0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241 534,0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356 474,0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778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652 269,0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236 051,0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416 218,0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756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714 594,0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238 523,0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476 071,0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54100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Аксуский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26 387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10 210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16 177,0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28 507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9 709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18 798,0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32 185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11 043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21 142,0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902006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Алакольский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20 270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10 210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10 060,0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20 377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8 496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11 881,0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18 704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5 048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13 656,0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40958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Балхашский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25 121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10 210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14 911,0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24 241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7 282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16 959,0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25 281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6 310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18 971,0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986987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Енбекшиказахский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47 216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18 961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28 255,0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51 010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18 204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32 806,0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56 667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19 246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37 421,0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513270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Ескельдинский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46 216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14 585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31 631,0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51 352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15 170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36 182,0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55 310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14 513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40 797,0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108074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Жамбылский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50 474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20 419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30 055,0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55 844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21 238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34 606,0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61 306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22 085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39 221,0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120119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Илийский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45 100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20 419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24 681,0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49 902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21 238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28 664,0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56 350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23 663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32 687,0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025614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Каратальский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18 226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7 293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10 933,0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20 491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7 282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13 209,0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23 345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7 888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15 457,0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854846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Карасайский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48 537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18 961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29 576,0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54 152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20 025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34 127,0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59 250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20 508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38 742,0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41661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Кегенский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24 926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13 127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11 799,0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30 838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15 170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15 668,0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33 455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13 882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19 573,0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158665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Кербулакский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38 074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15 752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22 322,0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41 475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15 170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26 305,0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46 103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15 775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30 328,0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700757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Коксуский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40 733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13 127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27 606,0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46 266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14 564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31 702,0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50 987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15 144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35 843,0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342154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Панфиловский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22 209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7 293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14 916,0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29 328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12 136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17 192,0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32 060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12 620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19 440,0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614823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Райымбекский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41 459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14 585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26 874,0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45 913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15 170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30 743,0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48 846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14 198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34 648,0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550212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Саркандский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19 751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7 293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12 458,0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21 788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7 282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14 506,0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24 090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7 572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16 518,0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269911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Талгарский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31 809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14 585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17 224,0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32 926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12 743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20 183,0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36 077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12 936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23 141,0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58535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Уйгурский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27 914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11 668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16 246,0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26 487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7 282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19 205,0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29 735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7 572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22 163,0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71868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г.Капшагай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2 876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2 292,0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2 824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2 520,0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3 073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2 757,0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359672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г.Талдыкорган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19 657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11 668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7 989,0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17 547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7 282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10 265,0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20 520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7 888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12 632,0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199239"/>
                  </a:ext>
                </a:extLst>
              </a:tr>
              <a:tr h="221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г.Текели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1 053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469,0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1 001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697,0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1 250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316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934,0</a:t>
                      </a:r>
                    </a:p>
                  </a:txBody>
                  <a:tcPr marL="2793" marR="2793" marT="2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856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60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1063625" y="-76200"/>
            <a:ext cx="7778750" cy="1065323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9588" tIns="19588" rIns="19588" bIns="19588" anchor="ctr"/>
          <a:lstStyle>
            <a:defPPr>
              <a:defRPr lang="ru-RU"/>
            </a:defPPr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400"/>
              <a:t>Расчет бюджетных кредитов на 2021-2023 годы </a:t>
            </a:r>
            <a:endParaRPr lang="ru-RU" sz="2400" smtClean="0"/>
          </a:p>
          <a:p>
            <a:r>
              <a:rPr lang="ru-RU" sz="2400" smtClean="0"/>
              <a:t>по </a:t>
            </a:r>
            <a:r>
              <a:rPr lang="ru-RU" sz="2400"/>
              <a:t>Алматинской </a:t>
            </a:r>
            <a:r>
              <a:rPr lang="ru-RU" sz="2400" smtClean="0"/>
              <a:t>области</a:t>
            </a:r>
            <a:endParaRPr lang="ru-RU" alt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374881"/>
              </p:ext>
            </p:extLst>
          </p:nvPr>
        </p:nvGraphicFramePr>
        <p:xfrm>
          <a:off x="282321" y="989116"/>
          <a:ext cx="9337928" cy="5773633"/>
        </p:xfrm>
        <a:graphic>
          <a:graphicData uri="http://schemas.openxmlformats.org/drawingml/2006/table">
            <a:tbl>
              <a:tblPr/>
              <a:tblGrid>
                <a:gridCol w="588320">
                  <a:extLst>
                    <a:ext uri="{9D8B030D-6E8A-4147-A177-3AD203B41FA5}">
                      <a16:colId xmlns:a16="http://schemas.microsoft.com/office/drawing/2014/main" val="1048471217"/>
                    </a:ext>
                  </a:extLst>
                </a:gridCol>
                <a:gridCol w="1519824">
                  <a:extLst>
                    <a:ext uri="{9D8B030D-6E8A-4147-A177-3AD203B41FA5}">
                      <a16:colId xmlns:a16="http://schemas.microsoft.com/office/drawing/2014/main" val="650224433"/>
                    </a:ext>
                  </a:extLst>
                </a:gridCol>
                <a:gridCol w="1202786">
                  <a:extLst>
                    <a:ext uri="{9D8B030D-6E8A-4147-A177-3AD203B41FA5}">
                      <a16:colId xmlns:a16="http://schemas.microsoft.com/office/drawing/2014/main" val="4069313048"/>
                    </a:ext>
                  </a:extLst>
                </a:gridCol>
                <a:gridCol w="1196248">
                  <a:extLst>
                    <a:ext uri="{9D8B030D-6E8A-4147-A177-3AD203B41FA5}">
                      <a16:colId xmlns:a16="http://schemas.microsoft.com/office/drawing/2014/main" val="289011035"/>
                    </a:ext>
                  </a:extLst>
                </a:gridCol>
                <a:gridCol w="1215858">
                  <a:extLst>
                    <a:ext uri="{9D8B030D-6E8A-4147-A177-3AD203B41FA5}">
                      <a16:colId xmlns:a16="http://schemas.microsoft.com/office/drawing/2014/main" val="3494795959"/>
                    </a:ext>
                  </a:extLst>
                </a:gridCol>
                <a:gridCol w="1215858">
                  <a:extLst>
                    <a:ext uri="{9D8B030D-6E8A-4147-A177-3AD203B41FA5}">
                      <a16:colId xmlns:a16="http://schemas.microsoft.com/office/drawing/2014/main" val="2491115324"/>
                    </a:ext>
                  </a:extLst>
                </a:gridCol>
                <a:gridCol w="1202786">
                  <a:extLst>
                    <a:ext uri="{9D8B030D-6E8A-4147-A177-3AD203B41FA5}">
                      <a16:colId xmlns:a16="http://schemas.microsoft.com/office/drawing/2014/main" val="1123520998"/>
                    </a:ext>
                  </a:extLst>
                </a:gridCol>
                <a:gridCol w="1196248">
                  <a:extLst>
                    <a:ext uri="{9D8B030D-6E8A-4147-A177-3AD203B41FA5}">
                      <a16:colId xmlns:a16="http://schemas.microsoft.com/office/drawing/2014/main" val="2559513635"/>
                    </a:ext>
                  </a:extLst>
                </a:gridCol>
              </a:tblGrid>
              <a:tr h="34681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Районы и города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Бюджетные кредиты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684788"/>
                  </a:ext>
                </a:extLst>
              </a:tr>
              <a:tr h="320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2021г.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2022г.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2023г.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030723"/>
                  </a:ext>
                </a:extLst>
              </a:tr>
              <a:tr h="657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Кол-во спец-ов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Сумма, тыс.тенге (на одного спец-а 1500*2917 =4375500)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Кол-во спец-ов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Сумма, тыс.тенге (на одного спец-а 1500*3034 =4551000)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Кол-во спец-ов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</a:rPr>
                        <a:t>Сумма, тыс.тенге (на одного спец-а 1500*3155 =4732500)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659383"/>
                  </a:ext>
                </a:extLst>
              </a:tr>
              <a:tr h="203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 по области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565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2 472 192,00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525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2 389 425,0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2 393 745,0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985828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Аксуский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109 418,0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104 823,0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93 743,0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310448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Алакольский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70 008,0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72 816,0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70 988,0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969808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Балхашский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78 759,0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81 918,0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80 453,0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864270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Енбекшиказахский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196 898,0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182 040,0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184 568,0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524398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Ескельдинский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196 898,0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182 040,0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184 568,0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560621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Жамбылский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196 898,0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182 040,0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184 568,0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502155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Илийский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153 143,0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159 285,0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160 905,0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524972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Каратальский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87 510,0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91 020,0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89 918,0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320458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Карасайский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196 898,0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182 040,0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184 568,0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464814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Кегенский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153 143,0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154 734,0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156 173,0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414564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Кербулакский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153 143,0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159 285,0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160 905,0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25351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Коксуский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175 020,0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163 836,0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165 638,0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373398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Панфиловский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131 265,0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91 020,0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89 918,0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908110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Райымбекский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153 143,0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154 734,0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156 173,0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461324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Саркандский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87 510,0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81 918,0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80 453,0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45146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Талгарский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113 763,0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118 326,0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118 313,0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709992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Уйгурский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113 763,0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118 326,0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118 313,0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675630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г.Капшагай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8 751,0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9 102,0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9 465,0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352784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г.Талдыкорган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87 510,0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91 020,0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94 650,0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58449"/>
                  </a:ext>
                </a:extLst>
              </a:tr>
              <a:tr h="2122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г.Текели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8 751,0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9 102,0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9 465,0</a:t>
                      </a:r>
                    </a:p>
                  </a:txBody>
                  <a:tcPr marL="3901" marR="3901" marT="39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164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86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48815" y="1448594"/>
            <a:ext cx="9657185" cy="514350"/>
          </a:xfrm>
          <a:prstGeom prst="roundRect">
            <a:avLst>
              <a:gd name="adj" fmla="val 7718"/>
            </a:avLst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txBody>
          <a:bodyPr lIns="19588" tIns="19588" rIns="19588" bIns="19588" anchor="ctr"/>
          <a:lstStyle/>
          <a:p>
            <a:pPr algn="ctr">
              <a:defRPr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108000 - Разработка или корректировка, а также проведение необходимых экспертиз технико-экономических обоснований бюджетных инвестиционных проектов и конкурсных документаций концессионных проектов, консультативное сопровождение концессионных проектов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22"/>
          <p:cNvGraphicFramePr>
            <a:graphicFrameLocks/>
          </p:cNvGraphicFramePr>
          <p:nvPr>
            <p:extLst/>
          </p:nvPr>
        </p:nvGraphicFramePr>
        <p:xfrm>
          <a:off x="358775" y="1277938"/>
          <a:ext cx="8424863" cy="5005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93678553"/>
              </p:ext>
            </p:extLst>
          </p:nvPr>
        </p:nvGraphicFramePr>
        <p:xfrm>
          <a:off x="444380" y="2647950"/>
          <a:ext cx="8827805" cy="3777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83638" y="2136632"/>
            <a:ext cx="158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м</a:t>
            </a:r>
            <a:r>
              <a:rPr lang="kk-KZ" dirty="0" smtClean="0"/>
              <a:t>лн.тенге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3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1429389" y="176332"/>
            <a:ext cx="7240586" cy="514350"/>
          </a:xfrm>
          <a:prstGeom prst="roundRect">
            <a:avLst>
              <a:gd name="adj" fmla="val 7718"/>
            </a:avLst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txBody>
          <a:bodyPr lIns="19588" tIns="19588" rIns="19588" bIns="19588" anchor="ctr"/>
          <a:lstStyle/>
          <a:p>
            <a:pPr algn="ctr" eaLnBrk="1" hangingPunct="1">
              <a:defRPr/>
            </a:pPr>
            <a:r>
              <a:rPr lang="kk-KZ" altLang="ru-RU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kk-KZ" alt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на разработку и проведение экспертиз </a:t>
            </a:r>
            <a:endParaRPr lang="kk-KZ" altLang="ru-RU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kk-KZ" altLang="ru-RU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ТЭО </a:t>
            </a:r>
            <a:r>
              <a:rPr lang="kk-KZ" alt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БИП и </a:t>
            </a:r>
            <a:r>
              <a:rPr lang="kk-KZ" altLang="ru-RU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kk-KZ" altLang="ru-RU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ГЧП</a:t>
            </a:r>
            <a:endParaRPr lang="ru-RU" altLang="ru-RU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390573"/>
              </p:ext>
            </p:extLst>
          </p:nvPr>
        </p:nvGraphicFramePr>
        <p:xfrm>
          <a:off x="739776" y="1277939"/>
          <a:ext cx="8424863" cy="566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66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75182" y="191398"/>
            <a:ext cx="3955634" cy="505909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рахмет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836667"/>
              </p:ext>
            </p:extLst>
          </p:nvPr>
        </p:nvGraphicFramePr>
        <p:xfrm>
          <a:off x="812030" y="5481667"/>
          <a:ext cx="8281937" cy="1329489"/>
        </p:xfrm>
        <a:graphic>
          <a:graphicData uri="http://schemas.openxmlformats.org/drawingml/2006/table">
            <a:tbl>
              <a:tblPr firstRow="1" bandRow="1"/>
              <a:tblGrid>
                <a:gridCol w="2340621">
                  <a:extLst>
                    <a:ext uri="{9D8B030D-6E8A-4147-A177-3AD203B41FA5}">
                      <a16:colId xmlns:a16="http://schemas.microsoft.com/office/drawing/2014/main" val="4200492481"/>
                    </a:ext>
                  </a:extLst>
                </a:gridCol>
                <a:gridCol w="2052545">
                  <a:extLst>
                    <a:ext uri="{9D8B030D-6E8A-4147-A177-3AD203B41FA5}">
                      <a16:colId xmlns:a16="http://schemas.microsoft.com/office/drawing/2014/main" val="2132113996"/>
                    </a:ext>
                  </a:extLst>
                </a:gridCol>
                <a:gridCol w="2304351">
                  <a:extLst>
                    <a:ext uri="{9D8B030D-6E8A-4147-A177-3AD203B41FA5}">
                      <a16:colId xmlns:a16="http://schemas.microsoft.com/office/drawing/2014/main" val="967516550"/>
                    </a:ext>
                  </a:extLst>
                </a:gridCol>
                <a:gridCol w="1584420">
                  <a:extLst>
                    <a:ext uri="{9D8B030D-6E8A-4147-A177-3AD203B41FA5}">
                      <a16:colId xmlns:a16="http://schemas.microsoft.com/office/drawing/2014/main" val="1060314192"/>
                    </a:ext>
                  </a:extLst>
                </a:gridCol>
              </a:tblGrid>
              <a:tr h="132948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1" kern="12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Ответственные</a:t>
                      </a:r>
                      <a:r>
                        <a:rPr lang="ru-RU" sz="800" b="1" kern="1200" baseline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за размещение</a:t>
                      </a:r>
                      <a:r>
                        <a:rPr lang="ru-RU" sz="800" b="1" kern="12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Управление</a:t>
                      </a:r>
                      <a:r>
                        <a:rPr lang="ru-RU" sz="800" b="1" kern="1200" baseline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экономики и бюджетного планирования </a:t>
                      </a:r>
                      <a:r>
                        <a:rPr lang="ru-RU" sz="800" b="1" kern="1200" baseline="0" noProof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Алматинской</a:t>
                      </a:r>
                      <a:r>
                        <a:rPr lang="ru-RU" sz="800" b="1" kern="1200" baseline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области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1" kern="1200" baseline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Руководитель отдела финансирования </a:t>
                      </a:r>
                      <a:r>
                        <a:rPr lang="ru-RU" sz="800" b="1" kern="1200" baseline="0" noProof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Куатбекова</a:t>
                      </a:r>
                      <a:r>
                        <a:rPr lang="ru-RU" sz="800" b="1" kern="1200" baseline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Г.Д.</a:t>
                      </a:r>
                      <a:endParaRPr lang="ru-RU" sz="800" b="1" kern="1200" noProof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19" marR="74319" marT="36780" marB="3678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1" kern="12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Руководитель</a:t>
                      </a:r>
                      <a:r>
                        <a:rPr lang="ru-RU" sz="800" b="1" kern="1200" baseline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отдела</a:t>
                      </a:r>
                      <a:endParaRPr lang="ru-RU" sz="800" b="1" kern="1200" noProof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1" kern="1200" noProof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Куатбекова</a:t>
                      </a:r>
                      <a:r>
                        <a:rPr lang="ru-RU" sz="800" b="1" kern="1200" baseline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Г.Д.</a:t>
                      </a:r>
                      <a:endParaRPr lang="ru-RU" sz="800" b="1" kern="1200" noProof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1" kern="12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Телефон: +7 (7282) 24 69 56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ru-RU" sz="800" b="1" kern="12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</a:t>
                      </a:r>
                      <a:r>
                        <a:rPr lang="ru-RU" sz="800" b="1" kern="1200" noProof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mail</a:t>
                      </a:r>
                      <a:r>
                        <a:rPr lang="ru-RU" sz="800" b="1" kern="12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800" b="1" kern="1200" noProof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tk_ke</a:t>
                      </a:r>
                      <a:r>
                        <a:rPr lang="ru-RU" sz="800" b="1" kern="120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@mail.ru</a:t>
                      </a:r>
                      <a:endParaRPr lang="kk-KZ" sz="800" b="0" kern="1200" noProof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319" marR="74319" marT="36780" marB="3678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800" b="1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Исполнители: </a:t>
                      </a:r>
                      <a:r>
                        <a:rPr lang="ru-RU" sz="800" b="1" noProof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Дуйсенбеков</a:t>
                      </a:r>
                      <a:r>
                        <a:rPr lang="ru-RU" sz="800" b="1" baseline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А.А.</a:t>
                      </a:r>
                      <a:endParaRPr lang="ru-RU" sz="800" b="1" noProof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800" b="1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Телефон: +7 (7282) 24 69 56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800" b="1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</a:t>
                      </a:r>
                      <a:r>
                        <a:rPr lang="ru-RU" sz="800" b="1" noProof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mail</a:t>
                      </a:r>
                      <a:r>
                        <a:rPr lang="ru-RU" sz="800" b="1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800" b="1" noProof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tk_ke</a:t>
                      </a:r>
                      <a:r>
                        <a:rPr lang="ru-RU" sz="800" b="1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@mail.ru</a:t>
                      </a:r>
                      <a:endParaRPr lang="en-US" sz="800" b="1" noProof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19" marR="74319" marT="36780" marB="3678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800" b="1" noProof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Мекен</a:t>
                      </a:r>
                      <a:r>
                        <a:rPr lang="ru-RU" sz="800" b="1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noProof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жайы</a:t>
                      </a:r>
                      <a:r>
                        <a:rPr lang="ru-RU" sz="800" b="1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kk-KZ" sz="800" b="0" baseline="0" noProof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Алматинская область город Талдыкорган пр-кт Н.Назарбаева 38</a:t>
                      </a:r>
                      <a:endParaRPr lang="ru-RU" sz="800" b="1" noProof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319" marR="74319" marT="36780" marB="3678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75836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1186292"/>
            <a:ext cx="5795405" cy="391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037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1318</Words>
  <Application>Microsoft Office PowerPoint</Application>
  <PresentationFormat>Лист A4 (210x297 мм)</PresentationFormat>
  <Paragraphs>554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SimSun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</dc:creator>
  <cp:lastModifiedBy>Кулима Тазабекова</cp:lastModifiedBy>
  <cp:revision>48</cp:revision>
  <cp:lastPrinted>2022-02-11T10:10:35Z</cp:lastPrinted>
  <dcterms:created xsi:type="dcterms:W3CDTF">2019-11-04T04:53:09Z</dcterms:created>
  <dcterms:modified xsi:type="dcterms:W3CDTF">2022-02-11T10:16:35Z</dcterms:modified>
</cp:coreProperties>
</file>