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5" r:id="rId2"/>
  </p:sldMasterIdLst>
  <p:notesMasterIdLst>
    <p:notesMasterId r:id="rId10"/>
  </p:notesMasterIdLst>
  <p:sldIdLst>
    <p:sldId id="256" r:id="rId3"/>
    <p:sldId id="438" r:id="rId4"/>
    <p:sldId id="360" r:id="rId5"/>
    <p:sldId id="437" r:id="rId6"/>
    <p:sldId id="429" r:id="rId7"/>
    <p:sldId id="436" r:id="rId8"/>
    <p:sldId id="379" r:id="rId9"/>
  </p:sldIdLst>
  <p:sldSz cx="9144000" cy="6858000" type="screen4x3"/>
  <p:notesSz cx="6645275" cy="9775825"/>
  <p:custDataLst>
    <p:tags r:id="rId1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D09"/>
    <a:srgbClr val="5A3E33"/>
    <a:srgbClr val="8E0000"/>
    <a:srgbClr val="F60000"/>
    <a:srgbClr val="7B593F"/>
    <a:srgbClr val="583C31"/>
    <a:srgbClr val="5A3D34"/>
    <a:srgbClr val="433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4660"/>
  </p:normalViewPr>
  <p:slideViewPr>
    <p:cSldViewPr>
      <p:cViewPr varScale="1">
        <p:scale>
          <a:sx n="67" d="100"/>
          <a:sy n="67" d="100"/>
        </p:scale>
        <p:origin x="118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5678A-95D1-454D-AFD8-47B81F1179FA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8100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F50A1E7-AAA5-45C6-9977-47CE67E62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39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0A1E7-AAA5-45C6-9977-47CE67E62BA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25160"/>
            <a:ext cx="698477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093296"/>
            <a:ext cx="6400800" cy="7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B085-E019-4BAE-8DBB-2D9193796C7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246C-2DE6-47F0-8A0F-BE36DD6FB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421B6-CDED-4FCE-9BC8-A6FB4BB13348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D258-66CD-455E-9F8B-81E4EC3B43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D4C2-A588-41EE-887E-BC6D4C63D14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3BB2-8193-47B6-BBF1-5319287E6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137-EF61-4EAE-9AC0-FCAFE7B47A2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027E-46E7-4CED-B7B4-7A63D9B84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7C45-D74F-4578-9AAF-C74E491BF80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0CD1A-6FEA-4B9E-9FFF-82FD2567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9D1B-97F5-49A4-8B96-6A1E63F2AF0A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D2D6-7AE7-4FC5-99C6-5AD850A33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AE1F-7DEB-4522-8BC9-36B1A3D5B5D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F60E-CC93-4920-A134-6CA141AD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C640-A308-48D2-A34A-AFB320A012C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7B62-97AB-4433-BBA3-758B231B7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B3CD-C13D-4E78-BEF5-B904E725E031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F647-3B63-42E7-B760-F7DEE4E5C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B1A6-89D3-4395-9CC5-843526D3A61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B034-5A0E-4A80-9B81-A53E5C313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5ADD-9D68-41BD-AE03-DF67BA883327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FE1A8-015A-4E31-BF6E-9FE458C8F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4801-08EF-4577-B1AA-517EE9874A1F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E0D6-F600-470B-BC35-94F059226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05BD-B301-4996-80A3-A9C7B723E571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7AB5-9CE3-4639-8819-79A8D4855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3682-1711-4CC8-832F-951A6E1929E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231FF-ADCB-4966-BAE1-F9085709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1F2A-D728-42A9-8194-45E490269BE5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51EE-5EE5-46B3-9352-E29DD055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A08E-6C7A-4AF6-B6EB-B14E12C75779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C3C9-307D-4900-A38F-4A46CC7988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816B-D772-4F97-AEDC-556C7B4A85F8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86E6-BB6B-42F6-A847-CF9632340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07B5-D4A9-48FE-B79B-452AEAC42373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28835-FDB1-41C8-8A1A-23DEC7BA1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7FF5-7458-431F-93F0-769F230B686C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7B37-D9D9-47C8-B3D8-BF15C9A26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28E1-25DB-4519-8A4A-96E162083864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36D1-7967-4CB6-923B-0123080F1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767F-825A-4C7A-AA20-5594AE76BD46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FF6-B897-4224-8E10-1A581EF5F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64FE-46CB-4DAB-A1CC-44C635BC788F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CB78-91E6-449F-A9A6-DEA9145E2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124075" y="31750"/>
            <a:ext cx="6696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4A5F63-1D0F-4041-931B-7F5462159C9F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43DF09-817D-4D8C-A481-C66AE179C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Segoe Print" panose="02000600000000000000" pitchFamily="2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5EA54E-D716-4D25-B8ED-41EC879CD04D}" type="datetimeFigureOut">
              <a:rPr lang="ru-RU"/>
              <a:pPr>
                <a:defRPr/>
              </a:pPr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D721523-CF94-41CD-823B-5DE047580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.o_uzynagash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63713" y="4704692"/>
            <a:ext cx="7199312" cy="198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kk-KZ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аппарата акима города Есик на стадии формирования бюджета на  2023-2025 года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Формирование бюджета города Есик   Енбекшиказахского района  на 2023-2025 года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091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Вашему вниманию представлен проект  гражданского бюджета ГУ  «Аппарата акима города Есик»   Енбекшиказахского  района на 2023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-</a:t>
            </a: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2025 годы, который содержит информацию об основных показателях социально-экономического развития города  и направлениях расходования бюджетных средств.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>
                <a:solidFill>
                  <a:schemeClr val="bg2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	Бюджет Аппарата акима города Есик на 2023-2025 годы сформирован в соответствии  с Бюджетным и Налоговым кодексами Республики Казахстан, задачами, поставленными в Посланиях Президента Республики Казахстан народу Казахстана, Прогнозом социально-экономического развития  города  на 2023-2025 годы, Методикой прогнозирования доходов.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8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820150" y="6529388"/>
            <a:ext cx="360363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8" name="AutoShape 43"/>
          <p:cNvSpPr>
            <a:spLocks noChangeArrowheads="1"/>
          </p:cNvSpPr>
          <p:nvPr/>
        </p:nvSpPr>
        <p:spPr bwMode="gray">
          <a:xfrm>
            <a:off x="1620838" y="5264150"/>
            <a:ext cx="7380287" cy="1260475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kk-KZ" altLang="ru-RU">
              <a:solidFill>
                <a:srgbClr val="000000"/>
              </a:solidFill>
            </a:endParaRPr>
          </a:p>
        </p:txBody>
      </p:sp>
      <p:sp>
        <p:nvSpPr>
          <p:cNvPr id="6149" name="AutoShape 44"/>
          <p:cNvSpPr>
            <a:spLocks noChangeArrowheads="1"/>
          </p:cNvSpPr>
          <p:nvPr/>
        </p:nvSpPr>
        <p:spPr bwMode="gray">
          <a:xfrm>
            <a:off x="900113" y="3792538"/>
            <a:ext cx="7378700" cy="1044575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kk-KZ" altLang="ru-RU">
              <a:solidFill>
                <a:srgbClr val="000000"/>
              </a:solidFill>
            </a:endParaRPr>
          </a:p>
        </p:txBody>
      </p:sp>
      <p:sp>
        <p:nvSpPr>
          <p:cNvPr id="6150" name="AutoShape 45"/>
          <p:cNvSpPr>
            <a:spLocks noChangeArrowheads="1"/>
          </p:cNvSpPr>
          <p:nvPr/>
        </p:nvSpPr>
        <p:spPr bwMode="gray">
          <a:xfrm>
            <a:off x="179388" y="1833563"/>
            <a:ext cx="7380287" cy="1512887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kk-KZ" altLang="ru-RU">
              <a:solidFill>
                <a:srgbClr val="000000"/>
              </a:solidFill>
            </a:endParaRPr>
          </a:p>
        </p:txBody>
      </p: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231102" y="1351493"/>
            <a:ext cx="6120531" cy="540000"/>
            <a:chOff x="720" y="1407"/>
            <a:chExt cx="4312" cy="481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14" name="AutoShape 57"/>
            <p:cNvSpPr>
              <a:spLocks noChangeArrowheads="1"/>
            </p:cNvSpPr>
            <p:nvPr/>
          </p:nvSpPr>
          <p:spPr bwMode="gray">
            <a:xfrm>
              <a:off x="720" y="1409"/>
              <a:ext cx="4312" cy="479"/>
            </a:xfrm>
            <a:prstGeom prst="roundRect">
              <a:avLst>
                <a:gd name="adj" fmla="val 17509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ДОХОДЫ – 1644047,0 тыс. тенге</a:t>
              </a:r>
            </a:p>
          </p:txBody>
        </p: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730" y="1407"/>
              <a:ext cx="4287" cy="481"/>
              <a:chOff x="744" y="1407"/>
              <a:chExt cx="4228" cy="481"/>
            </a:xfrm>
            <a:grpFill/>
          </p:grpSpPr>
          <p:sp>
            <p:nvSpPr>
              <p:cNvPr id="16" name="AutoShape 59"/>
              <p:cNvSpPr>
                <a:spLocks noChangeArrowheads="1"/>
              </p:cNvSpPr>
              <p:nvPr/>
            </p:nvSpPr>
            <p:spPr bwMode="gray">
              <a:xfrm>
                <a:off x="744" y="1773"/>
                <a:ext cx="4228" cy="11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k-KZ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4228" cy="11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k-KZ" sz="2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152" name="Text Box 64"/>
          <p:cNvSpPr txBox="1">
            <a:spLocks noChangeArrowheads="1"/>
          </p:cNvSpPr>
          <p:nvPr/>
        </p:nvSpPr>
        <p:spPr bwMode="black">
          <a:xfrm>
            <a:off x="-300038" y="1939925"/>
            <a:ext cx="7200901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 algn="ctr" eaLnBrk="1" hangingPunct="1">
              <a:buFontTx/>
              <a:buChar char="•"/>
            </a:pPr>
            <a:r>
              <a:rPr lang="kk-KZ" altLang="ru-RU" b="1" dirty="0">
                <a:solidFill>
                  <a:schemeClr val="bg1"/>
                </a:solidFill>
                <a:latin typeface="Arial" charset="0"/>
                <a:cs typeface="Arial" charset="0"/>
              </a:rPr>
              <a:t>доходы /без трансфертов/ - 1644047,0 тыс.тенге</a:t>
            </a:r>
          </a:p>
        </p:txBody>
      </p:sp>
      <p:sp>
        <p:nvSpPr>
          <p:cNvPr id="7179" name="Rectangle 65"/>
          <p:cNvSpPr>
            <a:spLocks noChangeArrowheads="1"/>
          </p:cNvSpPr>
          <p:nvPr/>
        </p:nvSpPr>
        <p:spPr bwMode="auto">
          <a:xfrm>
            <a:off x="179389" y="2429924"/>
            <a:ext cx="8735138" cy="25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kk-KZ" alt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Налоговые поступления– 1644047,0 тыс.тенге, из них: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kk-KZ" alt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Подоходный налог –260510,0 тыс.тенге;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kk-KZ" dirty="0">
                <a:solidFill>
                  <a:schemeClr val="bg1"/>
                </a:solidFill>
                <a:latin typeface="Arial" charset="0"/>
                <a:cs typeface="Arial" charset="0"/>
              </a:rPr>
              <a:t>Налоги на собственность</a:t>
            </a:r>
            <a:r>
              <a:rPr lang="kk-KZ" altLang="ru-RU" dirty="0">
                <a:solidFill>
                  <a:schemeClr val="bg1"/>
                </a:solidFill>
                <a:latin typeface="Arial" charset="0"/>
                <a:cs typeface="Arial" charset="0"/>
              </a:rPr>
              <a:t>– 1364537,0 тыс.тенге;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kk-KZ" altLang="ru-RU" dirty="0">
                <a:solidFill>
                  <a:schemeClr val="bg1"/>
                </a:solidFill>
                <a:latin typeface="Arial" charset="0"/>
                <a:cs typeface="Arial" charset="0"/>
              </a:rPr>
              <a:t>Внутренние налоги на товары, работы и услуги-19000,0 тыс.тенге;</a:t>
            </a: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r>
              <a:rPr lang="kk-KZ" altLang="ru-RU" dirty="0">
                <a:solidFill>
                  <a:schemeClr val="bg1"/>
                </a:solidFill>
                <a:latin typeface="Arial" charset="0"/>
                <a:cs typeface="Arial" charset="0"/>
              </a:rPr>
              <a:t>Трансферты -0,0 тыс.тенге;</a:t>
            </a:r>
          </a:p>
          <a:p>
            <a:pPr>
              <a:lnSpc>
                <a:spcPct val="110000"/>
              </a:lnSpc>
              <a:defRPr/>
            </a:pPr>
            <a:endParaRPr lang="kk-KZ" alt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kk-KZ" alt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  <a:defRPr/>
            </a:pPr>
            <a:endParaRPr lang="kk-KZ" alt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72111"/>
            <a:ext cx="7235825" cy="1154355"/>
          </a:xfrm>
          <a:prstGeom prst="rect">
            <a:avLst/>
          </a:prstGeom>
          <a:solidFill>
            <a:srgbClr val="5A3E33"/>
          </a:solidFill>
        </p:spPr>
        <p:txBody>
          <a:bodyPr anchor="ctr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бюджета г.Есик на 2022-2024 года</a:t>
            </a:r>
          </a:p>
        </p:txBody>
      </p:sp>
      <p:pic>
        <p:nvPicPr>
          <p:cNvPr id="6155" name="Рисунок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-171450"/>
            <a:ext cx="18891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46"/>
          <p:cNvGrpSpPr>
            <a:grpSpLocks/>
          </p:cNvGrpSpPr>
          <p:nvPr/>
        </p:nvGrpSpPr>
        <p:grpSpPr bwMode="auto">
          <a:xfrm>
            <a:off x="276719" y="4346981"/>
            <a:ext cx="7282956" cy="2068002"/>
            <a:chOff x="375" y="1757"/>
            <a:chExt cx="4664" cy="19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4" name="AutoShape 49"/>
            <p:cNvSpPr>
              <a:spLocks noChangeArrowheads="1"/>
            </p:cNvSpPr>
            <p:nvPr/>
          </p:nvSpPr>
          <p:spPr bwMode="gray">
            <a:xfrm>
              <a:off x="752" y="1757"/>
              <a:ext cx="4287" cy="1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3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3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k-KZ" sz="2600" dirty="0">
                <a:solidFill>
                  <a:prstClr val="black"/>
                </a:solidFill>
                <a:latin typeface="Segoe Print"/>
              </a:endParaRPr>
            </a:p>
          </p:txBody>
        </p:sp>
        <p:sp>
          <p:nvSpPr>
            <p:cNvPr id="33" name="AutoShape 47"/>
            <p:cNvSpPr>
              <a:spLocks noChangeArrowheads="1"/>
            </p:cNvSpPr>
            <p:nvPr/>
          </p:nvSpPr>
          <p:spPr bwMode="gray">
            <a:xfrm>
              <a:off x="375" y="3182"/>
              <a:ext cx="4312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Расходы 1644047,0 тыс.тенге</a:t>
              </a:r>
            </a:p>
          </p:txBody>
        </p:sp>
      </p:grpSp>
      <p:sp>
        <p:nvSpPr>
          <p:cNvPr id="6158" name="TextBox 1"/>
          <p:cNvSpPr txBox="1">
            <a:spLocks noChangeArrowheads="1"/>
          </p:cNvSpPr>
          <p:nvPr/>
        </p:nvSpPr>
        <p:spPr bwMode="auto">
          <a:xfrm>
            <a:off x="245295" y="4314825"/>
            <a:ext cx="87558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k-KZ" dirty="0">
                <a:solidFill>
                  <a:schemeClr val="bg1"/>
                </a:solidFill>
                <a:latin typeface="Arial" charset="0"/>
                <a:cs typeface="Arial" charset="0"/>
              </a:rPr>
              <a:t>Государственные услуги общего характера– 190803,0 тыс.тенге;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>
                <a:solidFill>
                  <a:schemeClr val="bg1"/>
                </a:solidFill>
                <a:latin typeface="Arial" charset="0"/>
                <a:cs typeface="Arial" charset="0"/>
              </a:rPr>
              <a:t>Жилищно-коммунальное хозяйство– 1373801,0 тыс.тенге;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>
                <a:solidFill>
                  <a:schemeClr val="bg1"/>
                </a:solidFill>
                <a:latin typeface="Arial" charset="0"/>
                <a:cs typeface="Arial" charset="0"/>
              </a:rPr>
              <a:t>Транспорт и коммуникации– 79443,0 тыс.тенге;</a:t>
            </a:r>
          </a:p>
          <a:p>
            <a:pPr marL="285750" indent="-285750">
              <a:buFont typeface="Arial" charset="0"/>
              <a:buChar char="•"/>
            </a:pPr>
            <a:r>
              <a:rPr lang="kk-KZ" dirty="0">
                <a:solidFill>
                  <a:schemeClr val="bg1"/>
                </a:solidFill>
                <a:latin typeface="Arial" charset="0"/>
                <a:cs typeface="Arial" charset="0"/>
              </a:rPr>
              <a:t>Трансферты –0,0 тыс.тенге.</a:t>
            </a:r>
            <a:endParaRPr lang="ru-RU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CC238B-DFF8-4C2C-BE73-162A7E20118F}"/>
              </a:ext>
            </a:extLst>
          </p:cNvPr>
          <p:cNvSpPr txBox="1"/>
          <p:nvPr/>
        </p:nvSpPr>
        <p:spPr>
          <a:xfrm>
            <a:off x="554839" y="3447376"/>
            <a:ext cx="4786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578298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Месячный расчетный показатель (МРП) –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показатель, используемый в Республике Казахстан для 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исчесления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пенсий, пособий, и иных выплат, а так же для применения штрафных санкций, расчета налогов и других платежей (устанавливается ежегодно Законом Республики Казахстан «О республиканском бюджете»);</a:t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Прожиточный минимум –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минимальный денежный доход на одного человека, равный по величине стоимости минимальной потребительской корзины;</a:t>
            </a:r>
            <a:b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Минимальная заработная плата –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гарантированный минимум денежных выплат 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роботнику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неквалифицированного (наименее сложного) труда при выполнении им норм труда (трудовых обязанностей) в нормальных условиях и при нормальной продолжительности рабочего времени, установленных Трудовым кодексом Республики Казахстан, в месяц.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44899"/>
              </p:ext>
            </p:extLst>
          </p:nvPr>
        </p:nvGraphicFramePr>
        <p:xfrm>
          <a:off x="539550" y="3428999"/>
          <a:ext cx="8136906" cy="2144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9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EC7D09"/>
                          </a:solidFill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4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Месячный расчетный показатель (МРП), тенге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3063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4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размер заработной платы, тенге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24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государственной базовой пенсионной выплаты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5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5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5"/>
            <a:ext cx="9144000" cy="6858000"/>
          </a:xfrm>
          <a:prstGeom prst="rect">
            <a:avLst/>
          </a:prstGeom>
          <a:solidFill>
            <a:srgbClr val="43322D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820150" y="6529388"/>
            <a:ext cx="360363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gray">
          <a:xfrm>
            <a:off x="5867400" y="5366127"/>
            <a:ext cx="2654300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k-KZ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8" name="Group 19"/>
          <p:cNvGrpSpPr>
            <a:grpSpLocks/>
          </p:cNvGrpSpPr>
          <p:nvPr/>
        </p:nvGrpSpPr>
        <p:grpSpPr bwMode="auto">
          <a:xfrm>
            <a:off x="527050" y="1741488"/>
            <a:ext cx="649288" cy="647700"/>
            <a:chOff x="192" y="1917"/>
            <a:chExt cx="1042" cy="1102"/>
          </a:xfrm>
        </p:grpSpPr>
        <p:grpSp>
          <p:nvGrpSpPr>
            <p:cNvPr id="7200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7202" name="Picture 21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3" name="Picture 22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07F09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07F09">
                      <a:alpha val="55000"/>
                    </a:srgbClr>
                  </a:gs>
                  <a:gs pos="100000">
                    <a:srgbClr val="F07F09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k-KZ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201" name="Picture 24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0" name="Group 28"/>
          <p:cNvGrpSpPr>
            <a:grpSpLocks/>
          </p:cNvGrpSpPr>
          <p:nvPr/>
        </p:nvGrpSpPr>
        <p:grpSpPr bwMode="auto">
          <a:xfrm>
            <a:off x="3213100" y="2860675"/>
            <a:ext cx="649288" cy="647700"/>
            <a:chOff x="2608" y="1076"/>
            <a:chExt cx="466" cy="518"/>
          </a:xfrm>
        </p:grpSpPr>
        <p:grpSp>
          <p:nvGrpSpPr>
            <p:cNvPr id="7193" name="Group 29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7195" name="Picture 30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6" name="Picture 31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rgbClr val="9F2936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9F2936">
                      <a:alpha val="55000"/>
                    </a:srgbClr>
                  </a:gs>
                  <a:gs pos="100000">
                    <a:srgbClr val="9F2936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k-KZ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94" name="Picture 33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3" name="Group 40"/>
          <p:cNvGrpSpPr>
            <a:grpSpLocks/>
          </p:cNvGrpSpPr>
          <p:nvPr/>
        </p:nvGrpSpPr>
        <p:grpSpPr bwMode="auto">
          <a:xfrm>
            <a:off x="6227763" y="3687763"/>
            <a:ext cx="647700" cy="647700"/>
            <a:chOff x="2608" y="1076"/>
            <a:chExt cx="466" cy="518"/>
          </a:xfrm>
        </p:grpSpPr>
        <p:grpSp>
          <p:nvGrpSpPr>
            <p:cNvPr id="7186" name="Group 41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7188" name="Picture 42" descr="light_shadow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43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9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rgbClr val="6B9F2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B9F25">
                      <a:alpha val="55000"/>
                    </a:srgbClr>
                  </a:gs>
                  <a:gs pos="100000">
                    <a:srgbClr val="6B9F2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k-KZ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87" name="Picture 45" descr="Picture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85" name="Рисунок 5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-26988"/>
            <a:ext cx="22796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22"/>
          <p:cNvSpPr>
            <a:spLocks noChangeArrowheads="1"/>
          </p:cNvSpPr>
          <p:nvPr/>
        </p:nvSpPr>
        <p:spPr bwMode="auto">
          <a:xfrm>
            <a:off x="243954" y="214313"/>
            <a:ext cx="8534722" cy="61555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централизованный денежный фонд государства, предназначенный для финансового обеспечения реализации его задач и функций.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(п.п.12) пункта 1 статьи 3 Бюджетного кодекса Республики Казахстан)</a:t>
            </a:r>
          </a:p>
        </p:txBody>
      </p:sp>
      <p:sp>
        <p:nvSpPr>
          <p:cNvPr id="42" name="Прямоугольник 4"/>
          <p:cNvSpPr>
            <a:spLocks noChangeArrowheads="1"/>
          </p:cNvSpPr>
          <p:nvPr/>
        </p:nvSpPr>
        <p:spPr bwMode="auto">
          <a:xfrm>
            <a:off x="1214438" y="1000125"/>
            <a:ext cx="7227887" cy="3381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600" b="1" dirty="0">
                <a:solidFill>
                  <a:srgbClr val="0033CC"/>
                </a:solidFill>
              </a:rPr>
              <a:t>СХЕМА БЮДЖЕТНОГО ПРОЦЕССА</a:t>
            </a:r>
          </a:p>
        </p:txBody>
      </p:sp>
      <p:sp>
        <p:nvSpPr>
          <p:cNvPr id="43" name="Прямоугольник 16"/>
          <p:cNvSpPr>
            <a:spLocks noChangeArrowheads="1"/>
          </p:cNvSpPr>
          <p:nvPr/>
        </p:nvSpPr>
        <p:spPr bwMode="auto">
          <a:xfrm>
            <a:off x="670035" y="1522010"/>
            <a:ext cx="3240087" cy="64928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Разработка проекта Прогноза социально-экономического развития района на </a:t>
            </a:r>
          </a:p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5-летний период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 позднее 25 апреля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16"/>
          <p:cNvSpPr>
            <a:spLocks noChangeArrowheads="1"/>
          </p:cNvSpPr>
          <p:nvPr/>
        </p:nvSpPr>
        <p:spPr bwMode="auto">
          <a:xfrm>
            <a:off x="668447" y="3395456"/>
            <a:ext cx="3240087" cy="64611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района и внесение его на рассмотрение районного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 позднее 1 октября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16"/>
          <p:cNvSpPr>
            <a:spLocks noChangeArrowheads="1"/>
          </p:cNvSpPr>
          <p:nvPr/>
        </p:nvSpPr>
        <p:spPr bwMode="auto">
          <a:xfrm>
            <a:off x="668447" y="4341412"/>
            <a:ext cx="3238499" cy="9382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5" tIns="45708" rIns="91415" bIns="45708">
            <a:spAutoFit/>
          </a:bodyPr>
          <a:lstStyle/>
          <a:p>
            <a:pPr algn="ctr" defTabSz="61595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маслихатом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бюджета района на трехлетний период </a:t>
            </a:r>
          </a:p>
          <a:p>
            <a:pPr algn="ctr" defTabSz="615950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 позднее 2-недельного срока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после подписания решения областного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маслихата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об утверждении областного бюджета</a:t>
            </a:r>
          </a:p>
        </p:txBody>
      </p:sp>
      <p:sp>
        <p:nvSpPr>
          <p:cNvPr id="46" name="Прямоугольник 16"/>
          <p:cNvSpPr>
            <a:spLocks noChangeArrowheads="1"/>
          </p:cNvSpPr>
          <p:nvPr/>
        </p:nvSpPr>
        <p:spPr bwMode="auto">
          <a:xfrm>
            <a:off x="668448" y="2461811"/>
            <a:ext cx="3240087" cy="6463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Передача бюджетных заявок администраторов бюджетных программ на рассмотрение районной бюджетной комиссии</a:t>
            </a:r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2027347" y="1310080"/>
            <a:ext cx="431800" cy="180181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2046397" y="2181616"/>
            <a:ext cx="431800" cy="276225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0" name="AutoShape 27"/>
          <p:cNvSpPr>
            <a:spLocks noChangeArrowheads="1"/>
          </p:cNvSpPr>
          <p:nvPr/>
        </p:nvSpPr>
        <p:spPr bwMode="auto">
          <a:xfrm>
            <a:off x="2047191" y="3108118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1" name="AutoShape 39"/>
          <p:cNvSpPr>
            <a:spLocks noChangeArrowheads="1"/>
          </p:cNvSpPr>
          <p:nvPr/>
        </p:nvSpPr>
        <p:spPr bwMode="auto">
          <a:xfrm>
            <a:off x="2047191" y="4041569"/>
            <a:ext cx="431800" cy="287337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2" name="Прямоугольник 16"/>
          <p:cNvSpPr>
            <a:spLocks noChangeArrowheads="1"/>
          </p:cNvSpPr>
          <p:nvPr/>
        </p:nvSpPr>
        <p:spPr bwMode="auto">
          <a:xfrm>
            <a:off x="5251559" y="1537091"/>
            <a:ext cx="3240087" cy="64928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и утверждение сводного плана поступлений и финансирования по платежам и обязательствам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41"/>
          <p:cNvSpPr>
            <a:spLocks noChangeArrowheads="1"/>
          </p:cNvSpPr>
          <p:nvPr/>
        </p:nvSpPr>
        <p:spPr bwMode="auto">
          <a:xfrm>
            <a:off x="6599347" y="1310079"/>
            <a:ext cx="431800" cy="2119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4" name="Прямоугольник 16"/>
          <p:cNvSpPr>
            <a:spLocks noChangeArrowheads="1"/>
          </p:cNvSpPr>
          <p:nvPr/>
        </p:nvSpPr>
        <p:spPr bwMode="auto">
          <a:xfrm>
            <a:off x="5242035" y="2473716"/>
            <a:ext cx="3240087" cy="64928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Проведение комплекса мероприятий по исполнению бюджета района</a:t>
            </a:r>
          </a:p>
          <a:p>
            <a:pPr algn="ctr" defTabSz="61595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течение финансового года</a:t>
            </a:r>
          </a:p>
        </p:txBody>
      </p:sp>
      <p:sp>
        <p:nvSpPr>
          <p:cNvPr id="55" name="Прямоугольник 16"/>
          <p:cNvSpPr>
            <a:spLocks noChangeArrowheads="1"/>
          </p:cNvSpPr>
          <p:nvPr/>
        </p:nvSpPr>
        <p:spPr bwMode="auto">
          <a:xfrm>
            <a:off x="5242035" y="3410341"/>
            <a:ext cx="3240087" cy="101441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Проведение бюджетного мониторинга </a:t>
            </a:r>
          </a:p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оценки эффективности управления бюджетными средствами, </a:t>
            </a:r>
          </a:p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ежемесячных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отчетов</a:t>
            </a:r>
          </a:p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 исполнении бюджета  </a:t>
            </a:r>
          </a:p>
        </p:txBody>
      </p:sp>
      <p:sp>
        <p:nvSpPr>
          <p:cNvPr id="56" name="Прямоугольник 16"/>
          <p:cNvSpPr>
            <a:spLocks noChangeArrowheads="1"/>
          </p:cNvSpPr>
          <p:nvPr/>
        </p:nvSpPr>
        <p:spPr bwMode="auto">
          <a:xfrm>
            <a:off x="5229335" y="4696217"/>
            <a:ext cx="3240087" cy="101563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15" tIns="45708" rIns="91415" bIns="45708">
            <a:spAutoFit/>
          </a:bodyPr>
          <a:lstStyle/>
          <a:p>
            <a:pPr algn="ctr" defTabSz="61595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Предоставление в районный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маслихат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годового отчета об исполнении бюджета района за отчетный финансовый год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  позднее 1 апреля текущего года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его утверждение</a:t>
            </a:r>
          </a:p>
        </p:txBody>
      </p:sp>
      <p:sp>
        <p:nvSpPr>
          <p:cNvPr id="58" name="AutoShape 46"/>
          <p:cNvSpPr>
            <a:spLocks noChangeArrowheads="1"/>
          </p:cNvSpPr>
          <p:nvPr/>
        </p:nvSpPr>
        <p:spPr bwMode="auto">
          <a:xfrm>
            <a:off x="6599347" y="2186378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59" name="AutoShape 47"/>
          <p:cNvSpPr>
            <a:spLocks noChangeArrowheads="1"/>
          </p:cNvSpPr>
          <p:nvPr/>
        </p:nvSpPr>
        <p:spPr bwMode="auto">
          <a:xfrm>
            <a:off x="6599347" y="4424753"/>
            <a:ext cx="431800" cy="271464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0" name="AutoShape 48"/>
          <p:cNvSpPr>
            <a:spLocks noChangeArrowheads="1"/>
          </p:cNvSpPr>
          <p:nvPr/>
        </p:nvSpPr>
        <p:spPr bwMode="auto">
          <a:xfrm>
            <a:off x="6599347" y="3123004"/>
            <a:ext cx="431800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61" name="AutoShape 49"/>
          <p:cNvSpPr>
            <a:spLocks noChangeArrowheads="1"/>
          </p:cNvSpPr>
          <p:nvPr/>
        </p:nvSpPr>
        <p:spPr bwMode="auto">
          <a:xfrm>
            <a:off x="4044974" y="1708697"/>
            <a:ext cx="932681" cy="288925"/>
          </a:xfrm>
          <a:prstGeom prst="rightArrow">
            <a:avLst>
              <a:gd name="adj1" fmla="val 50000"/>
              <a:gd name="adj2" fmla="val 62225"/>
            </a:avLst>
          </a:prstGeom>
          <a:solidFill>
            <a:schemeClr val="bg2"/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820150" y="6529388"/>
            <a:ext cx="3603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-148446"/>
            <a:ext cx="7324725" cy="1598643"/>
          </a:xfrm>
          <a:prstGeom prst="rect">
            <a:avLst/>
          </a:prstGeom>
          <a:solidFill>
            <a:srgbClr val="5A3E33"/>
          </a:solidFill>
        </p:spPr>
        <p:txBody>
          <a:bodyPr anchor="ctr"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 бюджета по линии Жилищно-коммунальное хозяйство – 1744100,0 тыс.тенге</a:t>
            </a:r>
          </a:p>
        </p:txBody>
      </p:sp>
      <p:pic>
        <p:nvPicPr>
          <p:cNvPr id="819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-61913"/>
            <a:ext cx="21605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94" descr="1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179388" y="1536700"/>
            <a:ext cx="430053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95" descr="1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165100" y="3935413"/>
            <a:ext cx="429736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198"/>
          <p:cNvSpPr>
            <a:spLocks noChangeArrowheads="1"/>
          </p:cNvSpPr>
          <p:nvPr/>
        </p:nvSpPr>
        <p:spPr bwMode="black">
          <a:xfrm>
            <a:off x="179388" y="1580003"/>
            <a:ext cx="5545137" cy="8150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Освещение улиц в населенных пунктах–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190803,0  тыс.тенге</a:t>
            </a:r>
          </a:p>
        </p:txBody>
      </p:sp>
      <p:sp>
        <p:nvSpPr>
          <p:cNvPr id="84" name="Rectangle 202"/>
          <p:cNvSpPr>
            <a:spLocks noChangeArrowheads="1"/>
          </p:cNvSpPr>
          <p:nvPr/>
        </p:nvSpPr>
        <p:spPr bwMode="black">
          <a:xfrm>
            <a:off x="165100" y="2769374"/>
            <a:ext cx="4751388" cy="8509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kk-KZ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Обеспечение санитарии населенных пунктов– 178962 тыс.тенге;</a:t>
            </a:r>
            <a:endParaRPr lang="kk-KZ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88" y="4025900"/>
            <a:ext cx="482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 мест захоронений и погребение безродных–  534,0  тыс.тенге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TextBox 84"/>
          <p:cNvSpPr txBox="1">
            <a:spLocks noChangeArrowheads="1"/>
          </p:cNvSpPr>
          <p:nvPr/>
        </p:nvSpPr>
        <p:spPr bwMode="auto">
          <a:xfrm>
            <a:off x="241300" y="5300663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04" name="Picture 195" descr="1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</a:blip>
          <a:srcRect/>
          <a:stretch>
            <a:fillRect/>
          </a:stretch>
        </p:blipFill>
        <p:spPr bwMode="gray">
          <a:xfrm>
            <a:off x="165100" y="5219700"/>
            <a:ext cx="434498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5263" y="5300663"/>
            <a:ext cx="46751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Благоустройство и озеленение населенных пунктов –1373801,0 тыс.тенге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6" name="Рисунок 86" descr="https://s3.ap-south-1.amazonaws.com/hansindia-bucket/7237_LED%20Street%20L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350963"/>
            <a:ext cx="302418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6313" y="3194050"/>
            <a:ext cx="308768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450" y="4835525"/>
            <a:ext cx="30130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100" y="2811089"/>
            <a:ext cx="4297363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382841"/>
              </p:ext>
            </p:extLst>
          </p:nvPr>
        </p:nvGraphicFramePr>
        <p:xfrm>
          <a:off x="250825" y="5592763"/>
          <a:ext cx="8713788" cy="1004887"/>
        </p:xfrm>
        <a:graphic>
          <a:graphicData uri="http://schemas.openxmlformats.org/drawingml/2006/table">
            <a:tbl>
              <a:tblPr firstRow="1" bandRow="1"/>
              <a:tblGrid>
                <a:gridCol w="246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48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k-KZ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 за выпуск: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kk-KZ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Главный специалист  аппарата </a:t>
                      </a:r>
                      <a:r>
                        <a:rPr lang="ru-RU" sz="1000" b="0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акима</a:t>
                      </a:r>
                      <a:r>
                        <a:rPr lang="ru-RU" sz="1000" b="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города </a:t>
                      </a:r>
                      <a:r>
                        <a:rPr lang="ru-RU" sz="1000" b="0" kern="1200" baseline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Есик</a:t>
                      </a:r>
                      <a:r>
                        <a:rPr lang="ru-RU" sz="1000" b="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kern="1200" baseline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Сабанчиева</a:t>
                      </a:r>
                      <a:r>
                        <a:rPr lang="ru-RU" sz="1000" b="0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А.Б.</a:t>
                      </a:r>
                      <a:endParaRPr lang="kk-KZ" sz="1000" b="0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69" marR="91469" marT="45270" marB="4527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Аким  города </a:t>
                      </a:r>
                      <a:r>
                        <a:rPr lang="ru-RU" sz="1000" b="1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Есик</a:t>
                      </a: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noProof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r>
                        <a:rPr lang="ru-RU" sz="1000" b="1" kern="120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.Ансатбаев</a:t>
                      </a:r>
                      <a:endParaRPr lang="ru-RU" sz="10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Телефон: +7 (2775) 406-44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1000" b="1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ru-RU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0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akimat.gor@</a:t>
                      </a:r>
                      <a:r>
                        <a:rPr lang="en-US" sz="1000" b="1" kern="1200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mail.ru</a:t>
                      </a:r>
                      <a:endParaRPr lang="kk-KZ" sz="1000" b="0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69" marR="91469" marT="45270" marB="4527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Исполнитель: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А.Сабанчиева</a:t>
                      </a:r>
                      <a:endParaRPr lang="ru-RU" sz="10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Телефон: +7 (72775) 4-02-67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0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asemsab7</a:t>
                      </a: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@</a:t>
                      </a:r>
                      <a:r>
                        <a:rPr lang="ru-RU" sz="10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mail.ru</a:t>
                      </a:r>
                      <a:endParaRPr lang="kk-KZ" sz="1000" b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9" marR="91469" marT="45270" marB="4527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</a:t>
                      </a:r>
                      <a:r>
                        <a:rPr lang="ru-RU" sz="1000" b="1" baseline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baseline="0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Есик</a:t>
                      </a: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 </a:t>
                      </a:r>
                      <a:r>
                        <a:rPr lang="ru-RU" sz="1000" b="1" noProof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Алматинская</a:t>
                      </a:r>
                      <a:r>
                        <a:rPr lang="ru-RU" sz="1000" b="1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112</a:t>
                      </a:r>
                      <a:endParaRPr lang="kk-KZ" sz="1000" b="0" baseline="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9" marR="91469" marT="45270" marB="4527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2627313" y="115888"/>
            <a:ext cx="532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i="1">
                <a:solidFill>
                  <a:srgbClr val="FF0000"/>
                </a:solidFill>
              </a:rPr>
              <a:t>Спасибо за внимание!</a:t>
            </a:r>
            <a:endParaRPr lang="ru-RU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91e384145de3d9556d860c8cfc6fdd08f81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665</Words>
  <Application>Microsoft Office PowerPoint</Application>
  <PresentationFormat>Экран (4:3)</PresentationFormat>
  <Paragraphs>84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2_Тема Office</vt:lpstr>
      <vt:lpstr>Презентация PowerPoint</vt:lpstr>
      <vt:lpstr>Формирование бюджета города Есик   Енбекшиказахского района  на 2023-2025 года</vt:lpstr>
      <vt:lpstr>Презентация PowerPoint</vt:lpstr>
      <vt:lpstr>- Месячный расчетный показатель (МРП) – это показатель, используемый в Республике Казахстан для исчесления пенсий, пособий, и иных выплат, а так же для применения штрафных санкций, расчета налогов и других платежей (устанавливается ежегодно Законом Республики Казахстан «О республиканском бюджете»);  - Прожиточный минимум – необходимый минимальный денежный доход на одного человека, равный по величине стоимости минимальной потребительской корзины;  - Минимальная заработная плата – гарантированный минимум денежных выплат роботнику простого неквалифицированного (наименее сложного) труда при выполнении им норм труда (трудовых обязанностей) в нормальных условиях и при нормальной продолжительности рабочего времени, установленных Трудовым кодексом Республики Казахстан, в месяц.</vt:lpstr>
      <vt:lpstr>Презентация PowerPoint</vt:lpstr>
      <vt:lpstr>Презентация PowerPoint</vt:lpstr>
      <vt:lpstr>Презентация PowerPoint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Кофе в офисе - шаблон презентации с сайта presentation-creation.ru</dc:title>
  <dc:creator>obstinate</dc:creator>
  <cp:keywords>шаблон презентации, тема презентации, оформление презентации, фон презентации</cp:keywords>
  <cp:lastModifiedBy>Бухгалтер</cp:lastModifiedBy>
  <cp:revision>1188</cp:revision>
  <cp:lastPrinted>2019-03-05T05:05:13Z</cp:lastPrinted>
  <dcterms:created xsi:type="dcterms:W3CDTF">2018-01-14T08:05:59Z</dcterms:created>
  <dcterms:modified xsi:type="dcterms:W3CDTF">2022-04-29T10:50:48Z</dcterms:modified>
</cp:coreProperties>
</file>