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819" r:id="rId2"/>
    <p:sldId id="789" r:id="rId3"/>
    <p:sldId id="810" r:id="rId4"/>
    <p:sldId id="774" r:id="rId5"/>
    <p:sldId id="772" r:id="rId6"/>
    <p:sldId id="765" r:id="rId7"/>
    <p:sldId id="760" r:id="rId8"/>
    <p:sldId id="785" r:id="rId9"/>
    <p:sldId id="815" r:id="rId10"/>
    <p:sldId id="816" r:id="rId11"/>
    <p:sldId id="817" r:id="rId12"/>
    <p:sldId id="790" r:id="rId13"/>
    <p:sldId id="811" r:id="rId14"/>
    <p:sldId id="805" r:id="rId15"/>
    <p:sldId id="812" r:id="rId16"/>
    <p:sldId id="804" r:id="rId17"/>
  </p:sldIdLst>
  <p:sldSz cx="9906000" cy="6858000" type="A4"/>
  <p:notesSz cx="9928225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14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29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44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59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5740" algn="l" defTabSz="914296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742888" algn="l" defTabSz="914296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3200036" algn="l" defTabSz="914296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3657184" algn="l" defTabSz="914296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3300"/>
    <a:srgbClr val="934607"/>
    <a:srgbClr val="843F0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9621" autoAdjust="0"/>
  </p:normalViewPr>
  <p:slideViewPr>
    <p:cSldViewPr snapToGrid="0">
      <p:cViewPr varScale="1">
        <p:scale>
          <a:sx n="116" d="100"/>
          <a:sy n="116" d="100"/>
        </p:scale>
        <p:origin x="-1512" y="-11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5D1613-311B-4A5F-8066-217656DA8DB9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777F40D1-404D-489C-B4E2-0070B94F3905}" type="pres">
      <dgm:prSet presAssocID="{2D5D1613-311B-4A5F-8066-217656DA8DB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28BE0298-8F88-4B61-BA47-F4B8CA4A3B42}" type="presOf" srcId="{2D5D1613-311B-4A5F-8066-217656DA8DB9}" destId="{777F40D1-404D-489C-B4E2-0070B94F3905}" srcOrd="0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3313" cy="339884"/>
          </a:xfrm>
          <a:prstGeom prst="rect">
            <a:avLst/>
          </a:prstGeom>
        </p:spPr>
        <p:txBody>
          <a:bodyPr vert="horz" lIns="91709" tIns="45855" rIns="91709" bIns="4585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596" y="1"/>
            <a:ext cx="4303313" cy="339884"/>
          </a:xfrm>
          <a:prstGeom prst="rect">
            <a:avLst/>
          </a:prstGeom>
        </p:spPr>
        <p:txBody>
          <a:bodyPr vert="horz" lIns="91709" tIns="45855" rIns="91709" bIns="45855" rtlCol="0"/>
          <a:lstStyle>
            <a:lvl1pPr algn="r">
              <a:defRPr sz="1200"/>
            </a:lvl1pPr>
          </a:lstStyle>
          <a:p>
            <a:fld id="{24A0E127-1C21-4837-9845-8A3BC73E37A6}" type="datetimeFigureOut">
              <a:rPr lang="ru-RU" smtClean="0"/>
              <a:pPr/>
              <a:t>14.02.2020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699"/>
            <a:ext cx="4303313" cy="339884"/>
          </a:xfrm>
          <a:prstGeom prst="rect">
            <a:avLst/>
          </a:prstGeom>
        </p:spPr>
        <p:txBody>
          <a:bodyPr vert="horz" lIns="91709" tIns="45855" rIns="91709" bIns="4585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596" y="6456699"/>
            <a:ext cx="4303313" cy="339884"/>
          </a:xfrm>
          <a:prstGeom prst="rect">
            <a:avLst/>
          </a:prstGeom>
        </p:spPr>
        <p:txBody>
          <a:bodyPr vert="horz" lIns="91709" tIns="45855" rIns="91709" bIns="45855" rtlCol="0" anchor="b"/>
          <a:lstStyle>
            <a:lvl1pPr algn="r">
              <a:defRPr sz="1200"/>
            </a:lvl1pPr>
          </a:lstStyle>
          <a:p>
            <a:fld id="{AB69A26C-AF60-47E6-AF71-6AB7A9F029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301846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3313" cy="339884"/>
          </a:xfrm>
          <a:prstGeom prst="rect">
            <a:avLst/>
          </a:prstGeom>
        </p:spPr>
        <p:txBody>
          <a:bodyPr vert="horz" lIns="91709" tIns="45855" rIns="91709" bIns="4585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596" y="1"/>
            <a:ext cx="4303313" cy="339884"/>
          </a:xfrm>
          <a:prstGeom prst="rect">
            <a:avLst/>
          </a:prstGeom>
        </p:spPr>
        <p:txBody>
          <a:bodyPr vert="horz" lIns="91709" tIns="45855" rIns="91709" bIns="4585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11C1E3A-43CF-400F-A9C3-970D796D348C}" type="datetimeFigureOut">
              <a:rPr lang="ru-RU"/>
              <a:pPr>
                <a:defRPr/>
              </a:pPr>
              <a:t>14.02.2020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121025" y="508000"/>
            <a:ext cx="3686175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09" tIns="45855" rIns="91709" bIns="45855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362" y="3229443"/>
            <a:ext cx="7943507" cy="3058954"/>
          </a:xfrm>
          <a:prstGeom prst="rect">
            <a:avLst/>
          </a:prstGeom>
        </p:spPr>
        <p:txBody>
          <a:bodyPr vert="horz" lIns="91709" tIns="45855" rIns="91709" bIns="45855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699"/>
            <a:ext cx="4303313" cy="339884"/>
          </a:xfrm>
          <a:prstGeom prst="rect">
            <a:avLst/>
          </a:prstGeom>
        </p:spPr>
        <p:txBody>
          <a:bodyPr vert="horz" lIns="91709" tIns="45855" rIns="91709" bIns="4585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596" y="6456699"/>
            <a:ext cx="4303313" cy="339884"/>
          </a:xfrm>
          <a:prstGeom prst="rect">
            <a:avLst/>
          </a:prstGeom>
        </p:spPr>
        <p:txBody>
          <a:bodyPr vert="horz" lIns="91709" tIns="45855" rIns="91709" bIns="4585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2367972-4C6A-481C-B5C2-6EE0DE2770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625143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67972-4C6A-481C-B5C2-6EE0DE2770FE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85974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30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F9AEF-6A6D-4DF6-8F79-3043A6FD1000}" type="datetime1">
              <a:rPr lang="ru-RU" smtClean="0"/>
              <a:pPr>
                <a:defRPr/>
              </a:pPr>
              <a:t>14.02.2020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B6EA1-ADB9-49A9-9D73-402CE7C121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0A55C-6BBD-472C-AA53-3777A792FB67}" type="datetime1">
              <a:rPr lang="ru-RU" smtClean="0"/>
              <a:pPr>
                <a:defRPr/>
              </a:pPr>
              <a:t>14.02.2020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CC62F-53C2-4585-8457-280EDEAEA1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42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548F1-EE8E-4CA1-B456-D914287FA1EB}" type="datetime1">
              <a:rPr lang="ru-RU" smtClean="0"/>
              <a:pPr>
                <a:defRPr/>
              </a:pPr>
              <a:t>14.02.2020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52543-2DA5-4136-A0B3-1FDB690348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37675" y="593367"/>
            <a:ext cx="923065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37675" y="1536633"/>
            <a:ext cx="923065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95285" lvl="0" indent="-371464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90570" lvl="1" indent="-343948">
              <a:spcBef>
                <a:spcPts val="1733"/>
              </a:spcBef>
              <a:spcAft>
                <a:spcPts val="0"/>
              </a:spcAft>
              <a:buSzPts val="1400"/>
              <a:buChar char="○"/>
              <a:defRPr/>
            </a:lvl2pPr>
            <a:lvl3pPr marL="1485854" lvl="2" indent="-343948">
              <a:spcBef>
                <a:spcPts val="1733"/>
              </a:spcBef>
              <a:spcAft>
                <a:spcPts val="0"/>
              </a:spcAft>
              <a:buSzPts val="1400"/>
              <a:buChar char="■"/>
              <a:defRPr/>
            </a:lvl3pPr>
            <a:lvl4pPr marL="1981139" lvl="3" indent="-343948">
              <a:spcBef>
                <a:spcPts val="1733"/>
              </a:spcBef>
              <a:spcAft>
                <a:spcPts val="0"/>
              </a:spcAft>
              <a:buSzPts val="1400"/>
              <a:buChar char="●"/>
              <a:defRPr/>
            </a:lvl4pPr>
            <a:lvl5pPr marL="2476424" lvl="4" indent="-343948">
              <a:spcBef>
                <a:spcPts val="1733"/>
              </a:spcBef>
              <a:spcAft>
                <a:spcPts val="0"/>
              </a:spcAft>
              <a:buSzPts val="1400"/>
              <a:buChar char="○"/>
              <a:defRPr/>
            </a:lvl5pPr>
            <a:lvl6pPr marL="2971709" lvl="5" indent="-343948">
              <a:spcBef>
                <a:spcPts val="1733"/>
              </a:spcBef>
              <a:spcAft>
                <a:spcPts val="0"/>
              </a:spcAft>
              <a:buSzPts val="1400"/>
              <a:buChar char="■"/>
              <a:defRPr/>
            </a:lvl6pPr>
            <a:lvl7pPr marL="3466993" lvl="6" indent="-343948">
              <a:spcBef>
                <a:spcPts val="1733"/>
              </a:spcBef>
              <a:spcAft>
                <a:spcPts val="0"/>
              </a:spcAft>
              <a:buSzPts val="1400"/>
              <a:buChar char="●"/>
              <a:defRPr/>
            </a:lvl7pPr>
            <a:lvl8pPr marL="3962278" lvl="7" indent="-343948">
              <a:spcBef>
                <a:spcPts val="1733"/>
              </a:spcBef>
              <a:spcAft>
                <a:spcPts val="0"/>
              </a:spcAft>
              <a:buSzPts val="1400"/>
              <a:buChar char="○"/>
              <a:defRPr/>
            </a:lvl8pPr>
            <a:lvl9pPr marL="4457563" lvl="8" indent="-343948">
              <a:spcBef>
                <a:spcPts val="1733"/>
              </a:spcBef>
              <a:spcAft>
                <a:spcPts val="17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178496" y="6217623"/>
            <a:ext cx="594425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="" xmlns:p14="http://schemas.microsoft.com/office/powerpoint/2010/main" val="4035301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FC613-6C70-474C-9873-C2A1C6E5C866}" type="datetime1">
              <a:rPr lang="ru-RU" smtClean="0"/>
              <a:pPr>
                <a:defRPr/>
              </a:pPr>
              <a:t>14.02.2020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C6FE6-C46D-45FE-9955-4718E0D5B9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4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7069E-6B61-4463-8731-D1BBA8330DAD}" type="datetime1">
              <a:rPr lang="ru-RU" smtClean="0"/>
              <a:pPr>
                <a:defRPr/>
              </a:pPr>
              <a:t>14.02.2020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B863B-52D2-4174-8AAF-6E2AC281F9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EF10F-7C7A-4C66-8909-2C86184690CF}" type="datetime1">
              <a:rPr lang="ru-RU" smtClean="0"/>
              <a:pPr>
                <a:defRPr/>
              </a:pPr>
              <a:t>14.02.2020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BABE9-E6F6-4A94-9462-018171A926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5"/>
            <a:ext cx="4376870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48" indent="0">
              <a:buNone/>
              <a:defRPr sz="2000" b="1"/>
            </a:lvl2pPr>
            <a:lvl3pPr marL="914296" indent="0">
              <a:buNone/>
              <a:defRPr sz="1800" b="1"/>
            </a:lvl3pPr>
            <a:lvl4pPr marL="1371445" indent="0">
              <a:buNone/>
              <a:defRPr sz="1600" b="1"/>
            </a:lvl4pPr>
            <a:lvl5pPr marL="1828592" indent="0">
              <a:buNone/>
              <a:defRPr sz="1600" b="1"/>
            </a:lvl5pPr>
            <a:lvl6pPr marL="2285740" indent="0">
              <a:buNone/>
              <a:defRPr sz="1600" b="1"/>
            </a:lvl6pPr>
            <a:lvl7pPr marL="2742888" indent="0">
              <a:buNone/>
              <a:defRPr sz="1600" b="1"/>
            </a:lvl7pPr>
            <a:lvl8pPr marL="3200036" indent="0">
              <a:buNone/>
              <a:defRPr sz="1600" b="1"/>
            </a:lvl8pPr>
            <a:lvl9pPr marL="365718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3" y="1535115"/>
            <a:ext cx="4378590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48" indent="0">
              <a:buNone/>
              <a:defRPr sz="2000" b="1"/>
            </a:lvl2pPr>
            <a:lvl3pPr marL="914296" indent="0">
              <a:buNone/>
              <a:defRPr sz="1800" b="1"/>
            </a:lvl3pPr>
            <a:lvl4pPr marL="1371445" indent="0">
              <a:buNone/>
              <a:defRPr sz="1600" b="1"/>
            </a:lvl4pPr>
            <a:lvl5pPr marL="1828592" indent="0">
              <a:buNone/>
              <a:defRPr sz="1600" b="1"/>
            </a:lvl5pPr>
            <a:lvl6pPr marL="2285740" indent="0">
              <a:buNone/>
              <a:defRPr sz="1600" b="1"/>
            </a:lvl6pPr>
            <a:lvl7pPr marL="2742888" indent="0">
              <a:buNone/>
              <a:defRPr sz="1600" b="1"/>
            </a:lvl7pPr>
            <a:lvl8pPr marL="3200036" indent="0">
              <a:buNone/>
              <a:defRPr sz="1600" b="1"/>
            </a:lvl8pPr>
            <a:lvl9pPr marL="365718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3" y="2174875"/>
            <a:ext cx="4378590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4C907-01B4-4D15-B94E-61B251160C79}" type="datetime1">
              <a:rPr lang="ru-RU" smtClean="0"/>
              <a:pPr>
                <a:defRPr/>
              </a:pPr>
              <a:t>14.02.2020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12E65-CD0F-42BC-8325-EC02241BEC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C6D40-E397-484E-99F2-F9DC2762775A}" type="datetime1">
              <a:rPr lang="ru-RU" smtClean="0"/>
              <a:pPr>
                <a:defRPr/>
              </a:pPr>
              <a:t>14.02.2020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D6D47-AEEB-4B25-8C81-C671E5B956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15647-2159-4364-ABB1-FD6C6B623EE1}" type="datetime1">
              <a:rPr lang="ru-RU" smtClean="0"/>
              <a:pPr>
                <a:defRPr/>
              </a:pPr>
              <a:t>14.02.2020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506CA-95CE-4413-A70A-E3765D27AE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1"/>
            <a:ext cx="325900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2" y="273055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8" indent="0">
              <a:buNone/>
              <a:defRPr sz="1200"/>
            </a:lvl2pPr>
            <a:lvl3pPr marL="914296" indent="0">
              <a:buNone/>
              <a:defRPr sz="1100"/>
            </a:lvl3pPr>
            <a:lvl4pPr marL="1371445" indent="0">
              <a:buNone/>
              <a:defRPr sz="900"/>
            </a:lvl4pPr>
            <a:lvl5pPr marL="1828592" indent="0">
              <a:buNone/>
              <a:defRPr sz="900"/>
            </a:lvl5pPr>
            <a:lvl6pPr marL="2285740" indent="0">
              <a:buNone/>
              <a:defRPr sz="900"/>
            </a:lvl6pPr>
            <a:lvl7pPr marL="2742888" indent="0">
              <a:buNone/>
              <a:defRPr sz="900"/>
            </a:lvl7pPr>
            <a:lvl8pPr marL="3200036" indent="0">
              <a:buNone/>
              <a:defRPr sz="900"/>
            </a:lvl8pPr>
            <a:lvl9pPr marL="365718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9115E-B6F9-4663-BE22-235804DAF416}" type="datetime1">
              <a:rPr lang="ru-RU" smtClean="0"/>
              <a:pPr>
                <a:defRPr/>
              </a:pPr>
              <a:t>14.02.2020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0718D-C0E7-4219-AB0F-3CE59C2B4C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2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48" indent="0">
              <a:buNone/>
              <a:defRPr sz="2800"/>
            </a:lvl2pPr>
            <a:lvl3pPr marL="914296" indent="0">
              <a:buNone/>
              <a:defRPr sz="2300"/>
            </a:lvl3pPr>
            <a:lvl4pPr marL="1371445" indent="0">
              <a:buNone/>
              <a:defRPr sz="2000"/>
            </a:lvl4pPr>
            <a:lvl5pPr marL="1828592" indent="0">
              <a:buNone/>
              <a:defRPr sz="2000"/>
            </a:lvl5pPr>
            <a:lvl6pPr marL="2285740" indent="0">
              <a:buNone/>
              <a:defRPr sz="2000"/>
            </a:lvl6pPr>
            <a:lvl7pPr marL="2742888" indent="0">
              <a:buNone/>
              <a:defRPr sz="2000"/>
            </a:lvl7pPr>
            <a:lvl8pPr marL="3200036" indent="0">
              <a:buNone/>
              <a:defRPr sz="2000"/>
            </a:lvl8pPr>
            <a:lvl9pPr marL="3657184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0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48" indent="0">
              <a:buNone/>
              <a:defRPr sz="1200"/>
            </a:lvl2pPr>
            <a:lvl3pPr marL="914296" indent="0">
              <a:buNone/>
              <a:defRPr sz="1100"/>
            </a:lvl3pPr>
            <a:lvl4pPr marL="1371445" indent="0">
              <a:buNone/>
              <a:defRPr sz="900"/>
            </a:lvl4pPr>
            <a:lvl5pPr marL="1828592" indent="0">
              <a:buNone/>
              <a:defRPr sz="900"/>
            </a:lvl5pPr>
            <a:lvl6pPr marL="2285740" indent="0">
              <a:buNone/>
              <a:defRPr sz="900"/>
            </a:lvl6pPr>
            <a:lvl7pPr marL="2742888" indent="0">
              <a:buNone/>
              <a:defRPr sz="900"/>
            </a:lvl7pPr>
            <a:lvl8pPr marL="3200036" indent="0">
              <a:buNone/>
              <a:defRPr sz="900"/>
            </a:lvl8pPr>
            <a:lvl9pPr marL="365718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AE466-11A8-423D-B45F-5C77593C593C}" type="datetime1">
              <a:rPr lang="ru-RU" smtClean="0"/>
              <a:pPr>
                <a:defRPr/>
              </a:pPr>
              <a:t>14.02.2020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79957-A57D-463A-93DD-5DECB7BA6C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95300" y="274639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95300" y="1600203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4"/>
            <a:ext cx="2311400" cy="3651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FCEAFE-A6A3-4ADD-8FD4-9C63C5C75685}" type="datetime1">
              <a:rPr lang="ru-RU" smtClean="0"/>
              <a:pPr>
                <a:defRPr/>
              </a:pPr>
              <a:t>14.02.2020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4"/>
            <a:ext cx="3136900" cy="3651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4"/>
            <a:ext cx="2311400" cy="3651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474B47E-9F47-49B0-A6CE-025C9F6504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  <p:sldLayoutId id="2147483672" r:id="rId12"/>
  </p:sldLayoutIdLst>
  <p:transition spd="slow">
    <p:fade thruBlk="1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5pPr>
      <a:lvl6pPr marL="457148" algn="ctr" rtl="0" fontAlgn="base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6pPr>
      <a:lvl7pPr marL="914296" algn="ctr" rtl="0" fontAlgn="base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7pPr>
      <a:lvl8pPr marL="1371445" algn="ctr" rtl="0" fontAlgn="base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8pPr>
      <a:lvl9pPr marL="1828592" algn="ctr" rtl="0" fontAlgn="base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9pPr>
    </p:titleStyle>
    <p:bodyStyle>
      <a:lvl1pPr marL="342861" indent="-34286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6" indent="-28571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70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17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66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14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62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10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58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5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2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8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69" name="Picture 1" descr="\\192.168.112.5\обмен\Отдел град планирования и развития\отчет для акима 13.09\pg\5054-6-astana_mozhet_stat_perv_ru.jpg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 l="12000" r="25829" b="9444"/>
          <a:stretch>
            <a:fillRect/>
          </a:stretch>
        </p:blipFill>
        <p:spPr bwMode="auto">
          <a:xfrm>
            <a:off x="0" y="511179"/>
            <a:ext cx="9906000" cy="6210300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14338" name="Rectangle 2"/>
          <p:cNvSpPr>
            <a:spLocks noChangeArrowheads="1"/>
          </p:cNvSpPr>
          <p:nvPr/>
        </p:nvSpPr>
        <p:spPr bwMode="auto">
          <a:xfrm rot="10800000" flipV="1">
            <a:off x="0" y="0"/>
            <a:ext cx="9906000" cy="1283234"/>
          </a:xfrm>
          <a:prstGeom prst="rect">
            <a:avLst/>
          </a:prstGeom>
          <a:solidFill>
            <a:srgbClr val="0070C0"/>
          </a:solidFill>
          <a:ln>
            <a:noFill/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ИНФОРМАЦИЯ</a:t>
            </a:r>
          </a:p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деятельности ГУ «Управление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архитектуры, градостроительства </a:t>
            </a:r>
          </a:p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земельных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отношений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города 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Нур-Султан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2019 год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Рамка 4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214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7B6EA1-ADB9-49A9-9D73-402CE7C12135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506CA-95CE-4413-A70A-E3765D27AE20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sp>
        <p:nvSpPr>
          <p:cNvPr id="3" name="Рамка 2"/>
          <p:cNvSpPr/>
          <p:nvPr/>
        </p:nvSpPr>
        <p:spPr>
          <a:xfrm>
            <a:off x="0" y="0"/>
            <a:ext cx="9905999" cy="6799811"/>
          </a:xfrm>
          <a:prstGeom prst="frame">
            <a:avLst>
              <a:gd name="adj1" fmla="val 5532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Rectangle 2"/>
          <p:cNvSpPr txBox="1">
            <a:spLocks/>
          </p:cNvSpPr>
          <p:nvPr/>
        </p:nvSpPr>
        <p:spPr bwMode="auto">
          <a:xfrm>
            <a:off x="495300" y="518159"/>
            <a:ext cx="8915400" cy="36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  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О земельной комиссии 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481542" y="999067"/>
            <a:ext cx="8915400" cy="4959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marL="457149" marR="0" lvl="1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</a:p>
          <a:p>
            <a:pPr marL="0" marR="0" lvl="1" indent="0" algn="just" defTabSz="541338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</a:t>
            </a:r>
            <a:r>
              <a:rPr kumimoji="0" lang="ru-RU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отчетный период проведено 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48</a:t>
            </a:r>
            <a:r>
              <a:rPr kumimoji="0" lang="ru-RU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заседаний земельной комиссии акимат города по предоставлению прав на земельные участки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1" indent="0" algn="just" defTabSz="541338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kk-KZ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Рассмотрены</a:t>
            </a:r>
            <a:r>
              <a:rPr kumimoji="0" lang="kk-KZ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всего </a:t>
            </a:r>
            <a:r>
              <a:rPr kumimoji="0" lang="kk-KZ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5 335 </a:t>
            </a:r>
            <a:r>
              <a:rPr kumimoji="0" lang="kk-KZ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обращений физических и юридических лиц, из которых одобрены – </a:t>
            </a:r>
            <a:r>
              <a:rPr kumimoji="0" lang="kk-KZ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3 388 </a:t>
            </a:r>
            <a:r>
              <a:rPr kumimoji="0" lang="kk-KZ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обращений, по оставшимся </a:t>
            </a:r>
            <a:r>
              <a:rPr kumimoji="0" lang="kk-KZ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1 947 </a:t>
            </a:r>
            <a:r>
              <a:rPr kumimoji="0" lang="kk-KZ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заявлениям в их удовлетворении мотивировано было отказано.</a:t>
            </a:r>
          </a:p>
          <a:p>
            <a:pPr marL="0" marR="0" lvl="1" indent="0" algn="just" defTabSz="541338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	Обеспечена подготовка и принятия </a:t>
            </a:r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388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 постановлении акимата города о предоставлении (об отказе) прав на земельные участки, об изменении целевого назначения, постановке земельных участков в резерв города и изъятии земель для государственных нужд.</a:t>
            </a:r>
          </a:p>
          <a:p>
            <a:pPr marL="0" marR="0" lvl="1" indent="0" algn="just" defTabSz="541338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kk-KZ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На основании принятых постановлений заключены </a:t>
            </a:r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2 872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 договоров аренды, купли-продажи земельных участков в частную собственность, по выкупу права аренды, сервитута на общую </a:t>
            </a:r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сумму 314,7 млн тенге.</a:t>
            </a:r>
          </a:p>
          <a:p>
            <a:pPr marL="0" marR="0" lvl="1" indent="0" algn="just" defTabSz="541338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ru-RU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506CA-95CE-4413-A70A-E3765D27AE20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sp>
        <p:nvSpPr>
          <p:cNvPr id="3" name="Рамка 2"/>
          <p:cNvSpPr/>
          <p:nvPr/>
        </p:nvSpPr>
        <p:spPr>
          <a:xfrm>
            <a:off x="0" y="0"/>
            <a:ext cx="9905999" cy="6799811"/>
          </a:xfrm>
          <a:prstGeom prst="frame">
            <a:avLst>
              <a:gd name="adj1" fmla="val 5532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Rectangle 2"/>
          <p:cNvSpPr txBox="1">
            <a:spLocks/>
          </p:cNvSpPr>
          <p:nvPr/>
        </p:nvSpPr>
        <p:spPr bwMode="auto">
          <a:xfrm>
            <a:off x="495300" y="518159"/>
            <a:ext cx="8915400" cy="36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  О документообороте</a:t>
            </a:r>
            <a:endParaRPr kumimoji="0" lang="ru-RU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charset="0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481542" y="999067"/>
            <a:ext cx="8915400" cy="4959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marL="457149" marR="0" lvl="1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</a:p>
          <a:p>
            <a:pPr marL="0" marR="0" lvl="1" indent="0" algn="just" defTabSz="541338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lang="kk-KZ" b="1" dirty="0" smtClean="0"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ru-RU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598205" y="843818"/>
            <a:ext cx="8899861" cy="5434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marL="0" lvl="1" indent="449263" algn="just" defTabSz="541338" eaLnBrk="0" hangingPunct="0">
              <a:spcBef>
                <a:spcPct val="20000"/>
              </a:spcBef>
              <a:defRPr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Документооборот составил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53 287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документа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из них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lvl="1" indent="449263" algn="just" defTabSz="541338" eaLnBrk="0" hangingPunct="0">
              <a:spcBef>
                <a:spcPct val="20000"/>
              </a:spcBef>
              <a:defRPr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980 обращений поступили от физических лиц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lvl="1" indent="449263" algn="just" defTabSz="541338" eaLnBrk="0" hangingPunct="0">
              <a:spcBef>
                <a:spcPct val="20000"/>
              </a:spcBef>
              <a:defRPr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648 обращений от юридических лиц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lvl="1" indent="449263" algn="just" defTabSz="541338" eaLnBrk="0" hangingPunct="0">
              <a:spcBef>
                <a:spcPct val="20000"/>
              </a:spcBef>
              <a:defRPr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41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659 иная корреспонденция, поступающая от центральных госорганов,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акимата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и иных уполномоченных органов, организаций и ведомств </a:t>
            </a:r>
            <a:r>
              <a:rPr lang="ru-RU" sz="1500" i="1" dirty="0">
                <a:latin typeface="Arial" panose="020B0604020202020204" pitchFamily="34" charset="0"/>
                <a:cs typeface="Arial" panose="020B0604020202020204" pitchFamily="34" charset="0"/>
              </a:rPr>
              <a:t>(запросы, информации, сведения, письма, проекты нормативных правовых актов и т.д</a:t>
            </a:r>
            <a:r>
              <a:rPr lang="ru-RU" sz="15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marL="0" lvl="1" indent="449263" algn="just" defTabSz="541338" eaLnBrk="0" hangingPunct="0">
              <a:spcBef>
                <a:spcPct val="20000"/>
              </a:spcBef>
              <a:defRPr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личном приеме у руководителя и заместителей были приняты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671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граждан, из них: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420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вопросам архитектуры, градостроительства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lvl="1" indent="449263" algn="just" defTabSz="541338" eaLnBrk="0" hangingPunct="0">
              <a:spcBef>
                <a:spcPct val="20000"/>
              </a:spcBef>
              <a:defRPr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251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земельным отношениям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1" indent="449263" algn="just" defTabSz="541338" eaLnBrk="0" hangingPunct="0">
              <a:spcBef>
                <a:spcPct val="20000"/>
              </a:spcBef>
              <a:defRPr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Общая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нагрузка на одного специалиста профильного отдела составляет -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4 371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документа, т.е. в день на каждого сотрудника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письмо с исполнением в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минуты на один документ (с учетом кол-во раб. часов в день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lvl="1" indent="449263" algn="just" defTabSz="541338" eaLnBrk="0" hangingPunct="0">
              <a:spcBef>
                <a:spcPct val="20000"/>
              </a:spcBef>
              <a:defRPr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предоставления ответа на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письмо, каждому сотруднику необходимо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168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часов в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рабочий день.</a:t>
            </a:r>
            <a:endParaRPr lang="kk-KZ" sz="2000" noProof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/>
          </p:cNvSpPr>
          <p:nvPr>
            <p:ph type="title" idx="4294967295"/>
          </p:nvPr>
        </p:nvSpPr>
        <p:spPr>
          <a:xfrm>
            <a:off x="505619" y="222191"/>
            <a:ext cx="8915400" cy="692209"/>
          </a:xfrm>
        </p:spPr>
        <p:txBody>
          <a:bodyPr/>
          <a:lstStyle/>
          <a:p>
            <a:r>
              <a:rPr lang="ru-RU" sz="20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Цифровизация</a:t>
            </a:r>
            <a:r>
              <a:rPr lang="ru-RU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деятельности Управления </a:t>
            </a:r>
          </a:p>
        </p:txBody>
      </p:sp>
      <p:sp>
        <p:nvSpPr>
          <p:cNvPr id="44034" name="Rectangle 3"/>
          <p:cNvSpPr>
            <a:spLocks noGrp="1"/>
          </p:cNvSpPr>
          <p:nvPr>
            <p:ph type="body" idx="4294967295"/>
          </p:nvPr>
        </p:nvSpPr>
        <p:spPr>
          <a:xfrm>
            <a:off x="436604" y="914400"/>
            <a:ext cx="8995719" cy="5512037"/>
          </a:xfrm>
        </p:spPr>
        <p:txBody>
          <a:bodyPr/>
          <a:lstStyle/>
          <a:p>
            <a:pPr marL="0" indent="14288" algn="just" defTabSz="179388">
              <a:spcBef>
                <a:spcPts val="0"/>
              </a:spcBef>
              <a:buNone/>
            </a:pPr>
            <a:r>
              <a:rPr lang="ru-RU" sz="1500" dirty="0" smtClean="0">
                <a:latin typeface="Arial" charset="0"/>
              </a:rPr>
              <a:t>   		</a:t>
            </a:r>
            <a:r>
              <a:rPr lang="ru-RU" sz="1500" dirty="0">
                <a:latin typeface="Arial" charset="0"/>
              </a:rPr>
              <a:t>	</a:t>
            </a:r>
            <a:r>
              <a:rPr lang="ru-RU" sz="1600" dirty="0" smtClean="0">
                <a:latin typeface="Arial" charset="0"/>
              </a:rPr>
              <a:t> Оцифрованы инженерные сети </a:t>
            </a:r>
            <a:r>
              <a:rPr lang="ru-RU" sz="1600" dirty="0">
                <a:latin typeface="Arial" charset="0"/>
              </a:rPr>
              <a:t>на всей территории столицы. </a:t>
            </a:r>
            <a:endParaRPr lang="ru-RU" sz="1600" dirty="0" smtClean="0">
              <a:latin typeface="Arial" charset="0"/>
            </a:endParaRPr>
          </a:p>
          <a:p>
            <a:pPr marL="0" indent="14288" algn="just" defTabSz="179388">
              <a:spcBef>
                <a:spcPts val="0"/>
              </a:spcBef>
              <a:buNone/>
            </a:pPr>
            <a:r>
              <a:rPr lang="ru-RU" sz="1600" dirty="0">
                <a:latin typeface="Arial" charset="0"/>
              </a:rPr>
              <a:t>	</a:t>
            </a:r>
            <a:r>
              <a:rPr lang="ru-RU" sz="1600" dirty="0" smtClean="0">
                <a:latin typeface="Arial" charset="0"/>
              </a:rPr>
              <a:t>		 При предоставлении </a:t>
            </a:r>
            <a:r>
              <a:rPr lang="ru-RU" sz="1600" dirty="0">
                <a:latin typeface="Arial" charset="0"/>
              </a:rPr>
              <a:t>коммунальными службами города информации о свободных мощностях </a:t>
            </a:r>
            <a:r>
              <a:rPr lang="ru-RU" sz="1600" dirty="0" smtClean="0">
                <a:latin typeface="Arial" charset="0"/>
              </a:rPr>
              <a:t>инженерных </a:t>
            </a:r>
            <a:r>
              <a:rPr lang="ru-RU" sz="1600" dirty="0">
                <a:latin typeface="Arial" charset="0"/>
              </a:rPr>
              <a:t>сетей, </a:t>
            </a:r>
            <a:r>
              <a:rPr lang="ru-RU" sz="1600" dirty="0" smtClean="0">
                <a:latin typeface="Arial" charset="0"/>
              </a:rPr>
              <a:t>она будет </a:t>
            </a:r>
            <a:r>
              <a:rPr lang="ru-RU" sz="1600" dirty="0">
                <a:latin typeface="Arial" charset="0"/>
              </a:rPr>
              <a:t>размещена и доступна населению в 2020 году. </a:t>
            </a:r>
          </a:p>
          <a:p>
            <a:pPr marL="0" indent="0" algn="just" defTabSz="179388">
              <a:spcBef>
                <a:spcPts val="0"/>
              </a:spcBef>
              <a:buNone/>
              <a:tabLst>
                <a:tab pos="541338" algn="l"/>
              </a:tabLst>
            </a:pPr>
            <a:r>
              <a:rPr lang="ru-RU" sz="1600" dirty="0" smtClean="0">
                <a:latin typeface="Arial" charset="0"/>
              </a:rPr>
              <a:t>	 Информация </a:t>
            </a:r>
            <a:r>
              <a:rPr lang="ru-RU" sz="1600" dirty="0">
                <a:latin typeface="Arial" charset="0"/>
              </a:rPr>
              <a:t>о наличии свободных земельных участках находится в открытом доступе на информационных ресурсах </a:t>
            </a:r>
            <a:r>
              <a:rPr lang="ru-RU" sz="1600" dirty="0" err="1">
                <a:latin typeface="Arial" charset="0"/>
              </a:rPr>
              <a:t>акимата</a:t>
            </a:r>
            <a:r>
              <a:rPr lang="ru-RU" sz="1600" dirty="0">
                <a:latin typeface="Arial" charset="0"/>
              </a:rPr>
              <a:t> города.</a:t>
            </a:r>
          </a:p>
          <a:p>
            <a:pPr marL="0" indent="0" algn="just" defTabSz="179388">
              <a:spcBef>
                <a:spcPts val="0"/>
              </a:spcBef>
              <a:buNone/>
              <a:tabLst>
                <a:tab pos="541338" algn="l"/>
              </a:tabLst>
            </a:pPr>
            <a:r>
              <a:rPr lang="ru-RU" sz="1600" dirty="0" smtClean="0">
                <a:latin typeface="Arial" charset="0"/>
              </a:rPr>
              <a:t>	 Всего на интерактивной карте города размещено порядка 15 – 20 слоев </a:t>
            </a:r>
            <a:r>
              <a:rPr lang="ru-RU" sz="1200" i="1" dirty="0" smtClean="0">
                <a:latin typeface="Arial" charset="0"/>
              </a:rPr>
              <a:t>(ПДП, красные линии, </a:t>
            </a:r>
            <a:r>
              <a:rPr lang="ru-RU" sz="1200" i="1" dirty="0" err="1" smtClean="0">
                <a:latin typeface="Arial" charset="0"/>
              </a:rPr>
              <a:t>госакты</a:t>
            </a:r>
            <a:r>
              <a:rPr lang="ru-RU" sz="1200" i="1" dirty="0" smtClean="0">
                <a:latin typeface="Arial" charset="0"/>
              </a:rPr>
              <a:t>, отводы, акты выбора, дороги, тротуары, озеленение и т.д.)</a:t>
            </a:r>
            <a:r>
              <a:rPr lang="ru-RU" sz="1600" dirty="0" smtClean="0">
                <a:latin typeface="Arial" charset="0"/>
              </a:rPr>
              <a:t>.</a:t>
            </a:r>
          </a:p>
          <a:p>
            <a:pPr marL="0" indent="0" algn="just" defTabSz="179388">
              <a:spcBef>
                <a:spcPts val="0"/>
              </a:spcBef>
              <a:buNone/>
              <a:tabLst>
                <a:tab pos="541338" algn="l"/>
              </a:tabLst>
            </a:pPr>
            <a:r>
              <a:rPr lang="ru-RU" sz="1600" dirty="0">
                <a:latin typeface="Arial" charset="0"/>
              </a:rPr>
              <a:t>	</a:t>
            </a:r>
            <a:r>
              <a:rPr lang="ru-RU" sz="1600" dirty="0" smtClean="0">
                <a:latin typeface="Arial" charset="0"/>
              </a:rPr>
              <a:t> Планируется проведение паспортизации объектов на территории столицы </a:t>
            </a:r>
            <a:r>
              <a:rPr lang="ru-RU" sz="1200" i="1" dirty="0" smtClean="0">
                <a:latin typeface="Arial" charset="0"/>
              </a:rPr>
              <a:t>(жилые, социальные, культурные объекты и т.д.).</a:t>
            </a:r>
          </a:p>
          <a:p>
            <a:pPr marL="0" indent="0" algn="just" defTabSz="179388">
              <a:spcBef>
                <a:spcPts val="0"/>
              </a:spcBef>
              <a:buNone/>
              <a:tabLst>
                <a:tab pos="541338" algn="l"/>
              </a:tabLst>
            </a:pPr>
            <a:r>
              <a:rPr lang="ru-RU" sz="1600" dirty="0" smtClean="0">
                <a:latin typeface="Arial" charset="0"/>
              </a:rPr>
              <a:t>	 Автоматизированы </a:t>
            </a:r>
            <a:r>
              <a:rPr lang="ru-RU" sz="1600" dirty="0">
                <a:latin typeface="Arial" charset="0"/>
              </a:rPr>
              <a:t>и переведены в электронный формат </a:t>
            </a:r>
            <a:r>
              <a:rPr lang="ru-RU" sz="1600" dirty="0" smtClean="0">
                <a:latin typeface="Arial" charset="0"/>
              </a:rPr>
              <a:t>следующие </a:t>
            </a:r>
            <a:r>
              <a:rPr lang="ru-RU" sz="1600" dirty="0">
                <a:latin typeface="Arial" charset="0"/>
              </a:rPr>
              <a:t>востребованные населением государственные </a:t>
            </a:r>
            <a:r>
              <a:rPr lang="ru-RU" sz="1600" dirty="0" smtClean="0">
                <a:latin typeface="Arial" charset="0"/>
              </a:rPr>
              <a:t>услуги:</a:t>
            </a:r>
          </a:p>
          <a:p>
            <a:pPr marL="0" indent="0" algn="just" defTabSz="179388">
              <a:spcBef>
                <a:spcPts val="0"/>
              </a:spcBef>
              <a:buNone/>
              <a:tabLst>
                <a:tab pos="541338" algn="l"/>
              </a:tabLst>
            </a:pPr>
            <a:r>
              <a:rPr lang="ru-RU" sz="1600" dirty="0">
                <a:latin typeface="Arial" charset="0"/>
              </a:rPr>
              <a:t>	</a:t>
            </a:r>
            <a:r>
              <a:rPr lang="ru-RU" sz="1600" dirty="0" smtClean="0">
                <a:latin typeface="Arial" charset="0"/>
              </a:rPr>
              <a:t>	- «Согласование </a:t>
            </a:r>
            <a:r>
              <a:rPr lang="ru-RU" sz="1600" dirty="0">
                <a:latin typeface="Arial" charset="0"/>
              </a:rPr>
              <a:t>эскиза (эскизного проекта</a:t>
            </a:r>
            <a:r>
              <a:rPr lang="ru-RU" sz="1600" dirty="0" smtClean="0">
                <a:latin typeface="Arial" charset="0"/>
              </a:rPr>
              <a:t>)»;</a:t>
            </a:r>
          </a:p>
          <a:p>
            <a:pPr marL="0" indent="0" algn="just" defTabSz="179388">
              <a:spcBef>
                <a:spcPts val="0"/>
              </a:spcBef>
              <a:buNone/>
              <a:tabLst>
                <a:tab pos="541338" algn="l"/>
              </a:tabLst>
            </a:pPr>
            <a:r>
              <a:rPr lang="ru-RU" sz="1600" dirty="0">
                <a:latin typeface="Arial" charset="0"/>
              </a:rPr>
              <a:t>	</a:t>
            </a:r>
            <a:r>
              <a:rPr lang="ru-RU" sz="1600" dirty="0" smtClean="0">
                <a:latin typeface="Arial" charset="0"/>
              </a:rPr>
              <a:t>	- «</a:t>
            </a:r>
            <a:r>
              <a:rPr lang="ru-RU" sz="1600" dirty="0">
                <a:latin typeface="Arial" charset="0"/>
              </a:rPr>
              <a:t>Выдача справки по определению адреса объектов </a:t>
            </a:r>
            <a:r>
              <a:rPr lang="ru-RU" sz="1600" dirty="0" smtClean="0">
                <a:latin typeface="Arial" charset="0"/>
              </a:rPr>
              <a:t>недвижимости»; </a:t>
            </a:r>
          </a:p>
          <a:p>
            <a:pPr marL="0" indent="0" algn="just" defTabSz="179388">
              <a:spcBef>
                <a:spcPts val="0"/>
              </a:spcBef>
              <a:buNone/>
              <a:tabLst>
                <a:tab pos="541338" algn="l"/>
              </a:tabLst>
            </a:pPr>
            <a:r>
              <a:rPr lang="ru-RU" sz="1600" dirty="0">
                <a:latin typeface="Arial" charset="0"/>
              </a:rPr>
              <a:t>		</a:t>
            </a:r>
            <a:r>
              <a:rPr lang="ru-RU" sz="1600" dirty="0" smtClean="0">
                <a:latin typeface="Arial" charset="0"/>
              </a:rPr>
              <a:t>- «</a:t>
            </a:r>
            <a:r>
              <a:rPr lang="ru-RU" sz="1600" dirty="0">
                <a:latin typeface="Arial" charset="0"/>
              </a:rPr>
              <a:t>Предоставление исходных материалов при разработке проектов строительства и реконструкции (перепланировки и переоборудования</a:t>
            </a:r>
            <a:r>
              <a:rPr lang="ru-RU" sz="1600" dirty="0" smtClean="0">
                <a:latin typeface="Arial" charset="0"/>
              </a:rPr>
              <a:t>)».</a:t>
            </a:r>
          </a:p>
          <a:p>
            <a:pPr marL="0" indent="14288" algn="just" defTabSz="179388">
              <a:spcBef>
                <a:spcPts val="0"/>
              </a:spcBef>
              <a:buNone/>
            </a:pPr>
            <a:r>
              <a:rPr lang="ru-RU" sz="1600" dirty="0" smtClean="0">
                <a:latin typeface="Arial" charset="0"/>
              </a:rPr>
              <a:t>			 Внесены </a:t>
            </a:r>
            <a:r>
              <a:rPr lang="ru-RU" sz="1600" dirty="0">
                <a:latin typeface="Arial" charset="0"/>
              </a:rPr>
              <a:t>изменения в ст.12 Закона РК «О долевом участии с жилищном строительстве», в части </a:t>
            </a:r>
            <a:r>
              <a:rPr lang="ru-RU" sz="1600" dirty="0" smtClean="0">
                <a:latin typeface="Arial" charset="0"/>
              </a:rPr>
              <a:t>ведения учета </a:t>
            </a:r>
            <a:r>
              <a:rPr lang="ru-RU" sz="1600" dirty="0">
                <a:latin typeface="Arial" charset="0"/>
              </a:rPr>
              <a:t>договоров о долевом участии </a:t>
            </a:r>
            <a:r>
              <a:rPr lang="ru-RU" sz="1600" b="1" u="sng" dirty="0" smtClean="0">
                <a:latin typeface="Arial" charset="0"/>
              </a:rPr>
              <a:t>с </a:t>
            </a:r>
            <a:r>
              <a:rPr lang="ru-RU" sz="1600" b="1" u="sng" dirty="0">
                <a:latin typeface="Arial" charset="0"/>
              </a:rPr>
              <a:t>использованием единой информационной </a:t>
            </a:r>
            <a:r>
              <a:rPr lang="ru-RU" sz="1600" b="1" u="sng" dirty="0" smtClean="0">
                <a:latin typeface="Arial" charset="0"/>
              </a:rPr>
              <a:t>системы</a:t>
            </a:r>
            <a:r>
              <a:rPr lang="ru-RU" sz="1800" dirty="0" smtClean="0">
                <a:latin typeface="Arial" charset="0"/>
              </a:rPr>
              <a:t>. </a:t>
            </a:r>
            <a:endParaRPr lang="ru-RU" sz="1800" dirty="0">
              <a:latin typeface="Arial" charset="0"/>
            </a:endParaRPr>
          </a:p>
          <a:p>
            <a:pPr marL="0" indent="14288" algn="just" defTabSz="179388">
              <a:spcBef>
                <a:spcPts val="0"/>
              </a:spcBef>
              <a:buNone/>
            </a:pPr>
            <a:r>
              <a:rPr lang="ru-RU" sz="1600" dirty="0" smtClean="0">
                <a:latin typeface="Arial" charset="0"/>
              </a:rPr>
              <a:t>			 В настоящее время совместно с МИИР РК и Ассоциацией застройщиков </a:t>
            </a:r>
            <a:r>
              <a:rPr lang="ru-RU" sz="1600" dirty="0">
                <a:latin typeface="Arial" charset="0"/>
              </a:rPr>
              <a:t>для автоматизации </a:t>
            </a:r>
            <a:r>
              <a:rPr lang="ru-RU" sz="1600" dirty="0" err="1">
                <a:latin typeface="Arial" charset="0"/>
              </a:rPr>
              <a:t>госуслуги</a:t>
            </a:r>
            <a:r>
              <a:rPr lang="ru-RU" sz="1600" dirty="0">
                <a:latin typeface="Arial" charset="0"/>
              </a:rPr>
              <a:t> </a:t>
            </a:r>
            <a:r>
              <a:rPr lang="ru-RU" sz="1600" b="1" dirty="0">
                <a:latin typeface="Arial" charset="0"/>
              </a:rPr>
              <a:t>«Выдача выписки об учетной записи договора о долевом участии в жилищном строительстве» </a:t>
            </a:r>
            <a:r>
              <a:rPr lang="ru-RU" sz="1600" dirty="0" smtClean="0">
                <a:latin typeface="Arial" charset="0"/>
              </a:rPr>
              <a:t>внедряется информационная </a:t>
            </a:r>
            <a:r>
              <a:rPr lang="ru-RU" sz="1600" dirty="0">
                <a:latin typeface="Arial" charset="0"/>
              </a:rPr>
              <a:t>система </a:t>
            </a:r>
            <a:r>
              <a:rPr lang="ru-RU" sz="1600" b="1" dirty="0" smtClean="0">
                <a:latin typeface="Arial" charset="0"/>
              </a:rPr>
              <a:t>«</a:t>
            </a:r>
            <a:r>
              <a:rPr lang="ru-RU" sz="1600" b="1" dirty="0" err="1" smtClean="0">
                <a:latin typeface="Arial" charset="0"/>
              </a:rPr>
              <a:t>Казреестр</a:t>
            </a:r>
            <a:r>
              <a:rPr lang="ru-RU" sz="1600" b="1" dirty="0" smtClean="0">
                <a:latin typeface="Arial" charset="0"/>
              </a:rPr>
              <a:t>»</a:t>
            </a:r>
            <a:r>
              <a:rPr lang="ru-RU" sz="1600" dirty="0" smtClean="0">
                <a:latin typeface="Arial" charset="0"/>
              </a:rPr>
              <a:t>. </a:t>
            </a:r>
            <a:endParaRPr lang="ru-RU" sz="1600" dirty="0">
              <a:latin typeface="Arial" charset="0"/>
            </a:endParaRPr>
          </a:p>
          <a:p>
            <a:pPr marL="0" indent="14288" algn="just" defTabSz="179388">
              <a:spcBef>
                <a:spcPts val="0"/>
              </a:spcBef>
              <a:buNone/>
            </a:pPr>
            <a:r>
              <a:rPr lang="ru-RU" sz="1600" dirty="0">
                <a:latin typeface="Arial" charset="0"/>
              </a:rPr>
              <a:t>		</a:t>
            </a:r>
            <a:r>
              <a:rPr lang="ru-RU" sz="1600" dirty="0" smtClean="0">
                <a:latin typeface="Arial" charset="0"/>
              </a:rPr>
              <a:t>	</a:t>
            </a:r>
            <a:r>
              <a:rPr lang="ru-RU" sz="1800" dirty="0">
                <a:latin typeface="Arial" charset="0"/>
              </a:rPr>
              <a:t>		</a:t>
            </a:r>
            <a:endParaRPr lang="ru-RU" sz="18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</a:pPr>
            <a:endParaRPr lang="ru-RU" sz="4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</a:pPr>
            <a:r>
              <a:rPr lang="ru-RU" sz="1500" dirty="0" smtClean="0">
                <a:latin typeface="Arial" charset="0"/>
              </a:rPr>
              <a:t>		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506CA-95CE-4413-A70A-E3765D27AE20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  <p:sp>
        <p:nvSpPr>
          <p:cNvPr id="6" name="Рамка 5"/>
          <p:cNvSpPr/>
          <p:nvPr/>
        </p:nvSpPr>
        <p:spPr>
          <a:xfrm>
            <a:off x="1" y="0"/>
            <a:ext cx="10066638" cy="6791498"/>
          </a:xfrm>
          <a:prstGeom prst="frame">
            <a:avLst>
              <a:gd name="adj1" fmla="val 5532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506CA-95CE-4413-A70A-E3765D27AE20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44033" name="Rectangle 2"/>
          <p:cNvSpPr>
            <a:spLocks noGrp="1"/>
          </p:cNvSpPr>
          <p:nvPr>
            <p:ph type="title" idx="4294967295"/>
          </p:nvPr>
        </p:nvSpPr>
        <p:spPr>
          <a:xfrm>
            <a:off x="990600" y="0"/>
            <a:ext cx="8915400" cy="1176338"/>
          </a:xfrm>
        </p:spPr>
        <p:txBody>
          <a:bodyPr/>
          <a:lstStyle/>
          <a:p>
            <a:r>
              <a:rPr lang="ru-RU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/>
            </a:r>
            <a:br>
              <a:rPr lang="ru-RU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r>
              <a:rPr lang="ru-RU" sz="20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Цифровизация</a:t>
            </a:r>
            <a:r>
              <a:rPr lang="ru-RU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деятельности Управления </a:t>
            </a:r>
          </a:p>
        </p:txBody>
      </p:sp>
      <p:sp>
        <p:nvSpPr>
          <p:cNvPr id="44034" name="Rectangle 3"/>
          <p:cNvSpPr>
            <a:spLocks noGrp="1"/>
          </p:cNvSpPr>
          <p:nvPr>
            <p:ph type="body" idx="4294967295"/>
          </p:nvPr>
        </p:nvSpPr>
        <p:spPr>
          <a:xfrm>
            <a:off x="0" y="741363"/>
            <a:ext cx="8996363" cy="5726112"/>
          </a:xfrm>
        </p:spPr>
        <p:txBody>
          <a:bodyPr/>
          <a:lstStyle/>
          <a:p>
            <a:pPr marL="324000" indent="-360000" algn="just">
              <a:spcBef>
                <a:spcPts val="0"/>
              </a:spcBef>
              <a:buNone/>
            </a:pPr>
            <a:r>
              <a:rPr lang="ru-RU" sz="1500" dirty="0" smtClean="0">
                <a:latin typeface="Arial" charset="0"/>
              </a:rPr>
              <a:t>      	</a:t>
            </a:r>
            <a:r>
              <a:rPr lang="ru-RU" sz="1400" dirty="0" smtClean="0">
                <a:latin typeface="Arial" charset="0"/>
              </a:rPr>
              <a:t>	</a:t>
            </a:r>
            <a:endParaRPr lang="ru-RU" sz="1500" dirty="0" smtClean="0">
              <a:latin typeface="Arial" charset="0"/>
            </a:endParaRPr>
          </a:p>
          <a:p>
            <a:pPr algn="just">
              <a:buNone/>
            </a:pPr>
            <a:endParaRPr lang="ru-RU" sz="15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None/>
            </a:pPr>
            <a:endParaRPr lang="ru-RU" sz="15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None/>
            </a:pPr>
            <a:endParaRPr lang="ru-RU" sz="15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</a:pPr>
            <a:endParaRPr lang="ru-RU" sz="4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</a:pPr>
            <a:r>
              <a:rPr lang="ru-RU" sz="1500" dirty="0" smtClean="0">
                <a:latin typeface="Arial" charset="0"/>
              </a:rPr>
              <a:t>		</a:t>
            </a:r>
          </a:p>
        </p:txBody>
      </p:sp>
      <p:sp>
        <p:nvSpPr>
          <p:cNvPr id="6" name="Рамка 5"/>
          <p:cNvSpPr/>
          <p:nvPr/>
        </p:nvSpPr>
        <p:spPr>
          <a:xfrm>
            <a:off x="1" y="0"/>
            <a:ext cx="10066638" cy="6791498"/>
          </a:xfrm>
          <a:prstGeom prst="frame">
            <a:avLst>
              <a:gd name="adj1" fmla="val 5532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58333" y="962027"/>
            <a:ext cx="814493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14288" algn="just" defTabSz="179388">
              <a:spcBef>
                <a:spcPts val="0"/>
              </a:spcBef>
              <a:buNone/>
            </a:pPr>
            <a:r>
              <a:rPr lang="ru-RU" sz="1600" dirty="0" smtClean="0">
                <a:latin typeface="Arial" charset="0"/>
              </a:rPr>
              <a:t>			</a:t>
            </a:r>
            <a:r>
              <a:rPr lang="ru-RU" sz="1600" dirty="0">
                <a:latin typeface="Arial" charset="0"/>
              </a:rPr>
              <a:t>		</a:t>
            </a:r>
          </a:p>
          <a:p>
            <a:pPr marL="0" indent="14288" algn="just" defTabSz="179388">
              <a:spcBef>
                <a:spcPts val="0"/>
              </a:spcBef>
              <a:buNone/>
            </a:pPr>
            <a:r>
              <a:rPr lang="ru-RU" sz="1600" dirty="0">
                <a:latin typeface="Arial" charset="0"/>
              </a:rPr>
              <a:t>   		</a:t>
            </a:r>
            <a:r>
              <a:rPr lang="ru-RU" dirty="0" smtClean="0">
                <a:latin typeface="Arial" charset="0"/>
              </a:rPr>
              <a:t>В </a:t>
            </a:r>
            <a:r>
              <a:rPr lang="ru-RU" dirty="0">
                <a:latin typeface="Arial" charset="0"/>
              </a:rPr>
              <a:t>настоящее время </a:t>
            </a:r>
            <a:r>
              <a:rPr lang="ru-RU" dirty="0" smtClean="0">
                <a:latin typeface="Arial" charset="0"/>
              </a:rPr>
              <a:t>создается Геоинформационный портал, </a:t>
            </a:r>
            <a:r>
              <a:rPr lang="ru-RU" dirty="0">
                <a:latin typeface="Arial" charset="0"/>
              </a:rPr>
              <a:t>в соответствии с утвержденными МСХ РК Едиными </a:t>
            </a:r>
            <a:r>
              <a:rPr lang="ru-RU" dirty="0" smtClean="0">
                <a:latin typeface="Arial" charset="0"/>
              </a:rPr>
              <a:t>требованиями </a:t>
            </a:r>
            <a:r>
              <a:rPr lang="ru-RU" dirty="0">
                <a:latin typeface="Arial" charset="0"/>
              </a:rPr>
              <a:t>к геоинформационным </a:t>
            </a:r>
            <a:r>
              <a:rPr lang="ru-RU" dirty="0" smtClean="0">
                <a:latin typeface="Arial" charset="0"/>
              </a:rPr>
              <a:t>порталам местных </a:t>
            </a:r>
            <a:r>
              <a:rPr lang="ru-RU" dirty="0">
                <a:latin typeface="Arial" charset="0"/>
              </a:rPr>
              <a:t>исполнительных </a:t>
            </a:r>
            <a:r>
              <a:rPr lang="ru-RU" dirty="0" smtClean="0">
                <a:latin typeface="Arial" charset="0"/>
              </a:rPr>
              <a:t>органов.</a:t>
            </a:r>
            <a:endParaRPr lang="ru-RU" dirty="0">
              <a:latin typeface="Arial" charset="0"/>
            </a:endParaRPr>
          </a:p>
          <a:p>
            <a:pPr marL="0" indent="14288" algn="just" defTabSz="179388">
              <a:spcBef>
                <a:spcPts val="0"/>
              </a:spcBef>
              <a:buNone/>
            </a:pPr>
            <a:r>
              <a:rPr lang="ru-RU" dirty="0" smtClean="0">
                <a:latin typeface="Arial" charset="0"/>
              </a:rPr>
              <a:t> 			В рамках которого будет обеспечена автоматизация </a:t>
            </a:r>
            <a:r>
              <a:rPr lang="ru-RU" dirty="0" err="1" smtClean="0">
                <a:latin typeface="Arial" charset="0"/>
              </a:rPr>
              <a:t>госуслуг</a:t>
            </a:r>
            <a:r>
              <a:rPr lang="ru-RU" dirty="0" smtClean="0">
                <a:latin typeface="Arial" charset="0"/>
              </a:rPr>
              <a:t>, земельных торгов, размещены </a:t>
            </a:r>
            <a:r>
              <a:rPr lang="ru-RU" dirty="0" err="1" smtClean="0">
                <a:latin typeface="Arial" charset="0"/>
              </a:rPr>
              <a:t>геопространственные</a:t>
            </a:r>
            <a:r>
              <a:rPr lang="ru-RU" dirty="0" smtClean="0">
                <a:latin typeface="Arial" charset="0"/>
              </a:rPr>
              <a:t> данные и их визуализация</a:t>
            </a:r>
            <a:r>
              <a:rPr lang="ru-RU" dirty="0">
                <a:latin typeface="Arial" charset="0"/>
              </a:rPr>
              <a:t>, </a:t>
            </a:r>
            <a:r>
              <a:rPr lang="ru-RU" dirty="0" smtClean="0">
                <a:latin typeface="Arial" charset="0"/>
              </a:rPr>
              <a:t>формирование </a:t>
            </a:r>
            <a:r>
              <a:rPr lang="ru-RU" dirty="0">
                <a:latin typeface="Arial" charset="0"/>
              </a:rPr>
              <a:t>отчетных </a:t>
            </a:r>
            <a:r>
              <a:rPr lang="ru-RU" dirty="0" smtClean="0">
                <a:latin typeface="Arial" charset="0"/>
              </a:rPr>
              <a:t>форм, а также планируется запуск пилота Публичной карты для предоставления прав на землю в электронном формате.</a:t>
            </a:r>
          </a:p>
          <a:p>
            <a:pPr marL="0" indent="14288" algn="just" defTabSz="179388">
              <a:spcBef>
                <a:spcPts val="0"/>
              </a:spcBef>
              <a:buNone/>
            </a:pPr>
            <a:endParaRPr lang="ru-RU" dirty="0" smtClean="0">
              <a:latin typeface="Arial" charset="0"/>
            </a:endParaRPr>
          </a:p>
          <a:p>
            <a:pPr marL="0" indent="14288" algn="just" defTabSz="179388">
              <a:spcBef>
                <a:spcPts val="0"/>
              </a:spcBef>
              <a:buNone/>
            </a:pPr>
            <a:r>
              <a:rPr lang="ru-RU" dirty="0">
                <a:latin typeface="Arial" charset="0"/>
              </a:rPr>
              <a:t>	</a:t>
            </a:r>
            <a:r>
              <a:rPr lang="ru-RU" dirty="0" smtClean="0">
                <a:latin typeface="Arial" charset="0"/>
              </a:rPr>
              <a:t>		Планируется </a:t>
            </a:r>
            <a:r>
              <a:rPr lang="ru-RU" dirty="0">
                <a:latin typeface="Arial" charset="0"/>
              </a:rPr>
              <a:t>интеграция </a:t>
            </a:r>
            <a:r>
              <a:rPr lang="ru-RU" dirty="0" err="1">
                <a:latin typeface="Arial" charset="0"/>
              </a:rPr>
              <a:t>Геопортала</a:t>
            </a:r>
            <a:r>
              <a:rPr lang="ru-RU" dirty="0">
                <a:latin typeface="Arial" charset="0"/>
              </a:rPr>
              <a:t> с:</a:t>
            </a:r>
          </a:p>
          <a:p>
            <a:pPr marL="0" indent="14288" algn="just" defTabSz="179388">
              <a:spcBef>
                <a:spcPts val="0"/>
              </a:spcBef>
              <a:buNone/>
            </a:pPr>
            <a:r>
              <a:rPr lang="ru-RU" dirty="0">
                <a:latin typeface="Arial" charset="0"/>
              </a:rPr>
              <a:t>		</a:t>
            </a:r>
            <a:r>
              <a:rPr lang="ru-RU" dirty="0" smtClean="0">
                <a:latin typeface="Arial" charset="0"/>
              </a:rPr>
              <a:t>	- порталом </a:t>
            </a:r>
            <a:r>
              <a:rPr lang="ru-RU" dirty="0">
                <a:latin typeface="Arial" charset="0"/>
              </a:rPr>
              <a:t>«электронного правительства» (ПЭП);</a:t>
            </a:r>
          </a:p>
          <a:p>
            <a:pPr marL="0" indent="14288" algn="just" defTabSz="179388">
              <a:spcBef>
                <a:spcPts val="0"/>
              </a:spcBef>
              <a:buNone/>
              <a:tabLst>
                <a:tab pos="449263" algn="l"/>
                <a:tab pos="541338" algn="l"/>
                <a:tab pos="623888" algn="l"/>
              </a:tabLst>
            </a:pPr>
            <a:r>
              <a:rPr lang="ru-RU" dirty="0">
                <a:latin typeface="Arial" charset="0"/>
              </a:rPr>
              <a:t>	</a:t>
            </a:r>
            <a:r>
              <a:rPr lang="ru-RU" dirty="0" smtClean="0">
                <a:latin typeface="Arial" charset="0"/>
              </a:rPr>
              <a:t>	- единым </a:t>
            </a:r>
            <a:r>
              <a:rPr lang="ru-RU" dirty="0">
                <a:latin typeface="Arial" charset="0"/>
              </a:rPr>
              <a:t>государственным кадастром недвижимости (ЕГКН), и другими ИС для обеспечения </a:t>
            </a:r>
            <a:r>
              <a:rPr lang="ru-RU" dirty="0" smtClean="0">
                <a:latin typeface="Arial" charset="0"/>
              </a:rPr>
              <a:t>ГИС, </a:t>
            </a:r>
            <a:r>
              <a:rPr lang="ru-RU" dirty="0">
                <a:latin typeface="Arial" charset="0"/>
              </a:rPr>
              <a:t>охватывающей все слои жизнедеятельности столицы.</a:t>
            </a:r>
            <a:endParaRPr lang="ru-RU" dirty="0" smtClean="0">
              <a:latin typeface="Arial" charset="0"/>
            </a:endParaRPr>
          </a:p>
          <a:p>
            <a:pPr marL="0" indent="14288" algn="just" defTabSz="179388">
              <a:spcBef>
                <a:spcPts val="0"/>
              </a:spcBef>
              <a:buNone/>
              <a:tabLst>
                <a:tab pos="449263" algn="l"/>
                <a:tab pos="541338" algn="l"/>
              </a:tabLst>
            </a:pPr>
            <a:r>
              <a:rPr lang="ru-RU" dirty="0" smtClean="0">
                <a:latin typeface="Arial" charset="0"/>
              </a:rPr>
              <a:t>		</a:t>
            </a:r>
            <a:endParaRPr lang="ru-RU" dirty="0"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857650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0" y="0"/>
            <a:ext cx="9905999" cy="88053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167" b="1" dirty="0">
                <a:latin typeface="Raleway" panose="020B0604020202020204" charset="0"/>
                <a:cs typeface="Raleway" panose="020B0604020202020204" charset="0"/>
              </a:rPr>
              <a:t>ГУ «Управление архитектуры, градостроительства</a:t>
            </a:r>
          </a:p>
          <a:p>
            <a:pPr algn="ctr"/>
            <a:r>
              <a:rPr lang="ru-RU" sz="2167" b="1" dirty="0">
                <a:latin typeface="Raleway" panose="020B0604020202020204" charset="0"/>
                <a:cs typeface="Raleway" panose="020B0604020202020204" charset="0"/>
              </a:rPr>
              <a:t> и земельных отношений города </a:t>
            </a:r>
            <a:r>
              <a:rPr lang="ru-RU" sz="2167" b="1" dirty="0" err="1" smtClean="0">
                <a:latin typeface="Raleway" panose="020B0604020202020204" charset="0"/>
                <a:cs typeface="Raleway" panose="020B0604020202020204" charset="0"/>
              </a:rPr>
              <a:t>Нур</a:t>
            </a:r>
            <a:r>
              <a:rPr lang="ru-RU" sz="2167" b="1" dirty="0" smtClean="0">
                <a:latin typeface="Raleway" panose="020B0604020202020204" charset="0"/>
                <a:cs typeface="Raleway" panose="020B0604020202020204" charset="0"/>
              </a:rPr>
              <a:t>-Султан»</a:t>
            </a:r>
            <a:endParaRPr lang="ru-RU" sz="2167" dirty="0">
              <a:latin typeface="Raleway" panose="020B0604020202020204" charset="0"/>
              <a:cs typeface="Raleway" panose="020B060402020202020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0" y="1078170"/>
            <a:ext cx="4662784" cy="980647"/>
          </a:xfrm>
          <a:prstGeom prst="roundRect">
            <a:avLst/>
          </a:prstGeom>
          <a:solidFill>
            <a:schemeClr val="bg2"/>
          </a:solidFill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latin typeface="Raleway" panose="020B0604020202020204" charset="0"/>
                <a:cs typeface="Raleway" panose="020B0604020202020204" charset="0"/>
              </a:rPr>
              <a:t>ТОО «</a:t>
            </a:r>
            <a:r>
              <a:rPr lang="ru-RU" sz="2200" b="1" dirty="0" err="1">
                <a:latin typeface="Raleway" panose="020B0604020202020204" charset="0"/>
                <a:cs typeface="Raleway" panose="020B0604020202020204" charset="0"/>
              </a:rPr>
              <a:t>Астанагорархитектура</a:t>
            </a:r>
            <a:endParaRPr lang="ru-RU" sz="2200" b="1" dirty="0">
              <a:latin typeface="Raleway" panose="020B0604020202020204" charset="0"/>
              <a:cs typeface="Raleway" panose="020B060402020202020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83198" y="1086636"/>
            <a:ext cx="4778869" cy="98064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latin typeface="Raleway" panose="020B0604020202020204" charset="0"/>
                <a:cs typeface="Raleway" panose="020B0604020202020204" charset="0"/>
              </a:rPr>
              <a:t>ТОО «НИПИ </a:t>
            </a:r>
            <a:r>
              <a:rPr lang="ru-RU" sz="2200" b="1" dirty="0" err="1">
                <a:latin typeface="Raleway" panose="020B0604020202020204" charset="0"/>
                <a:cs typeface="Raleway" panose="020B0604020202020204" charset="0"/>
              </a:rPr>
              <a:t>Астанагенплан</a:t>
            </a:r>
            <a:r>
              <a:rPr lang="ru-RU" sz="2200" b="1" dirty="0">
                <a:latin typeface="Raleway" panose="020B0604020202020204" charset="0"/>
                <a:cs typeface="Raleway" panose="020B0604020202020204" charset="0"/>
              </a:rPr>
              <a:t>»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" y="2159000"/>
            <a:ext cx="4662784" cy="3823909"/>
          </a:xfrm>
          <a:prstGeom prst="roundRect">
            <a:avLst/>
          </a:prstGeom>
          <a:solidFill>
            <a:schemeClr val="bg2"/>
          </a:solidFill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100" b="1" dirty="0"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Основные виды деятельности:</a:t>
            </a:r>
          </a:p>
          <a:p>
            <a:pPr lvl="0" fontAlgn="base">
              <a:lnSpc>
                <a:spcPct val="150000"/>
              </a:lnSpc>
              <a:spcAft>
                <a:spcPct val="0"/>
              </a:spcAft>
              <a:buFont typeface="Arial" pitchFamily="34" charset="0"/>
              <a:buChar char="•"/>
            </a:pPr>
            <a:r>
              <a:rPr lang="ru-RU" sz="1100" dirty="0"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Подготовка и выдача исходно-разрешительных документов;</a:t>
            </a:r>
            <a:endParaRPr lang="ru-RU" sz="1100" dirty="0">
              <a:latin typeface="Raleway" panose="020B0604020202020204" charset="0"/>
              <a:cs typeface="Raleway" panose="020B0604020202020204" charset="0"/>
            </a:endParaRPr>
          </a:p>
          <a:p>
            <a:pPr lvl="0" eaLnBrk="0" fontAlgn="base" hangingPunct="0">
              <a:lnSpc>
                <a:spcPct val="150000"/>
              </a:lnSpc>
              <a:spcAft>
                <a:spcPct val="0"/>
              </a:spcAft>
              <a:buFont typeface="Arial" pitchFamily="34" charset="0"/>
              <a:buChar char="•"/>
            </a:pPr>
            <a:r>
              <a:rPr lang="ru-RU" sz="1100" dirty="0"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Исполнительная и топографическая съемка;</a:t>
            </a:r>
            <a:endParaRPr lang="ru-RU" sz="1100" dirty="0">
              <a:latin typeface="Raleway" panose="020B0604020202020204" charset="0"/>
              <a:cs typeface="Raleway" panose="020B0604020202020204" charset="0"/>
            </a:endParaRPr>
          </a:p>
          <a:p>
            <a:pPr lvl="0" eaLnBrk="0" hangingPunct="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100" dirty="0"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Ведение дежурного плана по застройке г. </a:t>
            </a:r>
            <a:r>
              <a:rPr lang="ru-RU" sz="1100" dirty="0" err="1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Нур</a:t>
            </a:r>
            <a:r>
              <a:rPr lang="ru-RU" sz="1100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-Султан</a:t>
            </a:r>
            <a:r>
              <a:rPr lang="ru-RU" sz="1100" dirty="0" smtClean="0"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;</a:t>
            </a:r>
            <a:endParaRPr lang="ru-RU" sz="1100" dirty="0">
              <a:latin typeface="Raleway" panose="020B0604020202020204" charset="0"/>
              <a:cs typeface="Raleway" panose="020B0604020202020204" charset="0"/>
            </a:endParaRPr>
          </a:p>
          <a:p>
            <a:pPr lvl="0" eaLnBrk="0" fontAlgn="base" hangingPunct="0">
              <a:lnSpc>
                <a:spcPct val="150000"/>
              </a:lnSpc>
              <a:spcAft>
                <a:spcPct val="0"/>
              </a:spcAft>
              <a:buFont typeface="Arial" pitchFamily="34" charset="0"/>
              <a:buChar char="•"/>
            </a:pPr>
            <a:r>
              <a:rPr lang="ru-RU" sz="1100" dirty="0"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Подготовка и выдача исходно-разрешительных документов; </a:t>
            </a:r>
          </a:p>
          <a:p>
            <a:pPr lvl="0" eaLnBrk="0" hangingPunct="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100" dirty="0"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Оцифровка, пространственная  привязка и заполнение атрибутивных данных в базе данных города </a:t>
            </a:r>
            <a:r>
              <a:rPr lang="ru-RU" sz="1100" dirty="0" err="1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Нур</a:t>
            </a:r>
            <a:r>
              <a:rPr lang="ru-RU" sz="1100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-Султан </a:t>
            </a:r>
            <a:r>
              <a:rPr lang="ru-RU" sz="1100" dirty="0" smtClean="0"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исполнительных </a:t>
            </a:r>
            <a:r>
              <a:rPr lang="ru-RU" sz="1100" dirty="0"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съемок, топографических и рабочих проектов по инженерным сетям города </a:t>
            </a:r>
            <a:r>
              <a:rPr lang="ru-RU" sz="1100" dirty="0" err="1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Нур</a:t>
            </a:r>
            <a:r>
              <a:rPr lang="ru-RU" sz="1100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-Султан</a:t>
            </a:r>
            <a:r>
              <a:rPr lang="ru-RU" sz="1100" dirty="0" smtClean="0"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;</a:t>
            </a:r>
            <a:endParaRPr lang="ru-RU" sz="1100" dirty="0">
              <a:latin typeface="Raleway" panose="020B0604020202020204" charset="0"/>
              <a:cs typeface="Raleway" panose="020B0604020202020204" charset="0"/>
            </a:endParaRPr>
          </a:p>
          <a:p>
            <a:pPr lvl="0" eaLnBrk="0" fontAlgn="base" hangingPunct="0">
              <a:lnSpc>
                <a:spcPct val="150000"/>
              </a:lnSpc>
              <a:spcAft>
                <a:spcPct val="0"/>
              </a:spcAft>
              <a:buFont typeface="Arial" pitchFamily="34" charset="0"/>
              <a:buChar char="•"/>
            </a:pPr>
            <a:r>
              <a:rPr lang="ru-RU" sz="1100" dirty="0"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Обеспечение ведения присвоения порядковых  номеров и </a:t>
            </a:r>
            <a:endParaRPr lang="ru-RU" sz="1100" dirty="0">
              <a:latin typeface="Raleway" panose="020B0604020202020204" charset="0"/>
              <a:cs typeface="Raleway" panose="020B0604020202020204" charset="0"/>
            </a:endParaRPr>
          </a:p>
          <a:p>
            <a:pPr lvl="0" eaLnBrk="0" fontAlgn="base" hangingPunct="0">
              <a:lnSpc>
                <a:spcPct val="150000"/>
              </a:lnSpc>
              <a:spcAft>
                <a:spcPct val="0"/>
              </a:spcAft>
            </a:pPr>
            <a:r>
              <a:rPr lang="ru-RU" sz="1100" dirty="0"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наполнение информационной системы «Адресный регистр»;</a:t>
            </a:r>
            <a:endParaRPr lang="ru-RU" sz="1100" dirty="0">
              <a:latin typeface="Raleway" panose="020B0604020202020204" charset="0"/>
              <a:cs typeface="Raleway" panose="020B0604020202020204" charset="0"/>
            </a:endParaRPr>
          </a:p>
          <a:p>
            <a:pPr lvl="0" eaLnBrk="0" hangingPunct="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100" dirty="0"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Мониторинг объектов рекламы и временных объектов города </a:t>
            </a:r>
            <a:r>
              <a:rPr lang="ru-RU" sz="1100" dirty="0" err="1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Нур</a:t>
            </a:r>
            <a:r>
              <a:rPr lang="ru-RU" sz="1100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-Султан</a:t>
            </a:r>
            <a:endParaRPr lang="ru-RU" sz="1100" dirty="0">
              <a:latin typeface="Raleway" panose="020B0604020202020204" charset="0"/>
              <a:cs typeface="Raleway" panose="020B060402020202020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46133" y="2150533"/>
            <a:ext cx="4859867" cy="3832376"/>
          </a:xfrm>
          <a:prstGeom prst="roundRect">
            <a:avLst/>
          </a:prstGeom>
          <a:solidFill>
            <a:schemeClr val="bg2"/>
          </a:solidFill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100" b="1" dirty="0" err="1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Основн</a:t>
            </a:r>
            <a:r>
              <a:rPr lang="kk-KZ" sz="1100" b="1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ые виды деятельности</a:t>
            </a:r>
            <a:r>
              <a:rPr lang="ru-RU" sz="1100" b="1" dirty="0" smtClean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sz="1100" dirty="0">
              <a:solidFill>
                <a:schemeClr val="tx1"/>
              </a:solidFill>
              <a:latin typeface="Raleway" panose="020B0604020202020204" charset="0"/>
              <a:cs typeface="Raleway" panose="020B060402020202020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1100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разработка и корректировка генерального плана </a:t>
            </a:r>
            <a:r>
              <a:rPr lang="ru-RU" sz="1100" dirty="0" smtClean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столицы, </a:t>
            </a:r>
            <a:endParaRPr lang="ru-RU" sz="1100" dirty="0">
              <a:solidFill>
                <a:schemeClr val="tx1"/>
              </a:solidFill>
              <a:latin typeface="Raleway" panose="020B0604020202020204" charset="0"/>
              <a:cs typeface="Raleway" panose="020B060402020202020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kk-KZ" sz="1100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разработка </a:t>
            </a:r>
            <a:r>
              <a:rPr lang="ru-RU" sz="1100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комплексных схем градостроительного планирования развития территории города </a:t>
            </a:r>
            <a:r>
              <a:rPr lang="ru-RU" sz="1100" dirty="0" err="1" smtClean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Нур</a:t>
            </a:r>
            <a:r>
              <a:rPr lang="ru-RU" sz="1100" dirty="0" smtClean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-Султан и </a:t>
            </a:r>
            <a:r>
              <a:rPr lang="ru-RU" sz="1100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его пригородной зоны и </a:t>
            </a:r>
            <a:r>
              <a:rPr lang="ru-RU" sz="1100" dirty="0" smtClean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агломерации</a:t>
            </a:r>
            <a:r>
              <a:rPr lang="ru-RU" sz="1100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, </a:t>
            </a:r>
            <a:endParaRPr lang="ru-RU" sz="1100" dirty="0">
              <a:solidFill>
                <a:schemeClr val="tx1"/>
              </a:solidFill>
              <a:latin typeface="Raleway" panose="020B0604020202020204" charset="0"/>
              <a:cs typeface="Raleway" panose="020B0604020202020204" charset="0"/>
            </a:endParaRPr>
          </a:p>
          <a:p>
            <a:pPr lvl="0" eaLnBrk="0" hangingPunct="0">
              <a:buFontTx/>
              <a:buChar char="•"/>
            </a:pPr>
            <a:r>
              <a:rPr lang="kk-KZ" sz="1100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разработка  </a:t>
            </a:r>
            <a:r>
              <a:rPr lang="ru-RU" sz="1100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проектов планировок частей города </a:t>
            </a:r>
            <a:r>
              <a:rPr lang="ru-RU" sz="1100" dirty="0" err="1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Нур</a:t>
            </a:r>
            <a:r>
              <a:rPr lang="ru-RU" sz="1100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-Султан</a:t>
            </a:r>
            <a:r>
              <a:rPr lang="ru-RU" sz="1100" dirty="0" smtClean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, </a:t>
            </a:r>
            <a:endParaRPr lang="ru-RU" sz="1100" dirty="0">
              <a:solidFill>
                <a:schemeClr val="tx1"/>
              </a:solidFill>
              <a:latin typeface="Raleway" panose="020B0604020202020204" charset="0"/>
              <a:cs typeface="Raleway" panose="020B0604020202020204" charset="0"/>
            </a:endParaRPr>
          </a:p>
          <a:p>
            <a:pPr lvl="0" eaLnBrk="0" hangingPunct="0">
              <a:buFontTx/>
              <a:buChar char="•"/>
            </a:pPr>
            <a:r>
              <a:rPr lang="kk-KZ" sz="1100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разработка </a:t>
            </a:r>
            <a:r>
              <a:rPr lang="ru-RU" sz="1100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методических рекомендаций и нормативной документации в сфере архитектурной и строительной деятельности на территории </a:t>
            </a:r>
            <a:r>
              <a:rPr lang="ru-RU" sz="1100" dirty="0" smtClean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города, </a:t>
            </a:r>
            <a:endParaRPr lang="ru-RU" sz="1100" dirty="0">
              <a:solidFill>
                <a:schemeClr val="tx1"/>
              </a:solidFill>
              <a:latin typeface="Raleway" panose="020B0604020202020204" charset="0"/>
              <a:cs typeface="Raleway" panose="020B060402020202020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1100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объемное проектирование, </a:t>
            </a:r>
            <a:endParaRPr lang="ru-RU" sz="1100" dirty="0">
              <a:solidFill>
                <a:schemeClr val="tx1"/>
              </a:solidFill>
              <a:latin typeface="Raleway" panose="020B0604020202020204" charset="0"/>
              <a:cs typeface="Raleway" panose="020B060402020202020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1100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организация и проведение международных архитектурных и градостроительных конкурсов.  </a:t>
            </a:r>
            <a:endParaRPr lang="ru-RU" sz="1100" dirty="0">
              <a:solidFill>
                <a:schemeClr val="tx1"/>
              </a:solidFill>
              <a:latin typeface="Raleway" panose="020B0604020202020204" charset="0"/>
              <a:cs typeface="Raleway" panose="020B060402020202020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1100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разработка проектов отраслевых схем, включая схемы размещения объектов транспортной, инженерной инфраструктуры, природных и озелененных территорий, </a:t>
            </a:r>
            <a:endParaRPr lang="ru-RU" sz="1100" dirty="0">
              <a:solidFill>
                <a:schemeClr val="tx1"/>
              </a:solidFill>
              <a:latin typeface="Raleway" panose="020B0604020202020204" charset="0"/>
              <a:cs typeface="Raleway" panose="020B060402020202020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1100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схемы регенерации городской исторической среды, общественных пространств; </a:t>
            </a:r>
            <a:endParaRPr lang="ru-RU" sz="1100" dirty="0">
              <a:solidFill>
                <a:schemeClr val="tx1"/>
              </a:solidFill>
              <a:latin typeface="Raleway" panose="020B0604020202020204" charset="0"/>
              <a:cs typeface="Raleway" panose="020B060402020202020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1100" dirty="0">
                <a:solidFill>
                  <a:schemeClr val="tx1"/>
                </a:solidFill>
                <a:latin typeface="Raleway" panose="020B0604020202020204" charset="0"/>
                <a:ea typeface="Calibri" pitchFamily="34" charset="0"/>
                <a:cs typeface="Raleway" panose="020B0604020202020204" charset="0"/>
              </a:rPr>
              <a:t>выполнение работ по поддержанию указанных видов проектов в актуальном состоянии.</a:t>
            </a:r>
            <a:endParaRPr lang="ru-RU" sz="1100" dirty="0">
              <a:solidFill>
                <a:schemeClr val="tx1"/>
              </a:solidFill>
              <a:latin typeface="Raleway" panose="020B0604020202020204" charset="0"/>
              <a:cs typeface="Raleway" panose="020B060402020202020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5617045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103533" cy="2209800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ru" sz="2200" b="1" dirty="0" smtClean="0">
                <a:latin typeface="Raleway"/>
                <a:ea typeface="Raleway"/>
                <a:cs typeface="Raleway"/>
                <a:sym typeface="Raleway"/>
              </a:rPr>
              <a:t>Мастер-план:</a:t>
            </a:r>
            <a:r>
              <a:rPr lang="ru-RU" sz="2200" dirty="0" smtClean="0">
                <a:latin typeface="Raleway" panose="020B0604020202020204" charset="0"/>
                <a:cs typeface="Raleway" panose="020B0604020202020204" charset="0"/>
              </a:rPr>
              <a:t> </a:t>
            </a:r>
            <a:r>
              <a:rPr lang="en-US" sz="3000" dirty="0" smtClean="0">
                <a:latin typeface="Raleway" panose="020B0604020202020204" charset="0"/>
                <a:cs typeface="Raleway" panose="020B0604020202020204" charset="0"/>
              </a:rPr>
              <a:t/>
            </a:r>
            <a:br>
              <a:rPr lang="en-US" sz="3000" dirty="0" smtClean="0">
                <a:latin typeface="Raleway" panose="020B0604020202020204" charset="0"/>
                <a:cs typeface="Raleway" panose="020B0604020202020204" charset="0"/>
              </a:rPr>
            </a:br>
            <a:r>
              <a:rPr lang="ru-RU" sz="1800" dirty="0" smtClean="0">
                <a:latin typeface="Raleway" panose="020B0604020202020204" charset="0"/>
                <a:cs typeface="Raleway" panose="020B0604020202020204" charset="0"/>
              </a:rPr>
              <a:t>совершенствование </a:t>
            </a:r>
            <a:r>
              <a:rPr lang="ru-RU" sz="1800" dirty="0">
                <a:latin typeface="Raleway" panose="020B0604020202020204" charset="0"/>
                <a:cs typeface="Raleway" panose="020B0604020202020204" charset="0"/>
              </a:rPr>
              <a:t>уже застроенных городских территорий и формирование </a:t>
            </a:r>
            <a:r>
              <a:rPr lang="ru-RU" sz="1800" dirty="0" smtClean="0">
                <a:latin typeface="Raleway" panose="020B0604020202020204" charset="0"/>
                <a:cs typeface="Raleway" panose="020B0604020202020204" charset="0"/>
              </a:rPr>
              <a:t>новых</a:t>
            </a:r>
            <a:r>
              <a:rPr lang="en-US" sz="1800" dirty="0" smtClean="0">
                <a:latin typeface="Raleway" panose="020B0604020202020204" charset="0"/>
                <a:cs typeface="Raleway" panose="020B0604020202020204" charset="0"/>
              </a:rPr>
              <a:t>, </a:t>
            </a:r>
            <a:r>
              <a:rPr lang="ru-RU" sz="1800" dirty="0" smtClean="0">
                <a:latin typeface="Raleway" panose="020B0604020202020204" charset="0"/>
                <a:cs typeface="Raleway" panose="020B0604020202020204" charset="0"/>
              </a:rPr>
              <a:t>с учетом реагирования на нужды и рост населения, реалии экономики, а также процессов урбанизации с расчетным сроком до 2025 года.</a:t>
            </a:r>
            <a:endParaRPr lang="ru-RU" sz="1800" b="1" dirty="0"/>
          </a:p>
        </p:txBody>
      </p:sp>
      <p:pic>
        <p:nvPicPr>
          <p:cNvPr id="5" name="Содержимое 4"/>
          <p:cNvPicPr>
            <a:picLocks noGrp="1" noChangeAspect="1"/>
          </p:cNvPicPr>
          <p:nvPr>
            <p:ph sz="quarter" idx="1"/>
          </p:nvPr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30" t="-171" r="3136" b="41"/>
          <a:stretch/>
        </p:blipFill>
        <p:spPr>
          <a:xfrm rot="16200000">
            <a:off x="6659034" y="444495"/>
            <a:ext cx="3691468" cy="2802470"/>
          </a:xfrm>
          <a:prstGeom prst="rect">
            <a:avLst/>
          </a:prstGeom>
        </p:spPr>
      </p:pic>
      <p:graphicFrame>
        <p:nvGraphicFramePr>
          <p:cNvPr id="11" name="Содержимое 3"/>
          <p:cNvGraphicFramePr>
            <a:graphicFrameLocks/>
          </p:cNvGraphicFramePr>
          <p:nvPr/>
        </p:nvGraphicFramePr>
        <p:xfrm>
          <a:off x="4024306" y="6072206"/>
          <a:ext cx="5000660" cy="1357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Скругленный прямоугольник 4"/>
          <p:cNvSpPr/>
          <p:nvPr/>
        </p:nvSpPr>
        <p:spPr>
          <a:xfrm>
            <a:off x="0" y="1820333"/>
            <a:ext cx="7103533" cy="18796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defTabSz="711200">
              <a:spcAft>
                <a:spcPts val="0"/>
              </a:spcAft>
            </a:pPr>
            <a:r>
              <a:rPr lang="ru-RU" dirty="0" smtClean="0">
                <a:solidFill>
                  <a:schemeClr val="tx1"/>
                </a:solidFill>
                <a:latin typeface="Raleway" panose="020B0604020202020204" charset="0"/>
                <a:cs typeface="Raleway" panose="020B0604020202020204" charset="0"/>
              </a:rPr>
              <a:t>Стоимость - </a:t>
            </a:r>
            <a:r>
              <a:rPr lang="ru-RU" b="1" dirty="0" smtClean="0">
                <a:solidFill>
                  <a:schemeClr val="tx1"/>
                </a:solidFill>
                <a:latin typeface="Raleway" panose="020B0604020202020204" charset="0"/>
                <a:cs typeface="Raleway" panose="020B0604020202020204" charset="0"/>
              </a:rPr>
              <a:t>2 000 299 840 тенге</a:t>
            </a:r>
            <a:r>
              <a:rPr lang="ru-RU" dirty="0" smtClean="0">
                <a:solidFill>
                  <a:schemeClr val="tx1"/>
                </a:solidFill>
                <a:latin typeface="Raleway" panose="020B0604020202020204" charset="0"/>
                <a:cs typeface="Raleway" panose="020B0604020202020204" charset="0"/>
              </a:rPr>
              <a:t>, из них </a:t>
            </a:r>
            <a:r>
              <a:rPr lang="ru-RU" b="1" dirty="0" smtClean="0">
                <a:solidFill>
                  <a:schemeClr val="tx1"/>
                </a:solidFill>
                <a:latin typeface="Raleway" panose="020B0604020202020204" charset="0"/>
                <a:cs typeface="Raleway" panose="020B0604020202020204" charset="0"/>
              </a:rPr>
              <a:t>на 2019 год</a:t>
            </a:r>
            <a:r>
              <a:rPr lang="ru-RU" dirty="0" smtClean="0">
                <a:solidFill>
                  <a:schemeClr val="tx1"/>
                </a:solidFill>
                <a:latin typeface="Raleway" panose="020B0604020202020204" charset="0"/>
                <a:cs typeface="Raleway" panose="020B0604020202020204" charset="0"/>
              </a:rPr>
              <a:t>:</a:t>
            </a:r>
          </a:p>
          <a:p>
            <a:pPr defTabSz="711200">
              <a:spcAft>
                <a:spcPts val="0"/>
              </a:spcAft>
            </a:pPr>
            <a:r>
              <a:rPr lang="ru-RU" dirty="0" smtClean="0">
                <a:solidFill>
                  <a:schemeClr val="tx1"/>
                </a:solidFill>
                <a:latin typeface="Raleway" panose="020B0604020202020204" charset="0"/>
                <a:cs typeface="Raleway" panose="020B0604020202020204" charset="0"/>
              </a:rPr>
              <a:t>Выделено - </a:t>
            </a:r>
            <a:r>
              <a:rPr lang="ru-RU" b="1" dirty="0" smtClean="0">
                <a:solidFill>
                  <a:schemeClr val="tx1"/>
                </a:solidFill>
                <a:latin typeface="Raleway" panose="020B0604020202020204" charset="0"/>
                <a:cs typeface="Raleway" panose="020B0604020202020204" charset="0"/>
              </a:rPr>
              <a:t>846 000 000 тенге</a:t>
            </a:r>
            <a:r>
              <a:rPr lang="ru-RU" dirty="0" smtClean="0">
                <a:solidFill>
                  <a:schemeClr val="tx1"/>
                </a:solidFill>
                <a:latin typeface="Raleway" panose="020B0604020202020204" charset="0"/>
                <a:cs typeface="Raleway" panose="020B0604020202020204" charset="0"/>
              </a:rPr>
              <a:t>;</a:t>
            </a:r>
          </a:p>
          <a:p>
            <a:pPr defTabSz="711200">
              <a:spcAft>
                <a:spcPts val="0"/>
              </a:spcAft>
            </a:pPr>
            <a:r>
              <a:rPr lang="ru-RU" dirty="0" smtClean="0">
                <a:solidFill>
                  <a:schemeClr val="tx1"/>
                </a:solidFill>
                <a:latin typeface="Raleway" panose="020B0604020202020204" charset="0"/>
                <a:cs typeface="Raleway" panose="020B0604020202020204" charset="0"/>
              </a:rPr>
              <a:t>Освоено </a:t>
            </a:r>
            <a:r>
              <a:rPr lang="ru-RU" b="1" dirty="0" smtClean="0">
                <a:solidFill>
                  <a:schemeClr val="tx1"/>
                </a:solidFill>
                <a:latin typeface="Raleway" panose="020B0604020202020204" charset="0"/>
                <a:cs typeface="Raleway" panose="020B0604020202020204" charset="0"/>
              </a:rPr>
              <a:t>846 000 000 тенге</a:t>
            </a:r>
            <a:r>
              <a:rPr lang="ru-RU" dirty="0" smtClean="0">
                <a:solidFill>
                  <a:schemeClr val="tx1"/>
                </a:solidFill>
                <a:latin typeface="Raleway" panose="020B0604020202020204" charset="0"/>
                <a:cs typeface="Raleway" panose="020B0604020202020204" charset="0"/>
              </a:rPr>
              <a:t>;</a:t>
            </a:r>
          </a:p>
          <a:p>
            <a:pPr defTabSz="711200">
              <a:spcAft>
                <a:spcPts val="0"/>
              </a:spcAft>
            </a:pPr>
            <a:r>
              <a:rPr lang="ru-RU" b="1" dirty="0" smtClean="0">
                <a:solidFill>
                  <a:schemeClr val="tx1"/>
                </a:solidFill>
                <a:latin typeface="Raleway" panose="020B0604020202020204" charset="0"/>
                <a:cs typeface="Raleway" panose="020B0604020202020204" charset="0"/>
              </a:rPr>
              <a:t>Срок завершения – декабрь 2020 года.</a:t>
            </a:r>
            <a:endParaRPr lang="ru-RU" b="1" dirty="0">
              <a:solidFill>
                <a:schemeClr val="tx1"/>
              </a:solidFill>
              <a:latin typeface="Raleway" panose="020B0604020202020204" charset="0"/>
              <a:cs typeface="Raleway" panose="020B0604020202020204" charset="0"/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 bwMode="auto">
          <a:xfrm>
            <a:off x="0" y="3691467"/>
            <a:ext cx="9906000" cy="327989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" pitchFamily="34" charset="0"/>
              </a:defRPr>
            </a:lvl5pPr>
            <a:lvl6pPr marL="457148" algn="ctr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" pitchFamily="34" charset="0"/>
              </a:defRPr>
            </a:lvl6pPr>
            <a:lvl7pPr marL="914296" algn="ctr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" pitchFamily="34" charset="0"/>
              </a:defRPr>
            </a:lvl7pPr>
            <a:lvl8pPr marL="1371445" algn="ctr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" pitchFamily="34" charset="0"/>
              </a:defRPr>
            </a:lvl8pPr>
            <a:lvl9pPr marL="1828592" algn="ctr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ru-RU" sz="2300" b="1" dirty="0" smtClean="0">
                <a:latin typeface="Raleway"/>
                <a:ea typeface="Raleway"/>
                <a:cs typeface="Raleway"/>
                <a:sym typeface="Raleway"/>
              </a:rPr>
              <a:t>Комплексный план</a:t>
            </a:r>
            <a:r>
              <a:rPr lang="ru" sz="2300" b="1" dirty="0" smtClean="0">
                <a:latin typeface="Raleway"/>
                <a:ea typeface="Raleway"/>
                <a:cs typeface="Raleway"/>
                <a:sym typeface="Raleway"/>
              </a:rPr>
              <a:t>:</a:t>
            </a:r>
            <a:r>
              <a:rPr lang="ru-RU" sz="2300" dirty="0" smtClean="0">
                <a:latin typeface="Raleway" panose="020B0604020202020204" charset="0"/>
                <a:cs typeface="Raleway" panose="020B0604020202020204" charset="0"/>
              </a:rPr>
              <a:t> </a:t>
            </a:r>
            <a:r>
              <a:rPr lang="en-US" sz="3000" dirty="0" smtClean="0">
                <a:latin typeface="Raleway" panose="020B0604020202020204" charset="0"/>
                <a:cs typeface="Raleway" panose="020B0604020202020204" charset="0"/>
              </a:rPr>
              <a:t/>
            </a:r>
            <a:br>
              <a:rPr lang="en-US" sz="3000" dirty="0" smtClean="0">
                <a:latin typeface="Raleway" panose="020B0604020202020204" charset="0"/>
                <a:cs typeface="Raleway" panose="020B0604020202020204" charset="0"/>
              </a:rPr>
            </a:br>
            <a:r>
              <a:rPr lang="ru-RU" sz="2000" dirty="0" smtClean="0"/>
              <a:t>создание благоприятных </a:t>
            </a:r>
            <a:r>
              <a:rPr lang="ru-RU" sz="2000" dirty="0"/>
              <a:t>и комфортных условий проживания </a:t>
            </a:r>
            <a:r>
              <a:rPr lang="ru-RU" sz="2000" dirty="0" smtClean="0"/>
              <a:t>жителей </a:t>
            </a:r>
            <a:r>
              <a:rPr lang="ru-RU" sz="2000" dirty="0"/>
              <a:t>столицы, путем комплексного и синхронного освоения территорий </a:t>
            </a:r>
            <a:r>
              <a:rPr lang="ru-RU" sz="2000" dirty="0" smtClean="0"/>
              <a:t>города</a:t>
            </a:r>
          </a:p>
          <a:p>
            <a:pPr algn="l" defTabSz="711200">
              <a:spcAft>
                <a:spcPts val="0"/>
              </a:spcAft>
            </a:pPr>
            <a:r>
              <a:rPr lang="ru-RU" sz="2000" dirty="0" smtClean="0">
                <a:latin typeface="Raleway" panose="020B0604020202020204" charset="0"/>
                <a:cs typeface="Raleway" panose="020B0604020202020204" charset="0"/>
              </a:rPr>
              <a:t>Стоимость - </a:t>
            </a:r>
            <a:r>
              <a:rPr lang="ru-RU" sz="2000" b="1" dirty="0" smtClean="0">
                <a:latin typeface="Raleway" panose="020B0604020202020204" charset="0"/>
                <a:cs typeface="Raleway" panose="020B0604020202020204" charset="0"/>
              </a:rPr>
              <a:t>228 652 032 тенге;</a:t>
            </a:r>
            <a:r>
              <a:rPr lang="ru-RU" sz="2000" dirty="0" smtClean="0">
                <a:latin typeface="Raleway" panose="020B0604020202020204" charset="0"/>
                <a:cs typeface="Raleway" panose="020B0604020202020204" charset="0"/>
              </a:rPr>
              <a:t> из них </a:t>
            </a:r>
            <a:r>
              <a:rPr lang="ru-RU" sz="2000" b="1" dirty="0" smtClean="0">
                <a:latin typeface="Raleway" panose="020B0604020202020204" charset="0"/>
                <a:cs typeface="Raleway" panose="020B0604020202020204" charset="0"/>
              </a:rPr>
              <a:t>на 2019 год</a:t>
            </a:r>
            <a:r>
              <a:rPr lang="ru-RU" sz="2000" dirty="0" smtClean="0">
                <a:latin typeface="Raleway" panose="020B0604020202020204" charset="0"/>
                <a:cs typeface="Raleway" panose="020B0604020202020204" charset="0"/>
              </a:rPr>
              <a:t>:</a:t>
            </a:r>
            <a:endParaRPr lang="ru-RU" sz="2000" b="1" dirty="0" smtClean="0">
              <a:latin typeface="Raleway" panose="020B0604020202020204" charset="0"/>
              <a:cs typeface="Raleway" panose="020B0604020202020204" charset="0"/>
            </a:endParaRPr>
          </a:p>
          <a:p>
            <a:pPr algn="l" defTabSz="711200">
              <a:spcAft>
                <a:spcPts val="0"/>
              </a:spcAft>
            </a:pPr>
            <a:r>
              <a:rPr lang="ru-RU" sz="2000" dirty="0" smtClean="0">
                <a:latin typeface="Raleway" panose="020B0604020202020204" charset="0"/>
                <a:cs typeface="Raleway" panose="020B0604020202020204" charset="0"/>
              </a:rPr>
              <a:t>Выделено – </a:t>
            </a:r>
            <a:r>
              <a:rPr lang="ru-RU" sz="2000" b="1" dirty="0" smtClean="0">
                <a:latin typeface="Raleway" panose="020B0604020202020204" charset="0"/>
                <a:cs typeface="Raleway" panose="020B0604020202020204" charset="0"/>
              </a:rPr>
              <a:t>55 980 942 тенге</a:t>
            </a:r>
            <a:r>
              <a:rPr lang="ru-RU" sz="2000" dirty="0" smtClean="0">
                <a:latin typeface="Raleway" panose="020B0604020202020204" charset="0"/>
                <a:cs typeface="Raleway" panose="020B0604020202020204" charset="0"/>
              </a:rPr>
              <a:t>;</a:t>
            </a:r>
            <a:endParaRPr lang="ru-RU" sz="2000" dirty="0">
              <a:latin typeface="Raleway" panose="020B0604020202020204" charset="0"/>
              <a:cs typeface="Raleway" panose="020B0604020202020204" charset="0"/>
            </a:endParaRPr>
          </a:p>
          <a:p>
            <a:pPr algn="l" defTabSz="711200">
              <a:spcAft>
                <a:spcPts val="0"/>
              </a:spcAft>
            </a:pPr>
            <a:r>
              <a:rPr lang="ru-RU" sz="2000" dirty="0">
                <a:latin typeface="Raleway" panose="020B0604020202020204" charset="0"/>
                <a:cs typeface="Raleway" panose="020B0604020202020204" charset="0"/>
              </a:rPr>
              <a:t>Освоено - </a:t>
            </a:r>
            <a:r>
              <a:rPr lang="ru-RU" sz="2000" b="1" dirty="0" smtClean="0">
                <a:latin typeface="Raleway" panose="020B0604020202020204" charset="0"/>
                <a:cs typeface="Raleway" panose="020B0604020202020204" charset="0"/>
              </a:rPr>
              <a:t>55 980 942 тенге</a:t>
            </a:r>
            <a:r>
              <a:rPr lang="ru-RU" sz="2000" dirty="0" smtClean="0">
                <a:latin typeface="Raleway" panose="020B0604020202020204" charset="0"/>
                <a:cs typeface="Raleway" panose="020B0604020202020204" charset="0"/>
              </a:rPr>
              <a:t>;</a:t>
            </a:r>
            <a:endParaRPr lang="ru-RU" sz="2000" dirty="0">
              <a:latin typeface="Raleway" panose="020B0604020202020204" charset="0"/>
              <a:cs typeface="Raleway" panose="020B0604020202020204" charset="0"/>
            </a:endParaRPr>
          </a:p>
          <a:p>
            <a:pPr algn="l" defTabSz="711200">
              <a:spcAft>
                <a:spcPts val="0"/>
              </a:spcAft>
            </a:pPr>
            <a:r>
              <a:rPr lang="ru-RU" sz="2000" dirty="0">
                <a:latin typeface="Raleway" panose="020B0604020202020204" charset="0"/>
                <a:cs typeface="Raleway" panose="020B0604020202020204" charset="0"/>
              </a:rPr>
              <a:t>Остаток – </a:t>
            </a:r>
            <a:r>
              <a:rPr lang="ru-RU" sz="2000" b="1" dirty="0" smtClean="0">
                <a:latin typeface="Raleway" panose="020B0604020202020204" charset="0"/>
                <a:cs typeface="Raleway" panose="020B0604020202020204" charset="0"/>
              </a:rPr>
              <a:t>0 тенге</a:t>
            </a:r>
            <a:r>
              <a:rPr lang="ru-RU" sz="2000" b="1" dirty="0">
                <a:latin typeface="Raleway" panose="020B0604020202020204" charset="0"/>
                <a:cs typeface="Raleway" panose="020B0604020202020204" charset="0"/>
              </a:rPr>
              <a:t>.</a:t>
            </a:r>
          </a:p>
          <a:p>
            <a:pPr marL="123821" algn="l"/>
            <a:endParaRPr lang="ru-RU" sz="2000" b="1" dirty="0">
              <a:latin typeface="Raleway" panose="020B0604020202020204" charset="0"/>
              <a:ea typeface="Raleway"/>
              <a:cs typeface="Raleway" panose="020B0604020202020204" charset="0"/>
              <a:sym typeface="Raleway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4305573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7675" y="130629"/>
            <a:ext cx="9230650" cy="875979"/>
          </a:xfrm>
        </p:spPr>
        <p:txBody>
          <a:bodyPr/>
          <a:lstStyle/>
          <a:p>
            <a:r>
              <a:rPr lang="ru-RU" sz="2200" b="1" dirty="0" smtClean="0"/>
              <a:t>Об исполнении заключенных договоров,</a:t>
            </a:r>
            <a:br>
              <a:rPr lang="ru-RU" sz="2200" b="1" dirty="0" smtClean="0"/>
            </a:br>
            <a:r>
              <a:rPr lang="ru-RU" sz="2200" b="1" dirty="0" smtClean="0"/>
              <a:t> </a:t>
            </a:r>
            <a:r>
              <a:rPr lang="ru-RU" sz="2200" b="1" dirty="0"/>
              <a:t>по состоянию на 31 </a:t>
            </a:r>
            <a:r>
              <a:rPr lang="ru-RU" sz="2200" b="1" dirty="0" smtClean="0"/>
              <a:t>декабря </a:t>
            </a:r>
            <a:r>
              <a:rPr lang="ru-RU" sz="2200" b="1" dirty="0"/>
              <a:t>2019 года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16</a:t>
            </a:fld>
            <a:endParaRPr lang="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38312" y="948267"/>
          <a:ext cx="9634608" cy="5167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86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086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086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0865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1486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Предмет договора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Сумма на 2019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Освоено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Остаток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83351">
                <a:tc>
                  <a:txBody>
                    <a:bodyPr/>
                    <a:lstStyle/>
                    <a:p>
                      <a:pPr marL="0" marR="0" lvl="0" indent="0" algn="ctr" defTabSz="9142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Выполнение работ «Градостроительные регламенты. Правила застройки функциональных зон города </a:t>
                      </a:r>
                      <a:r>
                        <a:rPr lang="ru-RU" sz="1400" b="0" i="0" u="none" strike="noStrike" dirty="0" err="1" smtClean="0">
                          <a:effectLst/>
                          <a:latin typeface="+mn-lt"/>
                        </a:rPr>
                        <a:t>Нур</a:t>
                      </a:r>
                      <a:r>
                        <a:rPr lang="ru-RU" sz="1400" b="0" i="0" u="none" strike="noStrike" dirty="0" smtClean="0">
                          <a:effectLst/>
                          <a:latin typeface="+mn-lt"/>
                        </a:rPr>
                        <a:t>-Султан</a:t>
                      </a:r>
                      <a:r>
                        <a:rPr lang="ru-RU" sz="1400" dirty="0" smtClean="0">
                          <a:latin typeface="+mn-lt"/>
                        </a:rPr>
                        <a:t>, </a:t>
                      </a:r>
                    </a:p>
                    <a:p>
                      <a:pPr marL="0" marR="0" lvl="0" indent="0" algn="ctr" defTabSz="9142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2 этап. Дизайн Код: 1. Регламенты по формированию застройки;  2. Регламенты по благоустройству. </a:t>
                      </a:r>
                    </a:p>
                    <a:p>
                      <a:pPr marL="0" marR="0" lvl="0" indent="0" algn="ctr" defTabSz="9142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</a:rPr>
                        <a:t>3. Регламент по комплексному освещению» </a:t>
                      </a:r>
                    </a:p>
                    <a:p>
                      <a:pPr algn="ctr"/>
                      <a:endParaRPr lang="ru-RU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51 884 099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51 884 099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0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708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+mn-lt"/>
                        </a:rPr>
                        <a:t>«Выполнение схем и проектных решений по поручению </a:t>
                      </a:r>
                      <a:r>
                        <a:rPr lang="ru-RU" sz="1400" b="0" i="0" u="none" strike="noStrike" dirty="0" err="1">
                          <a:effectLst/>
                          <a:latin typeface="+mn-lt"/>
                        </a:rPr>
                        <a:t>акима</a:t>
                      </a:r>
                      <a:r>
                        <a:rPr lang="ru-RU" sz="1400" b="0" i="0" u="none" strike="noStrike" dirty="0">
                          <a:effectLst/>
                          <a:latin typeface="+mn-lt"/>
                        </a:rPr>
                        <a:t> города </a:t>
                      </a:r>
                      <a:r>
                        <a:rPr lang="ru-RU" sz="1400" b="0" i="0" u="none" strike="noStrike" dirty="0" err="1" smtClean="0">
                          <a:effectLst/>
                          <a:latin typeface="+mn-lt"/>
                        </a:rPr>
                        <a:t>Нур</a:t>
                      </a:r>
                      <a:r>
                        <a:rPr lang="ru-RU" sz="1400" b="0" i="0" u="none" strike="noStrike" dirty="0" smtClean="0">
                          <a:effectLst/>
                          <a:latin typeface="+mn-lt"/>
                        </a:rPr>
                        <a:t>-Султан»</a:t>
                      </a:r>
                      <a:endParaRPr lang="ru-RU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55 980 942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55 980 942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+mn-lt"/>
                        </a:rPr>
                        <a:t>0</a:t>
                      </a:r>
                      <a:endParaRPr lang="ru-RU" sz="1400" b="1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9858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Разработка Мастер-плана города </a:t>
                      </a:r>
                      <a:r>
                        <a:rPr lang="ru-RU" sz="1400" dirty="0" err="1" smtClean="0">
                          <a:latin typeface="+mn-lt"/>
                        </a:rPr>
                        <a:t>Нур</a:t>
                      </a:r>
                      <a:r>
                        <a:rPr lang="ru-RU" sz="1400" dirty="0" smtClean="0">
                          <a:latin typeface="+mn-lt"/>
                        </a:rPr>
                        <a:t>-Султан (III этап)</a:t>
                      </a:r>
                      <a:endParaRPr lang="ru-RU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846 000 000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846 000 000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61781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Прямоугольник 4"/>
          <p:cNvSpPr>
            <a:spLocks noChangeArrowheads="1"/>
          </p:cNvSpPr>
          <p:nvPr/>
        </p:nvSpPr>
        <p:spPr bwMode="auto">
          <a:xfrm>
            <a:off x="91441" y="125417"/>
            <a:ext cx="9814559" cy="400099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wrap="square" lIns="91429" tIns="45715" rIns="91429" bIns="45715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Структура и штатная численность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Управления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endPara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600208" y="604842"/>
            <a:ext cx="8798454" cy="1587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15" name="TextBox 26"/>
          <p:cNvSpPr txBox="1">
            <a:spLocks noChangeArrowheads="1"/>
          </p:cNvSpPr>
          <p:nvPr/>
        </p:nvSpPr>
        <p:spPr bwMode="auto">
          <a:xfrm>
            <a:off x="6982357" y="3154368"/>
            <a:ext cx="2160057" cy="1169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5" rIns="91429" bIns="45715">
            <a:spAutoFit/>
          </a:bodyPr>
          <a:lstStyle/>
          <a:p>
            <a:pPr algn="ctr"/>
            <a:r>
              <a:rPr lang="ru-RU" sz="1400" b="1" dirty="0" err="1" smtClean="0">
                <a:solidFill>
                  <a:schemeClr val="bg1"/>
                </a:solidFill>
                <a:latin typeface="Arial" charset="0"/>
              </a:rPr>
              <a:t>тдел</a:t>
            </a:r>
            <a:r>
              <a:rPr lang="ru-RU" sz="1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sz="1400" b="1" dirty="0">
                <a:solidFill>
                  <a:schemeClr val="bg1"/>
                </a:solidFill>
                <a:latin typeface="Arial" charset="0"/>
              </a:rPr>
              <a:t>государственного контроля за использованием и охраной земель</a:t>
            </a:r>
          </a:p>
        </p:txBody>
      </p:sp>
      <p:sp>
        <p:nvSpPr>
          <p:cNvPr id="15401" name="TextBox 26"/>
          <p:cNvSpPr txBox="1">
            <a:spLocks noChangeArrowheads="1"/>
          </p:cNvSpPr>
          <p:nvPr/>
        </p:nvSpPr>
        <p:spPr bwMode="auto">
          <a:xfrm>
            <a:off x="6975478" y="4762504"/>
            <a:ext cx="2160057" cy="95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5" rIns="91429" bIns="45715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" charset="0"/>
              </a:rPr>
              <a:t>отдел мониторинга и изъятия неиспользуемых земель</a:t>
            </a:r>
          </a:p>
        </p:txBody>
      </p:sp>
      <p:sp>
        <p:nvSpPr>
          <p:cNvPr id="15399" name="TextBox 13"/>
          <p:cNvSpPr txBox="1">
            <a:spLocks noChangeArrowheads="1"/>
          </p:cNvSpPr>
          <p:nvPr/>
        </p:nvSpPr>
        <p:spPr bwMode="auto">
          <a:xfrm>
            <a:off x="3941765" y="3717928"/>
            <a:ext cx="2160057" cy="738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9" tIns="45715" rIns="91429" bIns="45715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" charset="0"/>
              </a:rPr>
              <a:t>отдел по </a:t>
            </a:r>
            <a:r>
              <a:rPr lang="ru-RU" sz="1400" b="1" dirty="0" err="1" smtClean="0">
                <a:solidFill>
                  <a:schemeClr val="bg1"/>
                </a:solidFill>
                <a:latin typeface="Arial" charset="0"/>
              </a:rPr>
              <a:t>рганизации</a:t>
            </a:r>
            <a:r>
              <a:rPr lang="ru-RU" sz="1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sz="1400" b="1" dirty="0">
                <a:solidFill>
                  <a:schemeClr val="bg1"/>
                </a:solidFill>
                <a:latin typeface="Arial" charset="0"/>
              </a:rPr>
              <a:t>работы земельной комиссии</a:t>
            </a:r>
          </a:p>
        </p:txBody>
      </p:sp>
      <p:graphicFrame>
        <p:nvGraphicFramePr>
          <p:cNvPr id="61" name="Таблица 60"/>
          <p:cNvGraphicFramePr>
            <a:graphicFrameLocks noGrp="1"/>
          </p:cNvGraphicFramePr>
          <p:nvPr/>
        </p:nvGraphicFramePr>
        <p:xfrm>
          <a:off x="613954" y="778930"/>
          <a:ext cx="8830492" cy="5114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349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7174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717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94349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00216">
                <a:tc gridSpan="4">
                  <a:txBody>
                    <a:bodyPr/>
                    <a:lstStyle/>
                    <a:p>
                      <a:pPr algn="ctr"/>
                      <a:r>
                        <a:rPr lang="ru-RU" sz="1900" b="1" dirty="0" smtClean="0">
                          <a:solidFill>
                            <a:srgbClr val="002060"/>
                          </a:solidFill>
                          <a:latin typeface="Arial" charset="0"/>
                        </a:rPr>
                        <a:t>Руководитель</a:t>
                      </a:r>
                      <a:endParaRPr lang="ru-RU" sz="1900" b="1" dirty="0">
                        <a:solidFill>
                          <a:srgbClr val="002060"/>
                        </a:solidFill>
                        <a:latin typeface="Arial" charset="0"/>
                      </a:endParaRPr>
                    </a:p>
                  </a:txBody>
                  <a:tcPr marL="99060" marR="9906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0767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solidFill>
                          <a:srgbClr val="002060"/>
                        </a:solidFill>
                        <a:latin typeface="Arial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charset="0"/>
                        </a:rPr>
                        <a:t>Отдел анализа бухгалтерского учета и отчетности (3 ед.)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charset="0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solidFill>
                          <a:srgbClr val="002060"/>
                        </a:solidFill>
                        <a:latin typeface="Arial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charset="0"/>
                        </a:rPr>
                        <a:t>Административный отдел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charset="0"/>
                        </a:rPr>
                        <a:t>(2 ед.)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charset="0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02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rgbClr val="002060"/>
                          </a:solidFill>
                          <a:latin typeface="Arial" charset="0"/>
                        </a:rPr>
                        <a:t>Заместитель руководителя</a:t>
                      </a:r>
                    </a:p>
                  </a:txBody>
                  <a:tcPr marL="99060" marR="99060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rgbClr val="002060"/>
                          </a:solidFill>
                          <a:latin typeface="Arial" charset="0"/>
                        </a:rPr>
                        <a:t>Заместитель руководителя</a:t>
                      </a: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rgbClr val="002060"/>
                          </a:solidFill>
                          <a:latin typeface="Arial" charset="0"/>
                        </a:rPr>
                        <a:t>Заместитель руководителя</a:t>
                      </a:r>
                    </a:p>
                  </a:txBody>
                  <a:tcPr marL="99060" marR="9906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706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Отдел выдачи разрешительных документов на реконструкцию, градостроительного кадастра и учета введенных в эксплуатацию объектов, договоров долевого участия 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charset="0"/>
                        </a:rPr>
                        <a:t>(4 ед.)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Отдел организации работы земельной комиссии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charset="0"/>
                        </a:rPr>
                        <a:t>(3 ед.)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Отдел градостроительного планирования и развития города Астаны</a:t>
                      </a:r>
                      <a:r>
                        <a:rPr lang="ru-RU" sz="1200" b="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charset="0"/>
                        </a:rPr>
                        <a:t>(2 ед.)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104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Отдел согласования проектов, ведения градостроительного совета, отводов и архитектурно-планировочных заданий 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charset="0"/>
                        </a:rPr>
                        <a:t>(3 ед.)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Отдел земельного кадастра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charset="0"/>
                        </a:rPr>
                        <a:t>(5 ед.)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Отдел контроля и документационного обеспечения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charset="0"/>
                        </a:rPr>
                        <a:t>(5 ед.)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104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Отдел дизайна архитектурной среды и выдачи разрешении на размещение наружной рекламы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charset="0"/>
                        </a:rPr>
                        <a:t>(4 ед.)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Отдел заключения договоров и контроля за их использованием, подготовки решений об изъятии и резервировании земель </a:t>
                      </a: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charset="0"/>
                        </a:rPr>
                        <a:t>(3 ед.)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Отдел перспективного развития и государственных услуг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charset="0"/>
                        </a:rPr>
                        <a:t>(2 ед.)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303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Отдел главных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архитекторов районов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charset="0"/>
                        </a:rPr>
                        <a:t>(3 ед.)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 gridSpan="2">
                  <a:txBody>
                    <a:bodyPr/>
                    <a:lstStyle/>
                    <a:p>
                      <a:pPr algn="ctr"/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Отдел правового обеспечения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charset="0"/>
                        </a:rPr>
                        <a:t>(4 ед.)</a:t>
                      </a:r>
                      <a:endParaRPr lang="ru-RU" sz="12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855133" y="5942422"/>
            <a:ext cx="840739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Управление создано Распоряжением </a:t>
            </a:r>
            <a:r>
              <a:rPr lang="ru-RU" sz="13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акима</a:t>
            </a:r>
            <a:r>
              <a:rPr lang="ru-RU" sz="13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города от 13.03.2018 г. № 114-6, </a:t>
            </a:r>
          </a:p>
          <a:p>
            <a:pPr algn="just"/>
            <a:r>
              <a:rPr lang="ru-RU" sz="13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штатная численность - 47 человек, 2 подведомственных предприятия</a:t>
            </a:r>
            <a:endParaRPr lang="ru-RU" sz="13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Рамка 10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214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506CA-95CE-4413-A70A-E3765D27AE20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0" y="0"/>
            <a:ext cx="9905999" cy="119870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167" b="1" smtClean="0">
                <a:latin typeface="Raleway" panose="020B0604020202020204" charset="0"/>
                <a:cs typeface="Raleway" panose="020B0604020202020204" charset="0"/>
              </a:rPr>
              <a:t>Функции и задачи</a:t>
            </a:r>
            <a:endParaRPr lang="ru-RU" sz="2167" dirty="0">
              <a:latin typeface="Raleway" panose="020B0604020202020204" charset="0"/>
              <a:cs typeface="Raleway" panose="020B060402020202020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0" y="1126068"/>
            <a:ext cx="4755917" cy="522393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None/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обеспечение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реализации государственной политики в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области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архитектуры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, градостроительства, строительства и земельных отношений на подведомственной территории;</a:t>
            </a:r>
          </a:p>
          <a:p>
            <a:pPr algn="just" defTabSz="179388">
              <a:buNone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- 	разработка предложений государственного регулирования и управления в сфере архитектурно-градостроительной деятельности на подведомственной территории;</a:t>
            </a:r>
          </a:p>
          <a:p>
            <a:pPr algn="just" defTabSz="179388">
              <a:buNone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- 	участие в разработке и согласовании территориальных программ и комплексных планов социально-экономического развития города по приоритетным направлениям освоения и застройки города </a:t>
            </a:r>
            <a:r>
              <a:rPr lang="ru-RU" sz="1200" dirty="0" err="1">
                <a:latin typeface="Arial" pitchFamily="34" charset="0"/>
                <a:cs typeface="Arial" pitchFamily="34" charset="0"/>
              </a:rPr>
              <a:t>Нур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-Султан и пригородной зоны;</a:t>
            </a:r>
          </a:p>
          <a:p>
            <a:pPr algn="just" defTabSz="179388">
              <a:buNone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- 	подготовка предложений </a:t>
            </a:r>
            <a:r>
              <a:rPr lang="ru-RU" sz="1200" dirty="0" err="1">
                <a:latin typeface="Arial" pitchFamily="34" charset="0"/>
                <a:cs typeface="Arial" pitchFamily="34" charset="0"/>
              </a:rPr>
              <a:t>акиму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 по условиям целевого использования городских земель на основе проектно-планировочной документации в соответствии с законодательством Республики Казахстан;</a:t>
            </a:r>
          </a:p>
          <a:p>
            <a:pPr algn="just" defTabSz="179388">
              <a:buNone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- 	организация проведения земельных торгов (конкурсов, аукционов);</a:t>
            </a:r>
          </a:p>
          <a:p>
            <a:pPr algn="just" defTabSz="179388">
              <a:buNone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-	ведение учета собственников земельных участков и                                    землепользователей, а также других субъектов земельных правоотношений;</a:t>
            </a:r>
          </a:p>
          <a:p>
            <a:pPr algn="just">
              <a:buNone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-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утверждение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земельно-кадастрового плана;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952999" y="1126068"/>
            <a:ext cx="4953000" cy="522393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None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разработка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коэффициента зонирования в городе </a:t>
            </a:r>
            <a:r>
              <a:rPr lang="ru-RU" sz="1200" dirty="0" err="1">
                <a:latin typeface="Arial" pitchFamily="34" charset="0"/>
                <a:cs typeface="Arial" pitchFamily="34" charset="0"/>
              </a:rPr>
              <a:t>Нур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-Султан, учитывающего месторасположение объекта налогообложения в населенном пункте;</a:t>
            </a:r>
          </a:p>
          <a:p>
            <a:pPr algn="just" defTabSz="179388">
              <a:buNone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- 	подготовка разрешения на привлечение денег дольщиков;</a:t>
            </a:r>
          </a:p>
          <a:p>
            <a:pPr algn="just" defTabSz="179388">
              <a:buNone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- 	заключение договоров: купли-продажи; аренды земельного участка и временного безвозмездного землепользования и осуществление контроля за исполнением условий заключенных договоров;</a:t>
            </a:r>
          </a:p>
          <a:p>
            <a:pPr algn="just" defTabSz="179388">
              <a:buNone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- 	выявление бесхозяйных земельных участков и организация работы по постановке их на учет;</a:t>
            </a:r>
          </a:p>
          <a:p>
            <a:pPr algn="just" defTabSz="179388">
              <a:buNone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- 	подготовка предложений по принудительному отчуждению земельных участков для государственных нужд;</a:t>
            </a:r>
          </a:p>
          <a:p>
            <a:pPr algn="just" defTabSz="179388">
              <a:buNone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- 	определение делимости и неделимости земельных участков;</a:t>
            </a:r>
          </a:p>
          <a:p>
            <a:pPr algn="just" defTabSz="179388">
              <a:buNone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- 	осуществление функций рабочего органа Градостроительного совета города </a:t>
            </a:r>
            <a:r>
              <a:rPr lang="ru-RU" sz="1200" dirty="0" err="1">
                <a:latin typeface="Arial" pitchFamily="34" charset="0"/>
                <a:cs typeface="Arial" pitchFamily="34" charset="0"/>
              </a:rPr>
              <a:t>Нур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-Султан;</a:t>
            </a:r>
          </a:p>
          <a:p>
            <a:pPr algn="just" defTabSz="179388">
              <a:buNone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- 	принятие решения о выполнении, реконструкции, перепланировки,  переоборудования, капитального ремонта и реставрации строений, зданий, жилых и нежилых помещений, индивидуальных  жилых домов, реконструкции фасадов, не требующих прирезки дополнительного земельного участка.</a:t>
            </a:r>
          </a:p>
        </p:txBody>
      </p:sp>
    </p:spTree>
    <p:extLst>
      <p:ext uri="{BB962C8B-B14F-4D97-AF65-F5344CB8AC3E}">
        <p14:creationId xmlns="" xmlns:p14="http://schemas.microsoft.com/office/powerpoint/2010/main" val="237981447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628651"/>
          </a:xfrm>
        </p:spPr>
        <p:txBody>
          <a:bodyPr/>
          <a:lstStyle/>
          <a:p>
            <a:pPr marL="180955"/>
            <a:r>
              <a:rPr lang="ru-RU" sz="2000" b="1" dirty="0" smtClean="0">
                <a:solidFill>
                  <a:schemeClr val="tx2"/>
                </a:solidFill>
                <a:latin typeface="Arial" charset="0"/>
              </a:rPr>
              <a:t/>
            </a:r>
            <a:br>
              <a:rPr lang="ru-RU" sz="2000" b="1" dirty="0" smtClean="0">
                <a:solidFill>
                  <a:schemeClr val="tx2"/>
                </a:solidFill>
                <a:latin typeface="Arial" charset="0"/>
              </a:rPr>
            </a:br>
            <a:r>
              <a:rPr lang="ru-RU" sz="2000" b="1" dirty="0" smtClean="0">
                <a:solidFill>
                  <a:schemeClr val="tx2"/>
                </a:solidFill>
                <a:latin typeface="Arial" charset="0"/>
              </a:rPr>
              <a:t>  </a:t>
            </a:r>
            <a:r>
              <a:rPr lang="ru-RU" sz="1800" b="1" dirty="0">
                <a:latin typeface="Arial" charset="0"/>
              </a:rPr>
              <a:t> </a:t>
            </a:r>
            <a:r>
              <a:rPr lang="ru-RU" sz="2000" b="1" dirty="0">
                <a:latin typeface="Raleway" panose="020B0604020202020204" charset="0"/>
                <a:cs typeface="Raleway" panose="020B0604020202020204" charset="0"/>
              </a:rPr>
              <a:t>Функции и </a:t>
            </a:r>
            <a:r>
              <a:rPr lang="ru-RU" sz="2000" b="1" dirty="0" smtClean="0">
                <a:latin typeface="Raleway" panose="020B0604020202020204" charset="0"/>
                <a:cs typeface="Raleway" panose="020B0604020202020204" charset="0"/>
              </a:rPr>
              <a:t>задачи</a:t>
            </a:r>
            <a:endParaRPr lang="ru-RU" sz="2000" dirty="0" smtClean="0">
              <a:latin typeface="Arial" charset="0"/>
            </a:endParaRPr>
          </a:p>
        </p:txBody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>
          <a:xfrm>
            <a:off x="478105" y="1000127"/>
            <a:ext cx="8844889" cy="5180013"/>
          </a:xfrm>
        </p:spPr>
        <p:txBody>
          <a:bodyPr/>
          <a:lstStyle/>
          <a:p>
            <a:pPr marL="341313" indent="-69850">
              <a:lnSpc>
                <a:spcPct val="150000"/>
              </a:lnSpc>
              <a:spcBef>
                <a:spcPts val="0"/>
              </a:spcBef>
              <a:buNone/>
              <a:tabLst>
                <a:tab pos="541338" algn="l"/>
              </a:tabLst>
            </a:pPr>
            <a:endParaRPr lang="ru-RU" sz="500" b="1" dirty="0" smtClean="0">
              <a:latin typeface="Arial" charset="0"/>
            </a:endParaRPr>
          </a:p>
          <a:p>
            <a:pPr marL="341313" indent="-69850" algn="just">
              <a:spcBef>
                <a:spcPts val="0"/>
              </a:spcBef>
              <a:buNone/>
              <a:tabLst>
                <a:tab pos="541338" algn="l"/>
              </a:tabLst>
            </a:pPr>
            <a:r>
              <a:rPr lang="kk-KZ" sz="1600" dirty="0" smtClean="0">
                <a:latin typeface="Arial" charset="0"/>
              </a:rPr>
              <a:t>		Оказывает </a:t>
            </a:r>
            <a:r>
              <a:rPr lang="kk-KZ" sz="1600" b="1" dirty="0" smtClean="0">
                <a:latin typeface="Arial" charset="0"/>
              </a:rPr>
              <a:t>16 </a:t>
            </a:r>
            <a:r>
              <a:rPr lang="kk-KZ" sz="1600" dirty="0" smtClean="0">
                <a:latin typeface="Arial" charset="0"/>
              </a:rPr>
              <a:t>видов</a:t>
            </a:r>
            <a:r>
              <a:rPr lang="kk-KZ" sz="1600" b="1" dirty="0" smtClean="0">
                <a:latin typeface="Arial" charset="0"/>
              </a:rPr>
              <a:t> </a:t>
            </a:r>
            <a:r>
              <a:rPr lang="kk-KZ" sz="1600" dirty="0" smtClean="0">
                <a:latin typeface="Arial" charset="0"/>
              </a:rPr>
              <a:t>государственных услуг.</a:t>
            </a:r>
          </a:p>
          <a:p>
            <a:pPr marL="341313" indent="-69850" algn="just">
              <a:spcBef>
                <a:spcPts val="0"/>
              </a:spcBef>
              <a:buNone/>
              <a:tabLst>
                <a:tab pos="541338" algn="l"/>
              </a:tabLst>
            </a:pPr>
            <a:endParaRPr lang="kk-KZ" sz="800" dirty="0" smtClean="0">
              <a:latin typeface="Arial" charset="0"/>
            </a:endParaRPr>
          </a:p>
          <a:p>
            <a:pPr marL="341313" indent="-69850" algn="just">
              <a:spcBef>
                <a:spcPts val="0"/>
              </a:spcBef>
              <a:buNone/>
              <a:tabLst>
                <a:tab pos="541338" algn="l"/>
              </a:tabLst>
            </a:pPr>
            <a:r>
              <a:rPr lang="kk-KZ" sz="1600" dirty="0" smtClean="0">
                <a:latin typeface="Arial" charset="0"/>
              </a:rPr>
              <a:t>		</a:t>
            </a:r>
            <a:r>
              <a:rPr lang="kk-KZ" sz="1600" b="1" u="sng" dirty="0" smtClean="0">
                <a:latin typeface="Arial" charset="0"/>
              </a:rPr>
              <a:t>Является рабочим органом</a:t>
            </a:r>
            <a:r>
              <a:rPr lang="kk-KZ" sz="1600" dirty="0" smtClean="0">
                <a:latin typeface="Arial" charset="0"/>
              </a:rPr>
              <a:t>:</a:t>
            </a:r>
          </a:p>
          <a:p>
            <a:pPr marL="341313" indent="-69850" algn="just">
              <a:spcBef>
                <a:spcPts val="0"/>
              </a:spcBef>
              <a:buNone/>
              <a:tabLst>
                <a:tab pos="541338" algn="l"/>
              </a:tabLst>
            </a:pPr>
            <a:r>
              <a:rPr lang="kk-KZ" sz="1600" dirty="0" smtClean="0">
                <a:latin typeface="Arial" charset="0"/>
              </a:rPr>
              <a:t>		- земельной комиссии акимата города;</a:t>
            </a:r>
          </a:p>
          <a:p>
            <a:pPr marL="341313" indent="-69850" algn="just">
              <a:spcBef>
                <a:spcPts val="0"/>
              </a:spcBef>
              <a:buNone/>
              <a:tabLst>
                <a:tab pos="541338" algn="l"/>
              </a:tabLst>
            </a:pPr>
            <a:r>
              <a:rPr lang="kk-KZ" sz="1600" dirty="0" smtClean="0">
                <a:latin typeface="Arial" charset="0"/>
              </a:rPr>
              <a:t>		- градостроительного совета;</a:t>
            </a:r>
          </a:p>
          <a:p>
            <a:pPr marL="341313" indent="-69850" algn="just">
              <a:spcBef>
                <a:spcPts val="0"/>
              </a:spcBef>
              <a:buNone/>
              <a:tabLst>
                <a:tab pos="541338" algn="l"/>
              </a:tabLst>
            </a:pPr>
            <a:r>
              <a:rPr lang="kk-KZ" sz="1600" dirty="0" smtClean="0">
                <a:latin typeface="Arial" charset="0"/>
              </a:rPr>
              <a:t>		- координационного совета</a:t>
            </a:r>
            <a:r>
              <a:rPr lang="kk-KZ" sz="1600" dirty="0">
                <a:latin typeface="Arial" charset="0"/>
              </a:rPr>
              <a:t>. </a:t>
            </a:r>
            <a:endParaRPr lang="kk-KZ" sz="1600" dirty="0" smtClean="0">
              <a:latin typeface="Arial" charset="0"/>
            </a:endParaRPr>
          </a:p>
          <a:p>
            <a:pPr marL="341313" indent="-69850" algn="just">
              <a:spcBef>
                <a:spcPts val="0"/>
              </a:spcBef>
              <a:buNone/>
              <a:tabLst>
                <a:tab pos="541338" algn="l"/>
              </a:tabLst>
            </a:pPr>
            <a:endParaRPr lang="kk-KZ" sz="1600" dirty="0" smtClean="0">
              <a:latin typeface="Arial" charset="0"/>
            </a:endParaRPr>
          </a:p>
          <a:p>
            <a:pPr marL="341313" indent="-69850" algn="just">
              <a:spcBef>
                <a:spcPts val="0"/>
              </a:spcBef>
              <a:buNone/>
              <a:tabLst>
                <a:tab pos="541338" algn="l"/>
              </a:tabLst>
            </a:pPr>
            <a:r>
              <a:rPr lang="kk-KZ" sz="1600" dirty="0" smtClean="0">
                <a:latin typeface="Arial" charset="0"/>
              </a:rPr>
              <a:t>		Обеспечивает </a:t>
            </a:r>
            <a:r>
              <a:rPr lang="kk-KZ" sz="1600" dirty="0">
                <a:latin typeface="Arial" charset="0"/>
              </a:rPr>
              <a:t>исполнение прогнозного плана поступлений денежных средств в бюджет города от продажи </a:t>
            </a:r>
            <a:r>
              <a:rPr lang="kk-KZ" sz="1600" dirty="0" smtClean="0">
                <a:latin typeface="Arial" charset="0"/>
              </a:rPr>
              <a:t>земель и </a:t>
            </a:r>
            <a:r>
              <a:rPr lang="kk-KZ" sz="1600" dirty="0">
                <a:latin typeface="Arial" charset="0"/>
              </a:rPr>
              <a:t>выкупа права аренды;</a:t>
            </a:r>
          </a:p>
          <a:p>
            <a:pPr marL="341313" indent="-69850" algn="just">
              <a:spcBef>
                <a:spcPts val="0"/>
              </a:spcBef>
              <a:buNone/>
              <a:tabLst>
                <a:tab pos="541338" algn="l"/>
              </a:tabLst>
            </a:pPr>
            <a:r>
              <a:rPr lang="kk-KZ" sz="1600" dirty="0" smtClean="0">
                <a:latin typeface="Arial" charset="0"/>
              </a:rPr>
              <a:t>		Ведение учета по </a:t>
            </a:r>
            <a:r>
              <a:rPr lang="ru-RU" sz="1600" dirty="0" smtClean="0">
                <a:latin typeface="Arial" charset="0"/>
              </a:rPr>
              <a:t>заявлениям граждан о предоставлении земель под индивидуальное жилищное строительство;</a:t>
            </a:r>
          </a:p>
          <a:p>
            <a:pPr marL="341313" indent="-69850" algn="just">
              <a:spcBef>
                <a:spcPts val="0"/>
              </a:spcBef>
              <a:buNone/>
              <a:tabLst>
                <a:tab pos="541338" algn="l"/>
              </a:tabLst>
            </a:pPr>
            <a:r>
              <a:rPr lang="ru-RU" sz="1600" dirty="0" smtClean="0">
                <a:latin typeface="Arial" charset="0"/>
              </a:rPr>
              <a:t>		</a:t>
            </a:r>
            <a:r>
              <a:rPr lang="kk-KZ" sz="1600" dirty="0" smtClean="0">
                <a:latin typeface="Arial" charset="0"/>
              </a:rPr>
              <a:t>Ведение </a:t>
            </a:r>
            <a:r>
              <a:rPr lang="ru-RU" sz="1600" dirty="0" smtClean="0">
                <a:latin typeface="Arial" charset="0"/>
              </a:rPr>
              <a:t>учета актов приемки объектов в эксплуатацию, а также объектов (комплексов), вводимых в эксплуатацию;	</a:t>
            </a:r>
          </a:p>
          <a:p>
            <a:pPr marL="341313" indent="-69850" algn="just">
              <a:spcBef>
                <a:spcPts val="0"/>
              </a:spcBef>
              <a:buNone/>
              <a:tabLst>
                <a:tab pos="541338" algn="l"/>
              </a:tabLst>
            </a:pPr>
            <a:r>
              <a:rPr lang="ru-RU" sz="1600" dirty="0" smtClean="0">
                <a:latin typeface="Arial" charset="0"/>
              </a:rPr>
              <a:t>		Представляет интересы </a:t>
            </a:r>
            <a:r>
              <a:rPr lang="ru-RU" sz="1600" dirty="0" err="1" smtClean="0">
                <a:latin typeface="Arial" charset="0"/>
              </a:rPr>
              <a:t>акимата</a:t>
            </a:r>
            <a:r>
              <a:rPr lang="ru-RU" sz="1600" dirty="0" smtClean="0">
                <a:latin typeface="Arial" charset="0"/>
              </a:rPr>
              <a:t> города</a:t>
            </a:r>
            <a:r>
              <a:rPr lang="ru-RU" sz="1600" b="1" dirty="0" smtClean="0">
                <a:latin typeface="Arial" charset="0"/>
              </a:rPr>
              <a:t> </a:t>
            </a:r>
            <a:r>
              <a:rPr lang="ru-RU" sz="1600" dirty="0" smtClean="0">
                <a:latin typeface="Arial" charset="0"/>
              </a:rPr>
              <a:t>во всех судебных инстанциях по вопросам (спорам), возникающим в сфере земельных правоотношений.</a:t>
            </a:r>
          </a:p>
          <a:p>
            <a:pPr marL="341313" lvl="1" indent="-69850" algn="just">
              <a:lnSpc>
                <a:spcPct val="150000"/>
              </a:lnSpc>
              <a:spcBef>
                <a:spcPts val="0"/>
              </a:spcBef>
              <a:buNone/>
              <a:tabLst>
                <a:tab pos="541338" algn="l"/>
              </a:tabLst>
            </a:pPr>
            <a:endParaRPr lang="ru-RU" sz="1700" dirty="0" smtClean="0">
              <a:latin typeface="Arial" charset="0"/>
            </a:endParaRPr>
          </a:p>
          <a:p>
            <a:pPr marL="341313" indent="-69850" algn="just">
              <a:lnSpc>
                <a:spcPct val="150000"/>
              </a:lnSpc>
              <a:spcBef>
                <a:spcPts val="0"/>
              </a:spcBef>
              <a:buNone/>
              <a:tabLst>
                <a:tab pos="541338" algn="l"/>
              </a:tabLst>
            </a:pPr>
            <a:r>
              <a:rPr lang="ru-RU" sz="1700" dirty="0" smtClean="0">
                <a:latin typeface="Arial" charset="0"/>
              </a:rPr>
              <a:t>		</a:t>
            </a:r>
            <a:r>
              <a:rPr lang="kk-KZ" sz="1700" dirty="0" smtClean="0">
                <a:latin typeface="Arial" charset="0"/>
              </a:rPr>
              <a:t>   </a:t>
            </a:r>
            <a:endParaRPr lang="ru-RU" sz="1700" dirty="0" smtClean="0">
              <a:latin typeface="Arial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DC6FE6-C46D-45FE-9955-4718E0D5B9CF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6" name="Рамка 5"/>
          <p:cNvSpPr/>
          <p:nvPr/>
        </p:nvSpPr>
        <p:spPr>
          <a:xfrm>
            <a:off x="1" y="-22940"/>
            <a:ext cx="9905999" cy="6799811"/>
          </a:xfrm>
          <a:prstGeom prst="frame">
            <a:avLst>
              <a:gd name="adj1" fmla="val 6632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>
          <a:xfrm>
            <a:off x="495300" y="548640"/>
            <a:ext cx="8915400" cy="354650"/>
          </a:xfrm>
        </p:spPr>
        <p:txBody>
          <a:bodyPr/>
          <a:lstStyle/>
          <a:p>
            <a:pPr marL="180955"/>
            <a:r>
              <a:rPr lang="ru-RU" sz="2000" b="1" dirty="0" smtClean="0">
                <a:solidFill>
                  <a:schemeClr val="tx2"/>
                </a:solidFill>
                <a:latin typeface="Arial" charset="0"/>
              </a:rPr>
              <a:t>О земельном фонде</a:t>
            </a:r>
            <a:r>
              <a:rPr lang="ru-RU" sz="2000" dirty="0" smtClean="0">
                <a:latin typeface="Arial" charset="0"/>
              </a:rPr>
              <a:t/>
            </a:r>
            <a:br>
              <a:rPr lang="ru-RU" sz="2000" dirty="0" smtClean="0">
                <a:latin typeface="Arial" charset="0"/>
              </a:rPr>
            </a:br>
            <a:endParaRPr lang="ru-RU" sz="2000" dirty="0" smtClean="0">
              <a:latin typeface="Arial" charset="0"/>
            </a:endParaRPr>
          </a:p>
        </p:txBody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>
          <a:xfrm>
            <a:off x="399011" y="1000129"/>
            <a:ext cx="9130355" cy="5109726"/>
          </a:xfrm>
        </p:spPr>
        <p:txBody>
          <a:bodyPr/>
          <a:lstStyle/>
          <a:p>
            <a:pPr indent="19047">
              <a:lnSpc>
                <a:spcPct val="80000"/>
              </a:lnSpc>
              <a:buNone/>
            </a:pPr>
            <a:r>
              <a:rPr lang="ru-RU" b="1" dirty="0" smtClean="0">
                <a:latin typeface="Arial" charset="0"/>
              </a:rPr>
              <a:t>	</a:t>
            </a:r>
          </a:p>
          <a:p>
            <a:pPr indent="19047">
              <a:lnSpc>
                <a:spcPct val="80000"/>
              </a:lnSpc>
              <a:buNone/>
            </a:pPr>
            <a:r>
              <a:rPr lang="ru-RU" sz="1800" b="1" dirty="0">
                <a:latin typeface="Arial" charset="0"/>
              </a:rPr>
              <a:t>	</a:t>
            </a:r>
            <a:r>
              <a:rPr lang="ru-RU" sz="1800" b="1" dirty="0" smtClean="0">
                <a:latin typeface="Arial" charset="0"/>
              </a:rPr>
              <a:t>Территория города – 79,7 тыс.га</a:t>
            </a:r>
            <a:r>
              <a:rPr lang="ru-RU" sz="1800" dirty="0" smtClean="0">
                <a:latin typeface="Arial" charset="0"/>
              </a:rPr>
              <a:t>,</a:t>
            </a:r>
            <a:r>
              <a:rPr lang="ru-RU" sz="1500" dirty="0" smtClean="0">
                <a:latin typeface="Arial" charset="0"/>
              </a:rPr>
              <a:t> </a:t>
            </a:r>
          </a:p>
          <a:p>
            <a:pPr indent="19047">
              <a:lnSpc>
                <a:spcPct val="80000"/>
              </a:lnSpc>
              <a:buNone/>
            </a:pPr>
            <a:endParaRPr lang="ru-RU" sz="1500" dirty="0" smtClean="0">
              <a:latin typeface="Arial" charset="0"/>
            </a:endParaRPr>
          </a:p>
          <a:p>
            <a:pPr indent="19047">
              <a:lnSpc>
                <a:spcPct val="80000"/>
              </a:lnSpc>
              <a:buNone/>
            </a:pPr>
            <a:r>
              <a:rPr lang="ru-RU" sz="1500" dirty="0" smtClean="0">
                <a:latin typeface="Arial" charset="0"/>
              </a:rPr>
              <a:t> 	Общая протяженность линии границ 175,0 км, граничит с  землями Целиноградского, </a:t>
            </a:r>
            <a:r>
              <a:rPr lang="ru-RU" sz="1500" dirty="0" err="1" smtClean="0">
                <a:latin typeface="Arial" charset="0"/>
              </a:rPr>
              <a:t>Шортандинского</a:t>
            </a:r>
            <a:r>
              <a:rPr lang="ru-RU" sz="1500" dirty="0" smtClean="0">
                <a:latin typeface="Arial" charset="0"/>
              </a:rPr>
              <a:t> и </a:t>
            </a:r>
            <a:r>
              <a:rPr lang="ru-RU" sz="1500" dirty="0" err="1" smtClean="0">
                <a:latin typeface="Arial" charset="0"/>
              </a:rPr>
              <a:t>Аршалинского</a:t>
            </a:r>
            <a:r>
              <a:rPr lang="ru-RU" sz="1500" dirty="0" smtClean="0">
                <a:latin typeface="Arial" charset="0"/>
              </a:rPr>
              <a:t> районов </a:t>
            </a:r>
            <a:r>
              <a:rPr lang="ru-RU" sz="1500" dirty="0" err="1" smtClean="0">
                <a:latin typeface="Arial" charset="0"/>
              </a:rPr>
              <a:t>Акмолинской</a:t>
            </a:r>
            <a:r>
              <a:rPr lang="ru-RU" sz="1500" dirty="0" smtClean="0">
                <a:latin typeface="Arial" charset="0"/>
              </a:rPr>
              <a:t> области. </a:t>
            </a:r>
          </a:p>
          <a:p>
            <a:pPr indent="19047">
              <a:lnSpc>
                <a:spcPct val="80000"/>
              </a:lnSpc>
              <a:buNone/>
            </a:pPr>
            <a:endParaRPr lang="ru-RU" sz="1500" dirty="0" smtClean="0">
              <a:latin typeface="Arial" charset="0"/>
            </a:endParaRPr>
          </a:p>
          <a:p>
            <a:pPr indent="19047">
              <a:lnSpc>
                <a:spcPct val="80000"/>
              </a:lnSpc>
              <a:buNone/>
            </a:pPr>
            <a:r>
              <a:rPr lang="ru-RU" sz="1500" dirty="0" smtClean="0">
                <a:latin typeface="Arial" charset="0"/>
              </a:rPr>
              <a:t>	</a:t>
            </a:r>
            <a:r>
              <a:rPr lang="ru-RU" sz="1800" b="1" dirty="0" smtClean="0">
                <a:latin typeface="Arial" charset="0"/>
              </a:rPr>
              <a:t>Состоит из четырех административных районов:</a:t>
            </a:r>
            <a:r>
              <a:rPr lang="ru-RU" sz="1800" dirty="0" smtClean="0">
                <a:latin typeface="Arial" charset="0"/>
              </a:rPr>
              <a:t> </a:t>
            </a:r>
          </a:p>
          <a:p>
            <a:pPr indent="19047">
              <a:lnSpc>
                <a:spcPct val="80000"/>
              </a:lnSpc>
              <a:buNone/>
            </a:pPr>
            <a:endParaRPr lang="ru-RU" sz="400" dirty="0" smtClean="0">
              <a:latin typeface="Arial" charset="0"/>
            </a:endParaRPr>
          </a:p>
          <a:p>
            <a:pPr indent="19047">
              <a:lnSpc>
                <a:spcPct val="80000"/>
              </a:lnSpc>
              <a:buNone/>
            </a:pPr>
            <a:r>
              <a:rPr lang="ru-RU" sz="1500" dirty="0" smtClean="0">
                <a:latin typeface="Arial" charset="0"/>
              </a:rPr>
              <a:t>	        район «</a:t>
            </a:r>
            <a:r>
              <a:rPr lang="ru-RU" sz="1500" dirty="0" err="1" smtClean="0">
                <a:latin typeface="Arial" charset="0"/>
              </a:rPr>
              <a:t>Алматы</a:t>
            </a:r>
            <a:r>
              <a:rPr lang="ru-RU" sz="1500" dirty="0" smtClean="0">
                <a:latin typeface="Arial" charset="0"/>
              </a:rPr>
              <a:t>» -  15,5 тыс.га; </a:t>
            </a:r>
          </a:p>
          <a:p>
            <a:pPr indent="19047">
              <a:lnSpc>
                <a:spcPct val="80000"/>
              </a:lnSpc>
              <a:buNone/>
            </a:pPr>
            <a:r>
              <a:rPr lang="ru-RU" sz="1500" dirty="0" smtClean="0">
                <a:latin typeface="Arial" charset="0"/>
              </a:rPr>
              <a:t>	        район «</a:t>
            </a:r>
            <a:r>
              <a:rPr lang="ru-RU" sz="1500" dirty="0" err="1" smtClean="0">
                <a:latin typeface="Arial" charset="0"/>
              </a:rPr>
              <a:t>Байконыр</a:t>
            </a:r>
            <a:r>
              <a:rPr lang="ru-RU" sz="1500" dirty="0" smtClean="0">
                <a:latin typeface="Arial" charset="0"/>
              </a:rPr>
              <a:t>» - 18,1 тыс.га;</a:t>
            </a:r>
          </a:p>
          <a:p>
            <a:pPr indent="19047">
              <a:lnSpc>
                <a:spcPct val="80000"/>
              </a:lnSpc>
              <a:buNone/>
            </a:pPr>
            <a:r>
              <a:rPr lang="ru-RU" sz="1500" dirty="0" smtClean="0">
                <a:latin typeface="Arial" charset="0"/>
              </a:rPr>
              <a:t>	        район «Есиль» - 39,3 тыс.га;</a:t>
            </a:r>
          </a:p>
          <a:p>
            <a:pPr indent="19047">
              <a:lnSpc>
                <a:spcPct val="80000"/>
              </a:lnSpc>
              <a:buNone/>
            </a:pPr>
            <a:r>
              <a:rPr lang="ru-RU" sz="1500" dirty="0" smtClean="0">
                <a:latin typeface="Arial" charset="0"/>
              </a:rPr>
              <a:t>	        район «</a:t>
            </a:r>
            <a:r>
              <a:rPr lang="ru-RU" sz="1500" dirty="0" err="1" smtClean="0">
                <a:latin typeface="Arial" charset="0"/>
              </a:rPr>
              <a:t>Сарыарка</a:t>
            </a:r>
            <a:r>
              <a:rPr lang="ru-RU" sz="1500" dirty="0" smtClean="0">
                <a:latin typeface="Arial" charset="0"/>
              </a:rPr>
              <a:t>» - 6,8 тыс.га.</a:t>
            </a:r>
          </a:p>
          <a:p>
            <a:pPr indent="19047">
              <a:lnSpc>
                <a:spcPct val="80000"/>
              </a:lnSpc>
              <a:buNone/>
            </a:pPr>
            <a:endParaRPr lang="ru-RU" sz="1500" dirty="0" smtClean="0">
              <a:latin typeface="Arial" charset="0"/>
            </a:endParaRPr>
          </a:p>
          <a:p>
            <a:pPr indent="19047">
              <a:lnSpc>
                <a:spcPct val="80000"/>
              </a:lnSpc>
              <a:buNone/>
            </a:pPr>
            <a:r>
              <a:rPr lang="ru-RU" sz="1500" dirty="0" smtClean="0">
                <a:latin typeface="Arial" charset="0"/>
              </a:rPr>
              <a:t>	</a:t>
            </a:r>
            <a:r>
              <a:rPr lang="ru-RU" sz="1800" b="1" dirty="0" smtClean="0">
                <a:latin typeface="Arial" charset="0"/>
              </a:rPr>
              <a:t>Земельный фонд состоит из категорий земель:</a:t>
            </a:r>
          </a:p>
          <a:p>
            <a:pPr indent="19047">
              <a:lnSpc>
                <a:spcPct val="80000"/>
              </a:lnSpc>
              <a:buNone/>
            </a:pPr>
            <a:endParaRPr lang="ru-RU" sz="400" b="1" dirty="0" smtClean="0">
              <a:latin typeface="Arial" charset="0"/>
            </a:endParaRPr>
          </a:p>
          <a:p>
            <a:pPr indent="19047">
              <a:lnSpc>
                <a:spcPct val="80000"/>
              </a:lnSpc>
              <a:buNone/>
            </a:pPr>
            <a:r>
              <a:rPr lang="ru-RU" sz="1500" dirty="0" smtClean="0">
                <a:latin typeface="Arial" charset="0"/>
              </a:rPr>
              <a:t>	        - 15,6 тыс.га  - лесного фонда;</a:t>
            </a:r>
          </a:p>
          <a:p>
            <a:pPr indent="19047">
              <a:lnSpc>
                <a:spcPct val="80000"/>
              </a:lnSpc>
              <a:buNone/>
            </a:pPr>
            <a:r>
              <a:rPr lang="ru-RU" sz="1500" dirty="0" smtClean="0">
                <a:latin typeface="Arial" charset="0"/>
              </a:rPr>
              <a:t>	        - 7,4 тыс.га  - водного фонда; </a:t>
            </a:r>
          </a:p>
          <a:p>
            <a:pPr indent="19047">
              <a:lnSpc>
                <a:spcPct val="80000"/>
              </a:lnSpc>
              <a:buNone/>
            </a:pPr>
            <a:r>
              <a:rPr lang="ru-RU" sz="1500" dirty="0" smtClean="0">
                <a:latin typeface="Arial" charset="0"/>
              </a:rPr>
              <a:t>	        - 15,2 тыс.га  - сельскохозяйственного использования;</a:t>
            </a:r>
          </a:p>
          <a:p>
            <a:pPr indent="19047">
              <a:lnSpc>
                <a:spcPct val="80000"/>
              </a:lnSpc>
              <a:buNone/>
            </a:pPr>
            <a:r>
              <a:rPr lang="ru-RU" sz="1500" dirty="0" smtClean="0">
                <a:latin typeface="Arial" charset="0"/>
              </a:rPr>
              <a:t>                   - 3,7 тыс.га   - промышленности, транспорта, связи, обороны;</a:t>
            </a:r>
          </a:p>
          <a:p>
            <a:pPr indent="19047">
              <a:lnSpc>
                <a:spcPct val="80000"/>
              </a:lnSpc>
              <a:buNone/>
            </a:pPr>
            <a:r>
              <a:rPr lang="ru-RU" sz="1500" dirty="0" smtClean="0">
                <a:latin typeface="Arial" charset="0"/>
              </a:rPr>
              <a:t>	        - 37,8 тыс.га  - населенного пункта.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DC6FE6-C46D-45FE-9955-4718E0D5B9CF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6" name="Рамка 5"/>
          <p:cNvSpPr/>
          <p:nvPr/>
        </p:nvSpPr>
        <p:spPr>
          <a:xfrm>
            <a:off x="0" y="-8313"/>
            <a:ext cx="9905999" cy="6799811"/>
          </a:xfrm>
          <a:prstGeom prst="frame">
            <a:avLst>
              <a:gd name="adj1" fmla="val 5532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>
          <a:xfrm>
            <a:off x="495300" y="415635"/>
            <a:ext cx="8915400" cy="240003"/>
          </a:xfrm>
        </p:spPr>
        <p:txBody>
          <a:bodyPr/>
          <a:lstStyle/>
          <a:p>
            <a:r>
              <a:rPr lang="ru-RU" sz="2000" b="1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ru-RU" sz="2000" b="1" dirty="0">
                <a:solidFill>
                  <a:schemeClr val="tx2"/>
                </a:solidFill>
                <a:latin typeface="Arial" charset="0"/>
              </a:rPr>
              <a:t>О финансовом обеспечении</a:t>
            </a:r>
            <a:endParaRPr lang="ru-RU" sz="2000" b="1" dirty="0" smtClean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515938" y="769619"/>
            <a:ext cx="8915400" cy="5196841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ru-RU" sz="1600" dirty="0" smtClean="0">
                <a:latin typeface="Arial" charset="0"/>
              </a:rPr>
              <a:t>		</a:t>
            </a:r>
          </a:p>
          <a:p>
            <a:pPr algn="just">
              <a:buNone/>
            </a:pPr>
            <a:r>
              <a:rPr lang="ru-RU" sz="1600" dirty="0" smtClean="0">
                <a:latin typeface="Arial" charset="0"/>
              </a:rPr>
              <a:t>		Б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юджет 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на 2019 год 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- 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2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493 057,0 </a:t>
            </a:r>
            <a:r>
              <a:rPr lang="ru-RU" sz="1800" b="1" dirty="0" err="1" smtClean="0">
                <a:latin typeface="Arial" pitchFamily="34" charset="0"/>
                <a:cs typeface="Arial" pitchFamily="34" charset="0"/>
              </a:rPr>
              <a:t>тыс.тг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800" b="1" dirty="0">
                <a:latin typeface="Arial" pitchFamily="34" charset="0"/>
                <a:cs typeface="Arial" pitchFamily="34" charset="0"/>
              </a:rPr>
              <a:t>из них:</a:t>
            </a:r>
          </a:p>
          <a:p>
            <a:pPr algn="just">
              <a:buNone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    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ru-RU" sz="1600" b="1" u="sng" dirty="0" smtClean="0">
                <a:latin typeface="Arial" pitchFamily="34" charset="0"/>
                <a:cs typeface="Arial" pitchFamily="34" charset="0"/>
              </a:rPr>
              <a:t>- по 001 программе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None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	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	«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Услуги по реализации государственной политики в сфере архитектуры, градостроительства в области регулирования  земельных отношений на местном уровне» -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424 618,0 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тыс.тг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algn="just"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ru-RU" sz="1600" b="1" u="sng" dirty="0" smtClean="0">
                <a:latin typeface="Arial" pitchFamily="34" charset="0"/>
                <a:cs typeface="Arial" pitchFamily="34" charset="0"/>
              </a:rPr>
              <a:t>- по 002 программе:</a:t>
            </a:r>
          </a:p>
          <a:p>
            <a:pPr algn="just">
              <a:buNone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	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	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«Разработка генеральных планов застройки населенных пунктов», в том числе реализуется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22 проекта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-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1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813 094,0 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тыс.тг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buNone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	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1600" b="1" u="sng" dirty="0" smtClean="0">
                <a:latin typeface="Arial" pitchFamily="34" charset="0"/>
                <a:cs typeface="Arial" pitchFamily="34" charset="0"/>
              </a:rPr>
              <a:t>- по </a:t>
            </a:r>
            <a:r>
              <a:rPr lang="ru-RU" sz="1600" b="1" u="sng" dirty="0">
                <a:latin typeface="Arial" pitchFamily="34" charset="0"/>
                <a:cs typeface="Arial" pitchFamily="34" charset="0"/>
              </a:rPr>
              <a:t>005 </a:t>
            </a:r>
            <a:r>
              <a:rPr lang="ru-RU" sz="1600" b="1" u="sng" dirty="0" smtClean="0">
                <a:latin typeface="Arial" pitchFamily="34" charset="0"/>
                <a:cs typeface="Arial" pitchFamily="34" charset="0"/>
              </a:rPr>
              <a:t>программе:</a:t>
            </a:r>
          </a:p>
          <a:p>
            <a:pPr algn="just">
              <a:buNone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	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	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«Капитальные расходы государственного органа» -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160 345,0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тыс.тг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; 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ru-RU" sz="1600" b="1" u="sng" dirty="0" smtClean="0">
                <a:latin typeface="Arial" pitchFamily="34" charset="0"/>
                <a:cs typeface="Arial" pitchFamily="34" charset="0"/>
              </a:rPr>
              <a:t>- по 108 программе:</a:t>
            </a:r>
          </a:p>
          <a:p>
            <a:pPr algn="just"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		«Разработка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или корректировка, а также проведение необходимых экспертиз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ТЭО бюджетных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инвестпроектов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и конкурсных документаций проектов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ГЧП,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концессионных проектов, консультативное сопровождение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проектов»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-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75 000,0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тыс.тг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600" dirty="0">
              <a:latin typeface="Arial" charset="0"/>
            </a:endParaRPr>
          </a:p>
          <a:p>
            <a:pPr lvl="2">
              <a:buNone/>
            </a:pPr>
            <a:r>
              <a:rPr lang="ru-RU" sz="1600" b="1" u="sng" dirty="0" smtClean="0">
                <a:latin typeface="Arial" pitchFamily="34" charset="0"/>
                <a:cs typeface="Arial" pitchFamily="34" charset="0"/>
              </a:rPr>
              <a:t>- по 004 программе: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		«Регулирование земельных отношений» -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20 000,0 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тыс.тг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600" dirty="0" smtClean="0">
              <a:latin typeface="Arial" charset="0"/>
            </a:endParaRPr>
          </a:p>
          <a:p>
            <a:pPr algn="just">
              <a:buNone/>
            </a:pPr>
            <a:endParaRPr lang="ru-RU" sz="1600" dirty="0" smtClean="0">
              <a:latin typeface="Arial" charset="0"/>
              <a:cs typeface="Arial" charset="0"/>
            </a:endParaRPr>
          </a:p>
          <a:p>
            <a:pPr algn="just">
              <a:buNone/>
            </a:pPr>
            <a:endParaRPr lang="ru-RU" sz="1600" dirty="0" smtClean="0">
              <a:latin typeface="Arial" charset="0"/>
              <a:cs typeface="Arial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506CA-95CE-4413-A70A-E3765D27AE20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sp>
        <p:nvSpPr>
          <p:cNvPr id="8" name="Рамка 7"/>
          <p:cNvSpPr/>
          <p:nvPr/>
        </p:nvSpPr>
        <p:spPr>
          <a:xfrm>
            <a:off x="0" y="-8313"/>
            <a:ext cx="9905999" cy="6799811"/>
          </a:xfrm>
          <a:prstGeom prst="frame">
            <a:avLst>
              <a:gd name="adj1" fmla="val 5532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/>
          </p:cNvSpPr>
          <p:nvPr>
            <p:ph type="title" idx="4294967295"/>
          </p:nvPr>
        </p:nvSpPr>
        <p:spPr>
          <a:xfrm>
            <a:off x="505619" y="443671"/>
            <a:ext cx="8915400" cy="335791"/>
          </a:xfrm>
        </p:spPr>
        <p:txBody>
          <a:bodyPr/>
          <a:lstStyle/>
          <a:p>
            <a:r>
              <a:rPr lang="ru-RU" sz="2000" b="1" dirty="0" smtClean="0">
                <a:solidFill>
                  <a:schemeClr val="tx2"/>
                </a:solidFill>
                <a:latin typeface="Arial" charset="0"/>
              </a:rPr>
              <a:t/>
            </a:r>
            <a:br>
              <a:rPr lang="ru-RU" sz="2000" b="1" dirty="0" smtClean="0">
                <a:solidFill>
                  <a:schemeClr val="tx2"/>
                </a:solidFill>
                <a:latin typeface="Arial" charset="0"/>
              </a:rPr>
            </a:br>
            <a:r>
              <a:rPr lang="ru-RU" sz="2000" b="1" dirty="0" smtClean="0">
                <a:solidFill>
                  <a:schemeClr val="tx2"/>
                </a:solidFill>
                <a:latin typeface="Arial" charset="0"/>
              </a:rPr>
              <a:t>О государственных услугах</a:t>
            </a:r>
          </a:p>
        </p:txBody>
      </p:sp>
      <p:sp>
        <p:nvSpPr>
          <p:cNvPr id="44034" name="Rectangle 3"/>
          <p:cNvSpPr>
            <a:spLocks noGrp="1"/>
          </p:cNvSpPr>
          <p:nvPr>
            <p:ph type="body" idx="4294967295"/>
          </p:nvPr>
        </p:nvSpPr>
        <p:spPr>
          <a:xfrm>
            <a:off x="495300" y="864524"/>
            <a:ext cx="8915400" cy="5506122"/>
          </a:xfrm>
        </p:spPr>
        <p:txBody>
          <a:bodyPr/>
          <a:lstStyle/>
          <a:p>
            <a:pPr algn="just">
              <a:buNone/>
            </a:pPr>
            <a:r>
              <a:rPr lang="ru-RU" sz="1600" dirty="0" smtClean="0">
                <a:latin typeface="Arial" charset="0"/>
              </a:rPr>
              <a:t>		</a:t>
            </a:r>
          </a:p>
          <a:p>
            <a:pPr algn="just">
              <a:buNone/>
            </a:pPr>
            <a:r>
              <a:rPr lang="ru-RU" sz="1600" dirty="0" smtClean="0">
                <a:latin typeface="Arial" charset="0"/>
              </a:rPr>
              <a:t>		</a:t>
            </a:r>
            <a:r>
              <a:rPr lang="ru-RU" sz="1800" dirty="0" smtClean="0">
                <a:latin typeface="Arial" charset="0"/>
              </a:rPr>
              <a:t>Всего оказывается </a:t>
            </a:r>
            <a:r>
              <a:rPr lang="ru-RU" sz="1800" b="1" dirty="0" smtClean="0">
                <a:latin typeface="Arial" charset="0"/>
              </a:rPr>
              <a:t>16 </a:t>
            </a:r>
            <a:r>
              <a:rPr lang="ru-RU" sz="1800" dirty="0" smtClean="0">
                <a:latin typeface="Arial" charset="0"/>
              </a:rPr>
              <a:t>видов </a:t>
            </a:r>
            <a:r>
              <a:rPr lang="ru-RU" sz="1800" dirty="0" err="1" smtClean="0">
                <a:latin typeface="Arial" charset="0"/>
              </a:rPr>
              <a:t>госуслуг</a:t>
            </a:r>
            <a:endParaRPr lang="ru-RU" sz="1800" dirty="0" smtClean="0">
              <a:latin typeface="Arial" charset="0"/>
            </a:endParaRPr>
          </a:p>
          <a:p>
            <a:pPr algn="just">
              <a:buNone/>
            </a:pPr>
            <a:r>
              <a:rPr lang="ru-RU" sz="1800" dirty="0" smtClean="0">
                <a:latin typeface="Arial" charset="0"/>
              </a:rPr>
              <a:t> 		За 12 месяцев т.г.</a:t>
            </a:r>
            <a:r>
              <a:rPr lang="ru-RU" sz="1800" b="1" dirty="0" smtClean="0">
                <a:latin typeface="Arial" charset="0"/>
              </a:rPr>
              <a:t> </a:t>
            </a:r>
            <a:r>
              <a:rPr lang="ru-RU" sz="1800" dirty="0" smtClean="0">
                <a:latin typeface="Arial" charset="0"/>
              </a:rPr>
              <a:t>оказано </a:t>
            </a:r>
            <a:r>
              <a:rPr lang="ru-RU" sz="1800" b="1" dirty="0" smtClean="0">
                <a:latin typeface="Arial" charset="0"/>
              </a:rPr>
              <a:t>111 392 </a:t>
            </a:r>
            <a:r>
              <a:rPr lang="ru-RU" sz="1800" dirty="0" smtClean="0">
                <a:latin typeface="Arial" charset="0"/>
              </a:rPr>
              <a:t>услуги, </a:t>
            </a:r>
            <a:r>
              <a:rPr lang="ru-RU" sz="1800" b="1" dirty="0" smtClean="0">
                <a:latin typeface="Arial" charset="0"/>
              </a:rPr>
              <a:t>из них:</a:t>
            </a:r>
            <a:r>
              <a:rPr lang="ru-RU" sz="1600" dirty="0" smtClean="0">
                <a:latin typeface="Arial" charset="0"/>
              </a:rPr>
              <a:t>	</a:t>
            </a:r>
            <a:endParaRPr lang="ru-RU" sz="1800" dirty="0" smtClean="0">
              <a:latin typeface="Arial" charset="0"/>
            </a:endParaRPr>
          </a:p>
          <a:p>
            <a:pPr algn="just">
              <a:buFont typeface="Arial" charset="0"/>
              <a:buNone/>
            </a:pPr>
            <a:r>
              <a:rPr lang="ru-RU" sz="1800" b="1" dirty="0" smtClean="0">
                <a:latin typeface="Arial" charset="0"/>
              </a:rPr>
              <a:t>		921</a:t>
            </a:r>
            <a:r>
              <a:rPr lang="ru-RU" sz="1800" dirty="0" smtClean="0">
                <a:latin typeface="Arial" charset="0"/>
              </a:rPr>
              <a:t> по согласованию эскиза и эскизного проекта;</a:t>
            </a:r>
          </a:p>
          <a:p>
            <a:pPr algn="just">
              <a:buNone/>
            </a:pPr>
            <a:r>
              <a:rPr lang="ru-RU" sz="1800" dirty="0" smtClean="0">
                <a:latin typeface="Arial" charset="0"/>
              </a:rPr>
              <a:t>		</a:t>
            </a:r>
            <a:r>
              <a:rPr lang="ru-RU" sz="1800" b="1" dirty="0" smtClean="0">
                <a:latin typeface="Arial" charset="0"/>
              </a:rPr>
              <a:t>36 </a:t>
            </a:r>
            <a:r>
              <a:rPr lang="ru-RU" sz="1800" dirty="0" smtClean="0">
                <a:latin typeface="Arial" charset="0"/>
              </a:rPr>
              <a:t>по выдаче разрешения на привлечение денег дольщиков;</a:t>
            </a:r>
          </a:p>
          <a:p>
            <a:pPr algn="just">
              <a:buNone/>
            </a:pPr>
            <a:r>
              <a:rPr lang="ru-RU" sz="1800" dirty="0" smtClean="0">
                <a:latin typeface="Arial" charset="0"/>
              </a:rPr>
              <a:t>		</a:t>
            </a:r>
            <a:r>
              <a:rPr lang="ru-RU" sz="1800" b="1" dirty="0" smtClean="0">
                <a:latin typeface="Arial" charset="0"/>
              </a:rPr>
              <a:t>11650 </a:t>
            </a:r>
            <a:r>
              <a:rPr lang="ru-RU" sz="1800" dirty="0" smtClean="0">
                <a:latin typeface="Arial" charset="0"/>
              </a:rPr>
              <a:t>по выдаче выписки об учетной записи договора о долевом участии в жилищном строительстве;</a:t>
            </a:r>
          </a:p>
          <a:p>
            <a:pPr algn="just">
              <a:buNone/>
            </a:pPr>
            <a:r>
              <a:rPr lang="ru-RU" sz="1800" dirty="0" smtClean="0">
                <a:latin typeface="Arial" charset="0"/>
              </a:rPr>
              <a:t>		</a:t>
            </a:r>
            <a:r>
              <a:rPr lang="ru-RU" sz="1800" b="1" dirty="0" smtClean="0">
                <a:latin typeface="Arial" charset="0"/>
              </a:rPr>
              <a:t>2462 </a:t>
            </a:r>
            <a:r>
              <a:rPr lang="ru-RU" sz="1800" dirty="0" smtClean="0">
                <a:latin typeface="Arial" charset="0"/>
              </a:rPr>
              <a:t>по предоставлению исходных материалов при разработке проектов строительства и реконструкции (перепланировки и переоборудования);</a:t>
            </a:r>
          </a:p>
          <a:p>
            <a:pPr algn="just">
              <a:buNone/>
            </a:pPr>
            <a:r>
              <a:rPr lang="ru-RU" sz="1800" dirty="0" smtClean="0">
                <a:latin typeface="Arial" charset="0"/>
              </a:rPr>
              <a:t>		</a:t>
            </a:r>
            <a:r>
              <a:rPr lang="ru-RU" sz="1800" b="1" dirty="0" smtClean="0">
                <a:latin typeface="Arial" charset="0"/>
              </a:rPr>
              <a:t>4</a:t>
            </a:r>
            <a:r>
              <a:rPr lang="ru-RU" sz="1800" b="1" dirty="0">
                <a:latin typeface="Arial" charset="0"/>
              </a:rPr>
              <a:t>8901</a:t>
            </a:r>
            <a:r>
              <a:rPr lang="ru-RU" sz="1800" b="1" dirty="0" smtClean="0">
                <a:latin typeface="Arial" charset="0"/>
              </a:rPr>
              <a:t> </a:t>
            </a:r>
            <a:r>
              <a:rPr lang="ru-RU" sz="1800" dirty="0" smtClean="0">
                <a:latin typeface="Arial" charset="0"/>
              </a:rPr>
              <a:t>по выдаче справки по определению адреса объектов недвижимости на территории Республики Казахстан;</a:t>
            </a:r>
          </a:p>
          <a:p>
            <a:pPr algn="just">
              <a:buNone/>
            </a:pPr>
            <a:r>
              <a:rPr lang="ru-RU" sz="1800" dirty="0" smtClean="0">
                <a:latin typeface="Arial" charset="0"/>
              </a:rPr>
              <a:t>		</a:t>
            </a:r>
            <a:r>
              <a:rPr lang="ru-RU" sz="1800" b="1" dirty="0" smtClean="0">
                <a:latin typeface="Arial" charset="0"/>
              </a:rPr>
              <a:t>142 </a:t>
            </a:r>
            <a:r>
              <a:rPr lang="ru-RU" sz="1800" dirty="0" smtClean="0">
                <a:latin typeface="Arial" charset="0"/>
              </a:rPr>
              <a:t>по предоставлению земельного участка для строительства объекта в черте населенного пункта.</a:t>
            </a:r>
          </a:p>
          <a:p>
            <a:pPr algn="just">
              <a:buNone/>
            </a:pPr>
            <a:r>
              <a:rPr lang="ru-RU" sz="1800" dirty="0" smtClean="0">
                <a:latin typeface="Arial" charset="0"/>
              </a:rPr>
              <a:t>		</a:t>
            </a:r>
            <a:endParaRPr lang="ru-RU" sz="15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None/>
            </a:pPr>
            <a:endParaRPr lang="ru-RU" sz="15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None/>
            </a:pPr>
            <a:endParaRPr lang="ru-RU" sz="15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None/>
            </a:pPr>
            <a:endParaRPr lang="ru-RU" sz="15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None/>
            </a:pPr>
            <a:endParaRPr lang="ru-RU" sz="15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None/>
            </a:pPr>
            <a:endParaRPr lang="ru-RU" sz="15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</a:pPr>
            <a:endParaRPr lang="ru-RU" sz="4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</a:pPr>
            <a:r>
              <a:rPr lang="ru-RU" sz="1500" dirty="0" smtClean="0">
                <a:latin typeface="Arial" charset="0"/>
              </a:rPr>
              <a:t>		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506CA-95CE-4413-A70A-E3765D27AE20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6" name="Рамка 5"/>
          <p:cNvSpPr/>
          <p:nvPr/>
        </p:nvSpPr>
        <p:spPr>
          <a:xfrm>
            <a:off x="0" y="-8313"/>
            <a:ext cx="9905999" cy="6799811"/>
          </a:xfrm>
          <a:prstGeom prst="frame">
            <a:avLst>
              <a:gd name="adj1" fmla="val 5532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/>
          </p:cNvSpPr>
          <p:nvPr>
            <p:ph type="title" idx="4294967295"/>
          </p:nvPr>
        </p:nvSpPr>
        <p:spPr>
          <a:xfrm>
            <a:off x="505619" y="373379"/>
            <a:ext cx="8915400" cy="406083"/>
          </a:xfrm>
        </p:spPr>
        <p:txBody>
          <a:bodyPr/>
          <a:lstStyle/>
          <a:p>
            <a:r>
              <a:rPr lang="ru-RU" sz="2000" b="1" dirty="0" smtClean="0">
                <a:solidFill>
                  <a:schemeClr val="tx2"/>
                </a:solidFill>
                <a:latin typeface="Arial" charset="0"/>
              </a:rPr>
              <a:t/>
            </a:r>
            <a:br>
              <a:rPr lang="ru-RU" sz="2000" b="1" dirty="0" smtClean="0">
                <a:solidFill>
                  <a:schemeClr val="tx2"/>
                </a:solidFill>
                <a:latin typeface="Arial" charset="0"/>
              </a:rPr>
            </a:br>
            <a:r>
              <a:rPr lang="ru-RU" sz="2000" b="1" dirty="0" smtClean="0">
                <a:solidFill>
                  <a:schemeClr val="tx2"/>
                </a:solidFill>
                <a:latin typeface="Arial" charset="0"/>
              </a:rPr>
              <a:t>О государственных услугах</a:t>
            </a:r>
          </a:p>
        </p:txBody>
      </p:sp>
      <p:sp>
        <p:nvSpPr>
          <p:cNvPr id="44034" name="Rectangle 3"/>
          <p:cNvSpPr>
            <a:spLocks noGrp="1"/>
          </p:cNvSpPr>
          <p:nvPr>
            <p:ph type="body" idx="4294967295"/>
          </p:nvPr>
        </p:nvSpPr>
        <p:spPr>
          <a:xfrm>
            <a:off x="495300" y="982133"/>
            <a:ext cx="8915400" cy="5012266"/>
          </a:xfrm>
        </p:spPr>
        <p:txBody>
          <a:bodyPr/>
          <a:lstStyle/>
          <a:p>
            <a:pPr algn="just">
              <a:lnSpc>
                <a:spcPct val="80000"/>
              </a:lnSpc>
              <a:buFont typeface="Arial" charset="0"/>
              <a:buNone/>
            </a:pPr>
            <a:r>
              <a:rPr lang="ru-RU" sz="1500" b="1" dirty="0" smtClean="0">
                <a:latin typeface="Arial" charset="0"/>
              </a:rPr>
              <a:t>		</a:t>
            </a:r>
          </a:p>
          <a:p>
            <a:pPr algn="just">
              <a:lnSpc>
                <a:spcPct val="80000"/>
              </a:lnSpc>
              <a:buFont typeface="Arial" charset="0"/>
              <a:buNone/>
            </a:pPr>
            <a:r>
              <a:rPr lang="ru-RU" sz="1500" b="1" dirty="0" smtClean="0">
                <a:latin typeface="Arial" charset="0"/>
              </a:rPr>
              <a:t>		</a:t>
            </a:r>
            <a:r>
              <a:rPr lang="ru-RU" sz="1800" b="1" dirty="0" smtClean="0">
                <a:latin typeface="Arial" charset="0"/>
              </a:rPr>
              <a:t> </a:t>
            </a:r>
          </a:p>
          <a:p>
            <a:pPr algn="just">
              <a:lnSpc>
                <a:spcPct val="80000"/>
              </a:lnSpc>
              <a:buFont typeface="Arial" charset="0"/>
              <a:buNone/>
            </a:pPr>
            <a:r>
              <a:rPr lang="ru-RU" sz="1800" b="1" dirty="0">
                <a:latin typeface="Arial" charset="0"/>
              </a:rPr>
              <a:t>	</a:t>
            </a:r>
            <a:r>
              <a:rPr lang="ru-RU" sz="1800" b="1" dirty="0" smtClean="0">
                <a:latin typeface="Arial" charset="0"/>
              </a:rPr>
              <a:t>	2407 </a:t>
            </a:r>
            <a:r>
              <a:rPr lang="ru-RU" sz="1800" dirty="0" smtClean="0">
                <a:latin typeface="Arial" charset="0"/>
              </a:rPr>
              <a:t>по утверждению землеустроительных проектов при формировании земельных участков;</a:t>
            </a:r>
          </a:p>
          <a:p>
            <a:pPr algn="just">
              <a:buNone/>
            </a:pPr>
            <a:endParaRPr lang="ru-RU" sz="500" dirty="0" smtClean="0">
              <a:latin typeface="Arial" charset="0"/>
            </a:endParaRPr>
          </a:p>
          <a:p>
            <a:pPr algn="just">
              <a:buNone/>
            </a:pPr>
            <a:r>
              <a:rPr lang="ru-RU" sz="1800" b="1" dirty="0" smtClean="0">
                <a:latin typeface="Arial" charset="0"/>
              </a:rPr>
              <a:t>		228 </a:t>
            </a:r>
            <a:r>
              <a:rPr lang="ru-RU" sz="1800" dirty="0" smtClean="0">
                <a:latin typeface="Arial" charset="0"/>
              </a:rPr>
              <a:t>по утверждению актов кадастровой (оценочной) стоимости;</a:t>
            </a:r>
          </a:p>
          <a:p>
            <a:pPr algn="just">
              <a:buNone/>
            </a:pPr>
            <a:endParaRPr lang="ru-RU" sz="500" dirty="0" smtClean="0">
              <a:latin typeface="Arial" charset="0"/>
            </a:endParaRPr>
          </a:p>
          <a:p>
            <a:pPr algn="just">
              <a:buNone/>
            </a:pPr>
            <a:r>
              <a:rPr lang="ru-RU" sz="1800" dirty="0" smtClean="0">
                <a:latin typeface="Arial" charset="0"/>
              </a:rPr>
              <a:t>		</a:t>
            </a:r>
            <a:r>
              <a:rPr lang="ru-RU" sz="1800" b="1" dirty="0" smtClean="0">
                <a:latin typeface="Arial" charset="0"/>
              </a:rPr>
              <a:t>429 </a:t>
            </a:r>
            <a:r>
              <a:rPr lang="ru-RU" sz="1800" dirty="0" smtClean="0">
                <a:latin typeface="Arial" charset="0"/>
              </a:rPr>
              <a:t>по изменению целевого назначения земельного участка;</a:t>
            </a:r>
          </a:p>
          <a:p>
            <a:pPr algn="just">
              <a:buNone/>
            </a:pPr>
            <a:endParaRPr lang="ru-RU" sz="500" dirty="0" smtClean="0">
              <a:latin typeface="Arial" charset="0"/>
            </a:endParaRPr>
          </a:p>
          <a:p>
            <a:pPr algn="just">
              <a:buNone/>
            </a:pPr>
            <a:r>
              <a:rPr lang="ru-RU" sz="1800" dirty="0" smtClean="0">
                <a:latin typeface="Arial" charset="0"/>
              </a:rPr>
              <a:t>		</a:t>
            </a:r>
            <a:r>
              <a:rPr lang="ru-RU" sz="1800" b="1" dirty="0" smtClean="0">
                <a:latin typeface="Arial" charset="0"/>
              </a:rPr>
              <a:t>4698</a:t>
            </a:r>
            <a:r>
              <a:rPr lang="ru-RU" sz="1800" dirty="0" smtClean="0">
                <a:latin typeface="Arial" charset="0"/>
              </a:rPr>
              <a:t> приобретение прав на земельные участки, которые находятся в государственной собственности, не требующее проведения торгов (конкурсов, аукционов);</a:t>
            </a:r>
          </a:p>
          <a:p>
            <a:pPr algn="just">
              <a:buNone/>
            </a:pPr>
            <a:endParaRPr lang="ru-RU" sz="500" dirty="0" smtClean="0">
              <a:latin typeface="Arial" charset="0"/>
            </a:endParaRPr>
          </a:p>
          <a:p>
            <a:pPr algn="just">
              <a:buNone/>
            </a:pPr>
            <a:r>
              <a:rPr lang="ru-RU" sz="1800" dirty="0" smtClean="0">
                <a:latin typeface="Arial" charset="0"/>
              </a:rPr>
              <a:t>		</a:t>
            </a:r>
            <a:r>
              <a:rPr lang="ru-RU" sz="1800" b="1" dirty="0" smtClean="0">
                <a:latin typeface="Arial" charset="0"/>
              </a:rPr>
              <a:t>172 </a:t>
            </a:r>
            <a:r>
              <a:rPr lang="ru-RU" sz="1800" dirty="0" smtClean="0">
                <a:latin typeface="Arial" charset="0"/>
              </a:rPr>
              <a:t>по определению делимости и неделимости земельных участков;</a:t>
            </a:r>
          </a:p>
          <a:p>
            <a:pPr algn="just">
              <a:buNone/>
            </a:pPr>
            <a:r>
              <a:rPr lang="ru-RU" sz="1800" dirty="0" smtClean="0">
                <a:latin typeface="Arial" charset="0"/>
              </a:rPr>
              <a:t>		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Обращений по государственной услуге «С</a:t>
            </a:r>
            <a:r>
              <a:rPr lang="ru-RU" sz="1800" dirty="0" smtClean="0">
                <a:latin typeface="Arial" charset="0"/>
              </a:rPr>
              <a:t>огласование </a:t>
            </a:r>
            <a:r>
              <a:rPr lang="ru-RU" sz="1800" dirty="0">
                <a:latin typeface="Arial" charset="0"/>
              </a:rPr>
              <a:t>и </a:t>
            </a:r>
            <a:r>
              <a:rPr lang="ru-RU" sz="1800" dirty="0" smtClean="0">
                <a:latin typeface="Arial" charset="0"/>
              </a:rPr>
              <a:t>выдача </a:t>
            </a:r>
            <a:r>
              <a:rPr lang="ru-RU" sz="1800" dirty="0">
                <a:latin typeface="Arial" charset="0"/>
              </a:rPr>
              <a:t>проекта рекультивации нарушенных земель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» за указанный период не поступало. </a:t>
            </a:r>
          </a:p>
          <a:p>
            <a:pPr algn="just">
              <a:buNone/>
            </a:pPr>
            <a:endParaRPr lang="ru-RU" sz="400" dirty="0" smtClean="0">
              <a:latin typeface="Arial" charset="0"/>
            </a:endParaRPr>
          </a:p>
          <a:p>
            <a:pPr algn="just">
              <a:buNone/>
            </a:pPr>
            <a:endParaRPr lang="ru-RU" sz="400" dirty="0" smtClean="0">
              <a:latin typeface="Arial" charset="0"/>
            </a:endParaRPr>
          </a:p>
          <a:p>
            <a:pPr algn="just">
              <a:buNone/>
            </a:pPr>
            <a:r>
              <a:rPr lang="ru-RU" sz="1500" dirty="0" smtClean="0">
                <a:latin typeface="Arial" charset="0"/>
              </a:rPr>
              <a:t>		</a:t>
            </a:r>
            <a:r>
              <a:rPr lang="ru-RU" sz="1800" dirty="0">
                <a:latin typeface="Arial" charset="0"/>
              </a:rPr>
              <a:t>Процент услуг </a:t>
            </a:r>
            <a:r>
              <a:rPr lang="ru-RU" sz="1800" dirty="0" smtClean="0">
                <a:latin typeface="Arial" charset="0"/>
              </a:rPr>
              <a:t>оказанных в </a:t>
            </a:r>
            <a:r>
              <a:rPr lang="ru-RU" sz="1800" dirty="0">
                <a:latin typeface="Arial" charset="0"/>
              </a:rPr>
              <a:t>электронном </a:t>
            </a:r>
            <a:r>
              <a:rPr lang="ru-RU" sz="1800" dirty="0" smtClean="0">
                <a:latin typeface="Arial" charset="0"/>
              </a:rPr>
              <a:t>виде - </a:t>
            </a:r>
            <a:r>
              <a:rPr lang="ru-RU" sz="1800" b="1" dirty="0" smtClean="0">
                <a:latin typeface="Arial" charset="0"/>
              </a:rPr>
              <a:t>50%.</a:t>
            </a:r>
          </a:p>
          <a:p>
            <a:pPr algn="just">
              <a:buNone/>
            </a:pPr>
            <a:endParaRPr lang="ru-RU" sz="1800" b="1" u="sng" dirty="0">
              <a:latin typeface="Arial" charset="0"/>
            </a:endParaRPr>
          </a:p>
          <a:p>
            <a:pPr algn="just">
              <a:buNone/>
            </a:pPr>
            <a:r>
              <a:rPr lang="ru-RU" sz="1800" dirty="0">
                <a:latin typeface="Arial" charset="0"/>
              </a:rPr>
              <a:t>	</a:t>
            </a:r>
            <a:r>
              <a:rPr lang="ru-RU" sz="1800" dirty="0" smtClean="0">
                <a:latin typeface="Arial" charset="0"/>
              </a:rPr>
              <a:t>	</a:t>
            </a:r>
            <a:endParaRPr lang="ru-RU" sz="1800" dirty="0">
              <a:latin typeface="Arial" charset="0"/>
            </a:endParaRPr>
          </a:p>
          <a:p>
            <a:pPr algn="just">
              <a:buNone/>
            </a:pPr>
            <a:endParaRPr lang="ru-RU" sz="1800" dirty="0">
              <a:latin typeface="Arial" charset="0"/>
            </a:endParaRPr>
          </a:p>
          <a:p>
            <a:pPr algn="just">
              <a:buNone/>
            </a:pPr>
            <a:endParaRPr lang="ru-RU" sz="1500" dirty="0" smtClean="0">
              <a:latin typeface="Arial" charset="0"/>
            </a:endParaRPr>
          </a:p>
          <a:p>
            <a:pPr algn="just">
              <a:buNone/>
            </a:pPr>
            <a:endParaRPr lang="ru-RU" sz="15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None/>
            </a:pPr>
            <a:endParaRPr lang="ru-RU" sz="15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None/>
            </a:pPr>
            <a:endParaRPr lang="ru-RU" sz="15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None/>
            </a:pPr>
            <a:endParaRPr lang="ru-RU" sz="15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</a:pPr>
            <a:endParaRPr lang="ru-RU" sz="400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</a:pPr>
            <a:r>
              <a:rPr lang="ru-RU" sz="1500" dirty="0" smtClean="0">
                <a:latin typeface="Arial" charset="0"/>
              </a:rPr>
              <a:t>		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506CA-95CE-4413-A70A-E3765D27AE20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6" name="Рамка 5"/>
          <p:cNvSpPr/>
          <p:nvPr/>
        </p:nvSpPr>
        <p:spPr>
          <a:xfrm>
            <a:off x="0" y="-8313"/>
            <a:ext cx="9905999" cy="6799811"/>
          </a:xfrm>
          <a:prstGeom prst="frame">
            <a:avLst>
              <a:gd name="adj1" fmla="val 5532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/>
          </p:cNvSpPr>
          <p:nvPr>
            <p:ph type="title" idx="4294967295"/>
          </p:nvPr>
        </p:nvSpPr>
        <p:spPr>
          <a:xfrm>
            <a:off x="495300" y="518159"/>
            <a:ext cx="8915400" cy="365761"/>
          </a:xfrm>
        </p:spPr>
        <p:txBody>
          <a:bodyPr/>
          <a:lstStyle/>
          <a:p>
            <a:r>
              <a:rPr lang="ru-RU" sz="2000" b="1" dirty="0" smtClean="0">
                <a:solidFill>
                  <a:schemeClr val="tx2"/>
                </a:solidFill>
                <a:latin typeface="Arial" charset="0"/>
              </a:rPr>
              <a:t>  </a:t>
            </a:r>
            <a:r>
              <a:rPr lang="ru-RU" sz="2200" b="1" dirty="0" smtClean="0">
                <a:solidFill>
                  <a:schemeClr val="tx2"/>
                </a:solidFill>
                <a:latin typeface="Arial" charset="0"/>
              </a:rPr>
              <a:t>О поступлениях в бюджет</a:t>
            </a:r>
          </a:p>
        </p:txBody>
      </p:sp>
      <p:sp>
        <p:nvSpPr>
          <p:cNvPr id="51202" name="Rectangle 3"/>
          <p:cNvSpPr>
            <a:spLocks noGrp="1"/>
          </p:cNvSpPr>
          <p:nvPr>
            <p:ph type="body" idx="4294967295"/>
          </p:nvPr>
        </p:nvSpPr>
        <p:spPr>
          <a:xfrm>
            <a:off x="481542" y="999067"/>
            <a:ext cx="8915400" cy="4959773"/>
          </a:xfrm>
        </p:spPr>
        <p:txBody>
          <a:bodyPr/>
          <a:lstStyle/>
          <a:p>
            <a:pPr marL="457149" lvl="1" indent="0" algn="just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indent="0" algn="just" defTabSz="541338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Общий прогнозный план поступлений в бюджет от продажи земель в частную собственность (КБК 303101) и выкупа права аренды (КБК 303202) составляет  - 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2,4 </a:t>
            </a:r>
            <a:r>
              <a:rPr lang="ru-R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млрд.тг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endParaRPr lang="ru-R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 algn="just" defTabSz="541338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	Фактически за отчетный период поступления в бюджет составляют – 2,57 млрд. тенге или 106,9%, из них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lvl="1" indent="0" algn="just" defTabSz="541338">
              <a:buNone/>
              <a:tabLst>
                <a:tab pos="85725" algn="l"/>
              </a:tabLst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1,06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млрд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тг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или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108,6%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от продажи в частную собственность; 	   </a:t>
            </a:r>
            <a:endParaRPr lang="ru-RU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 algn="just" defTabSz="541338"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1,51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млрд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тг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или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105,8%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от продажи (выкупа) права аренды.  	  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indent="0" algn="just" defTabSz="541338"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Проведено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аукционов по продаже права аренды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44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земельных участков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для проектирования и строительства объектов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промышленно гражданского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назначения и размещения временных объектов торговли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на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общую сумму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746,2 </a:t>
            </a:r>
            <a:r>
              <a:rPr lang="ru-R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млн.тг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200" dirty="0" smtClean="0">
              <a:latin typeface="Arial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506CA-95CE-4413-A70A-E3765D27AE20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sp>
        <p:nvSpPr>
          <p:cNvPr id="6" name="Рамка 5"/>
          <p:cNvSpPr/>
          <p:nvPr/>
        </p:nvSpPr>
        <p:spPr>
          <a:xfrm>
            <a:off x="0" y="0"/>
            <a:ext cx="9905999" cy="6799811"/>
          </a:xfrm>
          <a:prstGeom prst="frame">
            <a:avLst>
              <a:gd name="adj1" fmla="val 5532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16284</TotalTime>
  <Words>773</Words>
  <Application>Microsoft Office PowerPoint</Application>
  <PresentationFormat>Лист A4 (210x297 мм)</PresentationFormat>
  <Paragraphs>273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    Функции и задачи</vt:lpstr>
      <vt:lpstr>О земельном фонде </vt:lpstr>
      <vt:lpstr> О финансовом обеспечении</vt:lpstr>
      <vt:lpstr> О государственных услугах</vt:lpstr>
      <vt:lpstr> О государственных услугах</vt:lpstr>
      <vt:lpstr>  О поступлениях в бюджет</vt:lpstr>
      <vt:lpstr>Слайд 10</vt:lpstr>
      <vt:lpstr>Слайд 11</vt:lpstr>
      <vt:lpstr>Цифровизация деятельности Управления </vt:lpstr>
      <vt:lpstr> Цифровизация деятельности Управления </vt:lpstr>
      <vt:lpstr>Слайд 14</vt:lpstr>
      <vt:lpstr>Мастер-план:  совершенствование уже застроенных городских территорий и формирование новых, с учетом реагирования на нужды и рост населения, реалии экономики, а также процессов урбанизации с расчетным сроком до 2025 года.</vt:lpstr>
      <vt:lpstr>Об исполнении заключенных договоров,  по состоянию на 31 декабря 2019 года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d.duisek</cp:lastModifiedBy>
  <cp:revision>909</cp:revision>
  <cp:lastPrinted>2020-01-14T06:22:49Z</cp:lastPrinted>
  <dcterms:created xsi:type="dcterms:W3CDTF">2013-02-14T11:11:06Z</dcterms:created>
  <dcterms:modified xsi:type="dcterms:W3CDTF">2020-02-14T03:20:02Z</dcterms:modified>
</cp:coreProperties>
</file>