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946" r:id="rId1"/>
  </p:sldMasterIdLst>
  <p:notesMasterIdLst>
    <p:notesMasterId r:id="rId6"/>
  </p:notesMasterIdLst>
  <p:handoutMasterIdLst>
    <p:handoutMasterId r:id="rId7"/>
  </p:handoutMasterIdLst>
  <p:sldIdLst>
    <p:sldId id="1078" r:id="rId2"/>
    <p:sldId id="1096" r:id="rId3"/>
    <p:sldId id="1111" r:id="rId4"/>
    <p:sldId id="1162" r:id="rId5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377" autoAdjust="0"/>
  </p:normalViewPr>
  <p:slideViewPr>
    <p:cSldViewPr>
      <p:cViewPr varScale="1">
        <p:scale>
          <a:sx n="78" d="100"/>
          <a:sy n="78" d="100"/>
        </p:scale>
        <p:origin x="-1368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2005856515373348"/>
          <c:y val="0.22123893805309755"/>
          <c:w val="0.76281112737920964"/>
          <c:h val="0.56194690265486802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"/>
                  <c:y val="1.9596588033428416E-4"/>
                </c:manualLayout>
              </c:layout>
              <c:showCatName val="1"/>
            </c:dLbl>
            <c:dLbl>
              <c:idx val="1"/>
              <c:layout>
                <c:manualLayout>
                  <c:x val="-5.4584026736717688E-3"/>
                  <c:y val="1.4109543384068446E-2"/>
                </c:manualLayout>
              </c:layout>
              <c:showCatName val="1"/>
            </c:dLbl>
            <c:dLbl>
              <c:idx val="10"/>
              <c:layout>
                <c:manualLayout>
                  <c:x val="-1.8194675578905885E-3"/>
                  <c:y val="7.0547716920342281E-3"/>
                </c:manualLayout>
              </c:layout>
              <c:showCatName val="1"/>
            </c:dLbl>
            <c:showCatName val="1"/>
            <c:showLeaderLines val="1"/>
          </c:dLbls>
          <c:cat>
            <c:numRef>
              <c:f>Sheet1!$B$1:$L$1</c:f>
              <c:numCache>
                <c:formatCode>0</c:formatCode>
                <c:ptCount val="11"/>
                <c:pt idx="0" formatCode="General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cat>
          <c:val>
            <c:numRef>
              <c:f>Sheet1!$B$2:$L$2</c:f>
              <c:numCache>
                <c:formatCode>0.0</c:formatCode>
                <c:ptCount val="11"/>
                <c:pt idx="0">
                  <c:v>0.4</c:v>
                </c:pt>
                <c:pt idx="1">
                  <c:v>74.3</c:v>
                </c:pt>
                <c:pt idx="2">
                  <c:v>0.4</c:v>
                </c:pt>
                <c:pt idx="3">
                  <c:v>2.2000000000000002</c:v>
                </c:pt>
                <c:pt idx="4">
                  <c:v>0.1</c:v>
                </c:pt>
                <c:pt idx="5">
                  <c:v>0.5</c:v>
                </c:pt>
                <c:pt idx="6">
                  <c:v>3</c:v>
                </c:pt>
                <c:pt idx="7">
                  <c:v>0.1</c:v>
                </c:pt>
                <c:pt idx="8">
                  <c:v>3</c:v>
                </c:pt>
                <c:pt idx="9">
                  <c:v>12.7</c:v>
                </c:pt>
                <c:pt idx="10">
                  <c:v>3.3</c:v>
                </c:pt>
              </c:numCache>
            </c:numRef>
          </c:val>
        </c:ser>
        <c:firstSliceAng val="0"/>
      </c:pieChart>
    </c:plotArea>
    <c:plotVisOnly val="1"/>
    <c:dispBlanksAs val="zero"/>
  </c:chart>
  <c:txPr>
    <a:bodyPr/>
    <a:lstStyle/>
    <a:p>
      <a:pPr>
        <a:defRPr sz="11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Расходная</a:t>
            </a:r>
            <a:r>
              <a:rPr lang="ru-RU" sz="1800" baseline="0" dirty="0" smtClean="0">
                <a:latin typeface="Times New Roman" pitchFamily="18" charset="0"/>
                <a:cs typeface="Times New Roman" pitchFamily="18" charset="0"/>
              </a:rPr>
              <a:t> часть бюджета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ГУ «Отдел образования</a:t>
            </a:r>
            <a:r>
              <a:rPr lang="ru-RU" sz="18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Ескельдинского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района» на 2019-2021 годы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0666458840887322"/>
          <c:y val="1.6638616840952903E-2"/>
        </c:manualLayout>
      </c:layout>
    </c:title>
    <c:view3D>
      <c:rAngAx val="1"/>
    </c:view3D>
    <c:plotArea>
      <c:layout>
        <c:manualLayout>
          <c:layoutTarget val="inner"/>
          <c:xMode val="edge"/>
          <c:yMode val="edge"/>
          <c:x val="7.9545352638355368E-2"/>
          <c:y val="0.11210467020467942"/>
          <c:w val="0.90011690200089267"/>
          <c:h val="0.8172742197322485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5075154</c:v>
                </c:pt>
                <c:pt idx="1">
                  <c:v>5372231</c:v>
                </c:pt>
                <c:pt idx="2">
                  <c:v>5613341</c:v>
                </c:pt>
              </c:numCache>
            </c:numRef>
          </c:val>
        </c:ser>
        <c:shape val="box"/>
        <c:axId val="91716992"/>
        <c:axId val="91748992"/>
        <c:axId val="0"/>
      </c:bar3DChart>
      <c:catAx>
        <c:axId val="91716992"/>
        <c:scaling>
          <c:orientation val="minMax"/>
        </c:scaling>
        <c:axPos val="b"/>
        <c:tickLblPos val="nextTo"/>
        <c:crossAx val="91748992"/>
        <c:crosses val="autoZero"/>
        <c:auto val="1"/>
        <c:lblAlgn val="ctr"/>
        <c:lblOffset val="100"/>
      </c:catAx>
      <c:valAx>
        <c:axId val="91748992"/>
        <c:scaling>
          <c:orientation val="minMax"/>
        </c:scaling>
        <c:axPos val="l"/>
        <c:numFmt formatCode="General" sourceLinked="1"/>
        <c:tickLblPos val="nextTo"/>
        <c:crossAx val="9171699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3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77850" y="1371600"/>
            <a:ext cx="8505952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77850" y="3228536"/>
            <a:ext cx="8509254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0DF1FD-4E68-403C-B755-796CF3726C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91E55-043F-4098-ABEC-91F2886BB9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914402"/>
            <a:ext cx="222885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914402"/>
            <a:ext cx="652145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B4FAF-38AE-449A-A1B0-90AA563209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95147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1217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1FBB7-90C2-4EE0-895D-A63A770C31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548" y="1316736"/>
            <a:ext cx="84201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4548" y="2704664"/>
            <a:ext cx="84201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08218-75E6-4C00-A29A-5871D8EB6C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920085"/>
            <a:ext cx="437515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920085"/>
            <a:ext cx="437515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8C02A-998B-48F2-BF72-9351D99D1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855248"/>
            <a:ext cx="4376870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032111" y="1859758"/>
            <a:ext cx="4378590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95300" y="2514600"/>
            <a:ext cx="437687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514600"/>
            <a:ext cx="437859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6F56CA-C78E-4F25-8AF9-E9E72B93ED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9795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F7520-7099-41BA-A2E5-02232E5F9F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D556D-A182-46A3-A13D-29933C437A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950" y="514352"/>
            <a:ext cx="29718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42950" y="1676400"/>
            <a:ext cx="29718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872971" y="1676400"/>
            <a:ext cx="5537729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669E4-A26B-4353-A8A8-F08462758E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429566" y="1108077"/>
            <a:ext cx="569595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671145" y="5359769"/>
            <a:ext cx="168402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0400" y="1176997"/>
            <a:ext cx="2397252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0400" y="2828785"/>
            <a:ext cx="239395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50300" y="6356351"/>
            <a:ext cx="660400" cy="365125"/>
          </a:xfrm>
        </p:spPr>
        <p:txBody>
          <a:bodyPr/>
          <a:lstStyle/>
          <a:p>
            <a:pPr>
              <a:defRPr/>
            </a:pPr>
            <a:fld id="{15A42FD4-0D35-4403-A4BF-69EF6F2F8D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776276" y="1199517"/>
            <a:ext cx="500253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0319" y="5816600"/>
            <a:ext cx="9926638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746625" y="6219826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0319" y="-7144"/>
            <a:ext cx="9926638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746625" y="-7144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95300" y="1935480"/>
            <a:ext cx="89154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889250" y="6356351"/>
            <a:ext cx="36322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585200" y="6356351"/>
            <a:ext cx="8255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20602" y="202408"/>
            <a:ext cx="9945594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48" r:id="rId2"/>
    <p:sldLayoutId id="2147483949" r:id="rId3"/>
    <p:sldLayoutId id="2147483950" r:id="rId4"/>
    <p:sldLayoutId id="2147483951" r:id="rId5"/>
    <p:sldLayoutId id="2147483952" r:id="rId6"/>
    <p:sldLayoutId id="2147483953" r:id="rId7"/>
    <p:sldLayoutId id="2147483954" r:id="rId8"/>
    <p:sldLayoutId id="2147483955" r:id="rId9"/>
    <p:sldLayoutId id="2147483956" r:id="rId10"/>
    <p:sldLayoutId id="2147483957" r:id="rId11"/>
    <p:sldLayoutId id="2147483958" r:id="rId12"/>
    <p:sldLayoutId id="2147483959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0552" y="1772816"/>
            <a:ext cx="8280920" cy="2664296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 algn="ctr"/>
            <a:r>
              <a:rPr lang="kk-KZ" sz="4400" b="1" i="1" kern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Гражданский бюджет </a:t>
            </a:r>
            <a:endParaRPr lang="ru-RU" sz="4400" i="1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4400" b="1" i="1" kern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ГУ «Отдела образования </a:t>
            </a:r>
            <a:endParaRPr lang="ru-RU" sz="4400" i="1" kern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4400" b="1" i="1" kern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Ескельдинского района»</a:t>
            </a:r>
            <a:br>
              <a:rPr lang="kk-KZ" sz="4400" b="1" i="1" kern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400" b="1" i="1" kern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 2019 год</a:t>
            </a:r>
            <a:endParaRPr lang="ru-RU" sz="4400" i="1" kern="1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село Карабулак  2019г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95300" y="548680"/>
            <a:ext cx="8915400" cy="115212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11" name="Object 105"/>
          <p:cNvGraphicFramePr>
            <a:graphicFrameLocks noGrp="1" noChangeAspect="1"/>
          </p:cNvGraphicFramePr>
          <p:nvPr>
            <p:ph sz="half" idx="1"/>
          </p:nvPr>
        </p:nvGraphicFramePr>
        <p:xfrm>
          <a:off x="495300" y="1920875"/>
          <a:ext cx="3809628" cy="443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1. на содержание отдела -0,4%</a:t>
            </a:r>
          </a:p>
          <a:p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2. на содержание общеобразовательных </a:t>
            </a: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школ-74,3%</a:t>
            </a:r>
            <a:endParaRPr lang="kk-K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информатизация системы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образования-0,4%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4. приобретение и доставка учебников, учебно-методических комплексов для образования -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2,2%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5. капитальные расходы государственных органов-0,1%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6. ежемесячные выплаты денежных средств опекунам на содержание ребенка сироты и ребенка оставшегося без попечения родителей-0,5%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7. целевые текущие трансферты бюджетам районов на реализацию государственного образовательного заказа в дошкольных организациях -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3,0%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8. Государственная поддержка </a:t>
            </a:r>
            <a:r>
              <a:rPr lang="kk-KZ" sz="1200" dirty="0" smtClean="0">
                <a:latin typeface="Times New Roman" pitchFamily="18" charset="0"/>
                <a:cs typeface="Times New Roman" pitchFamily="18" charset="0"/>
              </a:rPr>
              <a:t>по содержанию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детей-сирот и детей, оставшихся без попечения родителей, в детские дома семейного типа и усыновители-0,1%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9. на реализацию государственного образовательного заказа в дошкольных организациях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образования-3,0%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10. капитальные расходы подведомственных государственных учреждений и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организаций-12,7%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11. «целевые текущие трансферты на реализацию мероприятий по социальной и инженерной инфраструктуре сельских населенных пунктов в рамках проекта "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Ауыл-Ел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Бесігі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"» -3,3%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8" name="Text Box 11"/>
          <p:cNvSpPr txBox="1">
            <a:spLocks noChangeArrowheads="1"/>
          </p:cNvSpPr>
          <p:nvPr/>
        </p:nvSpPr>
        <p:spPr bwMode="auto">
          <a:xfrm>
            <a:off x="1352600" y="836712"/>
            <a:ext cx="79930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800" b="1" dirty="0" smtClean="0">
                <a:latin typeface="Times New Roman" pitchFamily="18" charset="0"/>
                <a:cs typeface="Times New Roman" pitchFamily="18" charset="0"/>
              </a:rPr>
              <a:t>Удельный вес бюджета на 2019 год ГУ “Отдела образования                   Ескельдинского района”. Всего – </a:t>
            </a:r>
            <a:r>
              <a:rPr lang="kk-KZ" sz="1800" b="1" dirty="0" smtClean="0">
                <a:latin typeface="Times New Roman" pitchFamily="18" charset="0"/>
                <a:cs typeface="Times New Roman" pitchFamily="18" charset="0"/>
              </a:rPr>
              <a:t>5 075 154,0тысяч </a:t>
            </a:r>
            <a:r>
              <a:rPr lang="kk-KZ" sz="1800" b="1" dirty="0" smtClean="0">
                <a:latin typeface="Times New Roman" pitchFamily="18" charset="0"/>
                <a:cs typeface="Times New Roman" pitchFamily="18" charset="0"/>
              </a:rPr>
              <a:t>тенге.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=""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Times New Roman" pitchFamily="18" charset="0"/>
                <a:cs typeface="Times New Roman" pitchFamily="18" charset="0"/>
              </a:rPr>
              <a:t>Бюджет ГУ “Отдела образования Ескельдинского района” на 2019 год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="" xmlns:p14="http://schemas.microsoft.com/office/powerpoint/2010/main" val="298567344"/>
              </p:ext>
            </p:extLst>
          </p:nvPr>
        </p:nvGraphicFramePr>
        <p:xfrm>
          <a:off x="488504" y="548676"/>
          <a:ext cx="9001000" cy="6120074"/>
        </p:xfrm>
        <a:graphic>
          <a:graphicData uri="http://schemas.openxmlformats.org/drawingml/2006/table">
            <a:tbl>
              <a:tblPr/>
              <a:tblGrid>
                <a:gridCol w="5400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6004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тысяч тенге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18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18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5075154,0</a:t>
                      </a:r>
                      <a:endParaRPr kumimoji="0" lang="kk-KZ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5372231,0</a:t>
                      </a:r>
                      <a:endParaRPr kumimoji="0" lang="kk-KZ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5613341,0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678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«Услуги по реализации государственной политики на местном уровне в областе образования»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21229,0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18516,0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19240,0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06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«Общеобразовательное обучение»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3770447,0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4995382,0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5210685,0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06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Информатизация системы образования в государственных учреждениях»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22787,0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13800,0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14766,0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7831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Приобретение и доставка учебников, учебно-методических комплексов для образования государственных учреждений»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113757,0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81565,0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87275,0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985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Капитальные расходы государственных органов»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118,0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7831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Ежемесячные выплаты денежных средств опекунам на содержание ребенка сироты и ребенка оставшегося без попечения родителей</a:t>
                      </a:r>
                      <a:r>
                        <a:rPr kumimoji="0" lang="kk-KZ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24251,0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24440,0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26151,0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54970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Целевые текущие трансферты бюджетам районов на реализацию государственного образовательного заказа в дошкольных организациях образования</a:t>
                      </a:r>
                      <a:r>
                        <a:rPr kumimoji="0" lang="kk-KZ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151642,0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baseline="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7831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«Государственная поддержка </a:t>
                      </a:r>
                      <a:r>
                        <a:rPr kumimoji="0" lang="kk-KZ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содержанию 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детей-сирот и детей, оставшихся без попечения родителей, в детские дома семейного типа и усыновители»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5742,0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11084,0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11860,0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7831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реализацию государственного образовательного заказа в дошкольных организациях образования»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153536,0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132339,0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141603,0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67831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Капитальные расходы подведомственных государственных учреждений и организаций»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646021,0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94995,0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101645,0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54970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«Целевые текущие трансферты на реализацию мероприятий по социальной и инженерной инфраструктуре сельских населенных пунктов в рамках проекта "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Ауыл-Ел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Бесігі</a:t>
                      </a: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"»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165492,0</a:t>
                      </a:r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baseline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baseline="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="" xmlns:p14="http://schemas.microsoft.com/office/powerpoint/2010/main" val="2117303952"/>
              </p:ext>
            </p:extLst>
          </p:nvPr>
        </p:nvGraphicFramePr>
        <p:xfrm>
          <a:off x="272480" y="2060848"/>
          <a:ext cx="9366820" cy="3816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4818" name="Picture 2" descr="https://www.vskills.in/certification/blog/wp-content/uploads/2015/07/INSTITUTIONAL-TRADING-PLATFORM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0512" y="1052736"/>
            <a:ext cx="1584176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8554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26276</TotalTime>
  <Words>398</Words>
  <Application>Microsoft Office PowerPoint</Application>
  <PresentationFormat>Лист A4 (210x297 мм)</PresentationFormat>
  <Paragraphs>72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Гражданский бюджет  ГУ «Отдела образования  Ескельдинского района»  на 2019 год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User</cp:lastModifiedBy>
  <cp:revision>1936</cp:revision>
  <cp:lastPrinted>2016-07-20T11:16:55Z</cp:lastPrinted>
  <dcterms:created xsi:type="dcterms:W3CDTF">2004-02-06T14:47:15Z</dcterms:created>
  <dcterms:modified xsi:type="dcterms:W3CDTF">2020-02-28T04:35:45Z</dcterms:modified>
</cp:coreProperties>
</file>