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63" r:id="rId5"/>
    <p:sldId id="264" r:id="rId6"/>
    <p:sldId id="262" r:id="rId7"/>
    <p:sldId id="261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9D280B-5C4F-4A94-B5D3-312AD1679E54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7C35E7-0EDB-4135-B2D4-10DADF57A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3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7942" y="228600"/>
            <a:ext cx="8697421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7414" y="4203701"/>
            <a:ext cx="2876399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8996" y="4075113"/>
            <a:ext cx="5545013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329" y="4087813"/>
            <a:ext cx="5467482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139" y="4073526"/>
            <a:ext cx="3307471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0885" y="4059239"/>
            <a:ext cx="872378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F4E7A81-9A25-43C7-A765-3F4AFACBD1A6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36ED8D-4F91-4E60-A1A0-752C223D1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FB2BC2-EAA7-4D9D-BBBF-9D79DD8B294C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34E117-01F7-4DB3-BE25-6046313F8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1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7DDEDA-04B3-468A-95C3-FC645B41F42A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213C38-3066-4B0E-96FD-A2176B650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9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AF0835-2750-4B3B-9108-7F0FA2A5FB03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4D6916-D825-4B0A-AE6A-3254E94AB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7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7942" y="228601"/>
            <a:ext cx="8697421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0885" y="714376"/>
            <a:ext cx="872378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44CBD5-A00C-4D8F-BD6B-80B6273DAACA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A1787C-02E0-4FD5-9F71-602B8BB3D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0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7942" y="228601"/>
            <a:ext cx="8697421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0885" y="714376"/>
            <a:ext cx="872378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0AA93F-2B9D-43EB-8641-36E2582BBE4D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5118BE-63BE-4B42-8894-69292C940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5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7942" y="228601"/>
            <a:ext cx="8697421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0885" y="5354639"/>
            <a:ext cx="872378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3997E-B6EF-4C73-B8A0-23D06B6776D2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CC373DB-A836-4799-A6F0-865D20C3D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7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AAA9B5C-4773-40C0-A379-CB2C914FA75F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1641B0-380D-4B0B-B21D-7B0EB1D5D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8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7942" y="228601"/>
            <a:ext cx="8697421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0885" y="714376"/>
            <a:ext cx="872378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A782BA-5D6E-41B3-A01C-2979C15C7A67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C00B7E-903A-4510-9F03-40C8B0CBC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1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8139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71538" y="2674940"/>
            <a:ext cx="7408862" cy="34512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D671B9-55B4-4BCF-8304-67A30D5E0C9B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7501-BF7D-4897-B191-954A7975E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53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C87D4D-CBC9-456C-A708-35B19CA14088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51855D-FB48-48CD-BE95-E20B35D46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826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D28261-6781-45C6-A8E7-11ACD09716C3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E930B2-0575-4D80-BF0A-810EA2D87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056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932873-6F08-4ECA-AA31-28EE0FF8FC89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4E5606-1308-4B15-A59D-F838E289C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656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001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4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8E12CF-342A-48A9-9A0A-ABD0E44D29A6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79D6E5-0324-4243-BC28-E6A0B7718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471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9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4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6E470A-76CC-4E2E-8A5C-BE38A46787EF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DA82D6-AFFA-48EE-862D-ABE571951F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522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BA4805-19F2-4787-AEEC-CFEE6F42BA6E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9BBB3F-73B3-4B74-B5E6-144B1D0DF8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06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E69EA8-05C2-4B6C-943C-D62280D85D39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C7BA351-9325-42F5-A243-2D1E016D5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16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4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C63027-D1E3-4927-A675-BC5ABB0EFDBF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033C23-678A-4FB7-B2B3-5895CC50E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985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70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37166A-A82D-4FE3-B20D-6D278013D868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25AB2F-AC02-4C45-AF2F-5ACE79615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90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D2B749-1A3A-4938-94E1-3AA5DAE015AA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793F0F-AE65-45A4-8D9A-CB8AAE06F5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522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60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ECD762-C408-4676-8A2B-82A5BCA65028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FD479E-7A8A-4F95-9A34-77CE99D348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0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337BA7-741D-4935-9D2C-3ACC60094D8C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30AEA2-52F7-4A3A-9C14-5C849D6A65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7942" y="228601"/>
            <a:ext cx="8697421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0885" y="1679576"/>
            <a:ext cx="872378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33" y="338139"/>
            <a:ext cx="8229134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561" y="6249989"/>
            <a:ext cx="3786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C8270-3F81-447D-A674-1C1B43908715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28" y="6249989"/>
            <a:ext cx="3786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293" y="6249989"/>
            <a:ext cx="1161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E0959-91D6-4C82-9A4D-D79C5720A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448" y="2674939"/>
            <a:ext cx="740885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6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4067" y="4371975"/>
            <a:ext cx="65110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2806" y="731839"/>
            <a:ext cx="64009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64" y="6172201"/>
            <a:ext cx="251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Segoe Prin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81EA5-027F-45A1-AD89-B3D3EE8B319E}" type="datetimeFigureOut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30.06.2022</a:t>
            </a:fld>
            <a:endParaRPr lang="ru-RU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434" y="6172201"/>
            <a:ext cx="3352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Segoe Prin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9871" y="6172201"/>
            <a:ext cx="1828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Segoe Prin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A8A04-8547-4A4B-8585-AA396D5F180C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7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982544" cy="3208088"/>
          </a:xfrm>
        </p:spPr>
        <p:txBody>
          <a:bodyPr/>
          <a:lstStyle/>
          <a:p>
            <a:pPr algn="ctr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Ұйғыр ауданының 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Бахар </a:t>
            </a: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ауылдық округінің 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жылдарға арналған Азаматтық бюджеті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sz="2900" smtClean="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endParaRPr lang="ru-RU" sz="25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" y="1296988"/>
            <a:ext cx="18452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463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90062"/>
              </p:ext>
            </p:extLst>
          </p:nvPr>
        </p:nvGraphicFramePr>
        <p:xfrm>
          <a:off x="3419872" y="116632"/>
          <a:ext cx="5400600" cy="6085160"/>
        </p:xfrm>
        <a:graphic>
          <a:graphicData uri="http://schemas.openxmlformats.org/drawingml/2006/table">
            <a:tbl>
              <a:tblPr/>
              <a:tblGrid>
                <a:gridCol w="1719714"/>
                <a:gridCol w="866173"/>
                <a:gridCol w="930751"/>
                <a:gridCol w="941981"/>
                <a:gridCol w="941981"/>
              </a:tblGrid>
              <a:tr h="126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Атауы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1424" marR="91424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Салықтық түсімдер оның ішінде: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52 583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41 764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43 184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45 250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Табыс салығы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422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Мүлікке салынатын салықтар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Көліктен түсетін салықтар</a:t>
                      </a: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11992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7200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Трансферттер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39967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Субвенциялар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17039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31 594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32 014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4" marR="91424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2" name="Rectangle 47"/>
          <p:cNvSpPr>
            <a:spLocks noChangeArrowheads="1"/>
          </p:cNvSpPr>
          <p:nvPr/>
        </p:nvSpPr>
        <p:spPr bwMode="auto">
          <a:xfrm>
            <a:off x="2" y="-184150"/>
            <a:ext cx="18452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486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695973"/>
              </p:ext>
            </p:extLst>
          </p:nvPr>
        </p:nvGraphicFramePr>
        <p:xfrm>
          <a:off x="325631" y="1988840"/>
          <a:ext cx="2950225" cy="418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3535986" imgH="4188315" progId="Excel.Chart.8">
                  <p:embed/>
                </p:oleObj>
              </mc:Choice>
              <mc:Fallback>
                <p:oleObj r:id="rId3" imgW="3535986" imgH="41883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31" y="1988840"/>
                        <a:ext cx="2950225" cy="4183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5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57433" y="692697"/>
            <a:ext cx="8229134" cy="1728192"/>
          </a:xfrm>
        </p:spPr>
        <p:txBody>
          <a:bodyPr/>
          <a:lstStyle/>
          <a:p>
            <a:pPr eaLnBrk="1" hangingPunct="1"/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</a:rPr>
              <a:t>Ұйғыр ауданының Бахар ауылдық округінің </a:t>
            </a:r>
            <a:br>
              <a:rPr lang="kk-KZ" sz="25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kk-KZ" sz="2500" b="1" dirty="0" smtClean="0">
                <a:solidFill>
                  <a:schemeClr val="tx2"/>
                </a:solidFill>
                <a:latin typeface="Times New Roman" pitchFamily="18" charset="0"/>
              </a:rPr>
              <a:t>2022-2025  жылдарға арналған бюджеті</a:t>
            </a:r>
            <a:endParaRPr lang="ru-RU" sz="25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2565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95981"/>
              </p:ext>
            </p:extLst>
          </p:nvPr>
        </p:nvGraphicFramePr>
        <p:xfrm>
          <a:off x="338035" y="2132856"/>
          <a:ext cx="8410429" cy="4837807"/>
        </p:xfrm>
        <a:graphic>
          <a:graphicData uri="http://schemas.openxmlformats.org/drawingml/2006/table">
            <a:tbl>
              <a:tblPr/>
              <a:tblGrid>
                <a:gridCol w="566358"/>
                <a:gridCol w="3090876"/>
                <a:gridCol w="984502"/>
                <a:gridCol w="957991"/>
                <a:gridCol w="1405351"/>
                <a:gridCol w="1405351"/>
              </a:tblGrid>
              <a:tr h="4668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Атауы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5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жыл      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жыл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kumimoji="0" lang="kk-K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      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kk-K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ll.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Шығыстар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51 584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41 764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43 184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 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6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Жалпы сипаттағы мемлекеттік қызметтер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91436" marR="91436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42 625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35 184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35 464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 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900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Тұрғын үй-коммуналдық шаруашылық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91436" marR="91436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8 959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6 580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7 720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8 100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6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Басқалар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ndara" pitchFamily="34" charset="0"/>
                        </a:rPr>
                        <a:t> </a:t>
                      </a:r>
                      <a:endParaRPr kumimoji="0" lang="kk-K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marL="91436" marR="91436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7 021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5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3657600" cy="18722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       2025ж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1154,0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1540,0    1820,0        2000,0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104456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Елд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і мекендердегі 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көшелерді жарықтандыру 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мың.тенге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81" y="3356992"/>
            <a:ext cx="408605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250304" cy="151216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83968" y="1988840"/>
            <a:ext cx="4046168" cy="230425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kk-KZ" sz="1600" b="1" dirty="0" smtClean="0"/>
              <a:t> жыл      2023 жыл      2024 </a:t>
            </a:r>
            <a:r>
              <a:rPr lang="kk-KZ" sz="1600" b="1" dirty="0" smtClean="0"/>
              <a:t>жыл</a:t>
            </a:r>
            <a:endParaRPr lang="ru-RU" sz="1600" dirty="0" smtClean="0"/>
          </a:p>
          <a:p>
            <a:pPr marL="0" indent="0">
              <a:buNone/>
            </a:pPr>
            <a:r>
              <a:rPr lang="kk-KZ" sz="1600" b="1" dirty="0" smtClean="0"/>
              <a:t> </a:t>
            </a:r>
            <a:r>
              <a:rPr lang="kk-KZ" sz="1600" dirty="0" smtClean="0"/>
              <a:t>965</a:t>
            </a:r>
            <a:r>
              <a:rPr lang="kk-KZ" sz="1600" b="1" dirty="0" smtClean="0"/>
              <a:t>,0	      </a:t>
            </a:r>
            <a:r>
              <a:rPr lang="kk-KZ" sz="1600" dirty="0" smtClean="0"/>
              <a:t>1120</a:t>
            </a:r>
            <a:r>
              <a:rPr lang="kk-KZ" sz="1600" b="1" dirty="0" smtClean="0"/>
              <a:t>, 0           14</a:t>
            </a:r>
            <a:r>
              <a:rPr lang="kk-KZ" sz="1600" dirty="0" smtClean="0"/>
              <a:t>50</a:t>
            </a:r>
            <a:r>
              <a:rPr lang="kk-KZ" sz="1600" b="1" dirty="0" smtClean="0"/>
              <a:t>,0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9559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Бахар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ауылының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санитариясын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мың.теңге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Елд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і мекендердің санитариясын қамтамасыз 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   ету(млн.теңге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3843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240360" cy="17281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2780928"/>
            <a:ext cx="4454306" cy="129614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2022 жыл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2023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жыл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2024 жыл     2025 жыл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6840,0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3920,0</a:t>
            </a:r>
            <a:r>
              <a:rPr lang="kk-KZ" b="1" dirty="0" smtClean="0"/>
              <a:t>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4450,0             5000,0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Елд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і мекендерді абаттандыру мен көгалдандыру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мың.теңге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4" y="3140968"/>
            <a:ext cx="32403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03914"/>
              </p:ext>
            </p:extLst>
          </p:nvPr>
        </p:nvGraphicFramePr>
        <p:xfrm>
          <a:off x="324080" y="188913"/>
          <a:ext cx="8568720" cy="649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17"/>
                <a:gridCol w="2105665"/>
                <a:gridCol w="1326692"/>
                <a:gridCol w="1326692"/>
                <a:gridCol w="1630977"/>
                <a:gridCol w="1630977"/>
              </a:tblGrid>
              <a:tr h="65373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н/п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Название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</a:t>
                      </a:r>
                      <a:r>
                        <a:rPr lang="en-US" sz="1800" dirty="0" smtClean="0"/>
                        <a:t>22</a:t>
                      </a:r>
                      <a:r>
                        <a:rPr lang="kk-KZ" sz="1800" dirty="0" smtClean="0"/>
                        <a:t> 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202</a:t>
                      </a:r>
                      <a:r>
                        <a:rPr lang="en-US" sz="1800" dirty="0" smtClean="0"/>
                        <a:t>3</a:t>
                      </a:r>
                      <a:r>
                        <a:rPr lang="kk-KZ" sz="1800" dirty="0" smtClean="0"/>
                        <a:t> 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202</a:t>
                      </a:r>
                      <a:r>
                        <a:rPr lang="en-US" sz="1800" dirty="0" smtClean="0"/>
                        <a:t>4</a:t>
                      </a:r>
                      <a:r>
                        <a:rPr lang="kk-KZ" sz="1800" dirty="0" smtClean="0"/>
                        <a:t> 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202</a:t>
                      </a:r>
                      <a:r>
                        <a:rPr lang="ru-RU" sz="1800" dirty="0" smtClean="0"/>
                        <a:t>5</a:t>
                      </a:r>
                      <a:r>
                        <a:rPr lang="kk-KZ" sz="1800" dirty="0" smtClean="0"/>
                        <a:t>год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074301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1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Айлық есептік көрсеткіш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ru-RU" sz="1800" dirty="0" smtClean="0"/>
                        <a:t>180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 </a:t>
                      </a:r>
                      <a:r>
                        <a:rPr lang="en-US" sz="1800" dirty="0" smtClean="0"/>
                        <a:t>3 201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3 345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ru-RU" sz="1800" dirty="0" smtClean="0"/>
                        <a:t>500</a:t>
                      </a:r>
                      <a:r>
                        <a:rPr lang="kk-KZ" sz="180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155674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Ең</a:t>
                      </a:r>
                      <a:r>
                        <a:rPr lang="kk-KZ" sz="1800" baseline="0" dirty="0" smtClean="0"/>
                        <a:t> төменгі жалақы мөлшері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000</a:t>
                      </a:r>
                      <a:r>
                        <a:rPr lang="en-US" sz="180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</a:t>
                      </a:r>
                      <a:r>
                        <a:rPr lang="en-US" sz="1800" dirty="0" smtClean="0"/>
                        <a:t>00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000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 </a:t>
                      </a:r>
                      <a:r>
                        <a:rPr lang="ru-RU" sz="1800" dirty="0" smtClean="0"/>
                        <a:t>60</a:t>
                      </a:r>
                      <a:r>
                        <a:rPr lang="ru-RU" sz="1800" baseline="0" dirty="0" smtClean="0"/>
                        <a:t> 000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 smtClean="0"/>
                    </a:p>
                  </a:txBody>
                  <a:tcPr marL="91437" marR="91437" marT="45716" marB="45716"/>
                </a:tc>
              </a:tr>
              <a:tr h="1309048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3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Ең төменгі базалық ставка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19 450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20 326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21 240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21 240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102415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4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Ең төменгі зейнетақы мөлшері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 </a:t>
                      </a:r>
                      <a:r>
                        <a:rPr lang="en-US" sz="1800" dirty="0" smtClean="0"/>
                        <a:t>46 302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49 312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52 518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52 518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kk-KZ" sz="1800" dirty="0" smtClean="0"/>
                        <a:t>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  <a:tr h="1196118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5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kk-KZ" sz="1800" smtClean="0"/>
                        <a:t>Ең төменгі өмір сүру мөлшері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36 018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37 639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39 333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39 333</a:t>
                      </a:r>
                      <a:r>
                        <a:rPr lang="kk-KZ" sz="1800" dirty="0" smtClean="0"/>
                        <a:t> тенге</a:t>
                      </a:r>
                      <a:endParaRPr lang="ru-RU" sz="1800" dirty="0"/>
                    </a:p>
                  </a:txBody>
                  <a:tcPr marL="91437" marR="91437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903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823</TotalTime>
  <Words>269</Words>
  <Application>Microsoft Office PowerPoint</Application>
  <PresentationFormat>Экран (4:3)</PresentationFormat>
  <Paragraphs>116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Углы</vt:lpstr>
      <vt:lpstr>1_Волна</vt:lpstr>
      <vt:lpstr>Воздушный поток</vt:lpstr>
      <vt:lpstr>Диаграмма Microsoft Excel</vt:lpstr>
      <vt:lpstr>Ұйғыр ауданының  Бахар ауылдық округінің  2022-2025 жылдарға арналған Азаматтық бюджеті </vt:lpstr>
      <vt:lpstr>                           </vt:lpstr>
      <vt:lpstr>Ұйғыр ауданының Бахар ауылдық округінің  2022-2025  жылдарға арналған бюджеті</vt:lpstr>
      <vt:lpstr>Елді мекендердегі көшелерді жарықтандыру (мың.тенге) </vt:lpstr>
      <vt:lpstr>                              Бахар ауылының санитариясын  қамтамасыз ету (мың.теңге)                           Елді мекендердің санитариясын қамтамасыз    ету(млн.теңге)   </vt:lpstr>
      <vt:lpstr>Елді мекендерді абаттандыру мен көгалдандыру  (мың.теңге)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Ұйғыр ауданының Бахар ауылдық округінің 2018-2020 жылдарға арналған Азаматтық бюджеті</dc:title>
  <dc:creator>user</dc:creator>
  <cp:lastModifiedBy>user</cp:lastModifiedBy>
  <cp:revision>29</cp:revision>
  <dcterms:created xsi:type="dcterms:W3CDTF">2018-02-01T09:15:59Z</dcterms:created>
  <dcterms:modified xsi:type="dcterms:W3CDTF">2022-06-30T02:48:13Z</dcterms:modified>
</cp:coreProperties>
</file>