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Default Extension="wdp" ContentType="image/vnd.ms-photo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9"/>
  </p:notesMasterIdLst>
  <p:sldIdLst>
    <p:sldId id="256" r:id="rId2"/>
    <p:sldId id="266" r:id="rId3"/>
    <p:sldId id="270" r:id="rId4"/>
    <p:sldId id="260" r:id="rId5"/>
    <p:sldId id="267" r:id="rId6"/>
    <p:sldId id="268" r:id="rId7"/>
    <p:sldId id="261" r:id="rId8"/>
  </p:sldIdLst>
  <p:sldSz cx="9906000" cy="6858000" type="A4"/>
  <p:notesSz cx="6794500" cy="99314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83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1F1F1"/>
    <a:srgbClr val="363F11"/>
    <a:srgbClr val="0000FF"/>
    <a:srgbClr val="2D7154"/>
    <a:srgbClr val="B78E20"/>
    <a:srgbClr val="7A7A7A"/>
    <a:srgbClr val="D9DECD"/>
    <a:srgbClr val="83992A"/>
    <a:srgbClr val="FDFDFD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napToGrid="0" showGuides="1">
      <p:cViewPr varScale="1">
        <p:scale>
          <a:sx n="110" d="100"/>
          <a:sy n="110" d="100"/>
        </p:scale>
        <p:origin x="-1344" y="-90"/>
      </p:cViewPr>
      <p:guideLst>
        <p:guide orient="horz" pos="2183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8100" y="0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6C93FA-6277-492F-82E6-1BB984189DD3}" type="datetimeFigureOut">
              <a:rPr lang="ru-RU" smtClean="0"/>
              <a:pPr/>
              <a:t>15.01.2021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708025" y="744538"/>
            <a:ext cx="537845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718050"/>
            <a:ext cx="5435600" cy="44688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32925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8100" y="9432925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F4DD7F-43AE-4342-ABEC-8DD5650AF8C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F4DD7F-43AE-4342-ABEC-8DD5650AF8C1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91368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742950" y="1752602"/>
            <a:ext cx="84201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742950" y="3611607"/>
            <a:ext cx="84201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4078" y="4953000"/>
            <a:ext cx="9910079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40E8E68-A542-4E80-87DA-50112711F0D4}" type="datetimeFigureOut">
              <a:rPr lang="ru-RU" smtClean="0"/>
              <a:pPr/>
              <a:t>15.01.2021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C1391F2-25E2-49EF-B46A-F4F1C55A207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95300" y="1481330"/>
            <a:ext cx="89154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40E8E68-A542-4E80-87DA-50112711F0D4}" type="datetimeFigureOut">
              <a:rPr lang="ru-RU" smtClean="0"/>
              <a:pPr/>
              <a:t>15.01.2021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C1391F2-25E2-49EF-B46A-F4F1C55A207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414347" y="274641"/>
            <a:ext cx="1925593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95300" y="274641"/>
            <a:ext cx="685165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40E8E68-A542-4E80-87DA-50112711F0D4}" type="datetimeFigureOut">
              <a:rPr lang="ru-RU" smtClean="0"/>
              <a:pPr/>
              <a:t>15.01.2021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C1391F2-25E2-49EF-B46A-F4F1C55A207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40E8E68-A542-4E80-87DA-50112711F0D4}" type="datetimeFigureOut">
              <a:rPr lang="ru-RU" smtClean="0"/>
              <a:pPr/>
              <a:t>15.01.2021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C1391F2-25E2-49EF-B46A-F4F1C55A207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2574" y="1059712"/>
            <a:ext cx="84201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249606" y="2931712"/>
            <a:ext cx="4953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40E8E68-A542-4E80-87DA-50112711F0D4}" type="datetimeFigureOut">
              <a:rPr lang="ru-RU" smtClean="0"/>
              <a:pPr/>
              <a:t>15.01.2021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C1391F2-25E2-49EF-B46A-F4F1C55A207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939737" y="3005472"/>
            <a:ext cx="19812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737786" y="3005472"/>
            <a:ext cx="19812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95300" y="1481329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035550" y="1481329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40E8E68-A542-4E80-87DA-50112711F0D4}" type="datetimeFigureOut">
              <a:rPr lang="ru-RU" smtClean="0"/>
              <a:pPr/>
              <a:t>15.01.2021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C1391F2-25E2-49EF-B46A-F4F1C55A207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89154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95300" y="5410200"/>
            <a:ext cx="4376870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5032112" y="5410200"/>
            <a:ext cx="4378590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95300" y="1444295"/>
            <a:ext cx="4376870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5032111" y="1444295"/>
            <a:ext cx="4378590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40E8E68-A542-4E80-87DA-50112711F0D4}" type="datetimeFigureOut">
              <a:rPr lang="ru-RU" smtClean="0"/>
              <a:pPr/>
              <a:t>15.01.2021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C1391F2-25E2-49EF-B46A-F4F1C55A207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40E8E68-A542-4E80-87DA-50112711F0D4}" type="datetimeFigureOut">
              <a:rPr lang="ru-RU" smtClean="0"/>
              <a:pPr/>
              <a:t>15.01.2021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C1391F2-25E2-49EF-B46A-F4F1C55A207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40E8E68-A542-4E80-87DA-50112711F0D4}" type="datetimeFigureOut">
              <a:rPr lang="ru-RU" smtClean="0"/>
              <a:pPr/>
              <a:t>15.01.2021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C1391F2-25E2-49EF-B46A-F4F1C55A207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90600" y="4876800"/>
            <a:ext cx="8105257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787900" y="5355102"/>
            <a:ext cx="4305808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90600" y="274320"/>
            <a:ext cx="8103108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7287618" y="6407944"/>
            <a:ext cx="2080260" cy="365760"/>
          </a:xfrm>
        </p:spPr>
        <p:txBody>
          <a:bodyPr/>
          <a:lstStyle>
            <a:extLst/>
          </a:lstStyle>
          <a:p>
            <a:fld id="{740E8E68-A542-4E80-87DA-50112711F0D4}" type="datetimeFigureOut">
              <a:rPr lang="ru-RU" smtClean="0"/>
              <a:pPr/>
              <a:t>15.01.2021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C1391F2-25E2-49EF-B46A-F4F1C55A207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236335" y="5443402"/>
            <a:ext cx="77597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47650" y="189968"/>
            <a:ext cx="94107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40E8E68-A542-4E80-87DA-50112711F0D4}" type="datetimeFigureOut">
              <a:rPr lang="ru-RU" smtClean="0"/>
              <a:pPr/>
              <a:t>15.01.2021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745079" y="6407945"/>
            <a:ext cx="254657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C1391F2-25E2-49EF-B46A-F4F1C55A207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7650" y="4865122"/>
            <a:ext cx="8748385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776139" y="5001994"/>
            <a:ext cx="4118837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-58024" y="5785023"/>
            <a:ext cx="4118837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545" y="5791253"/>
            <a:ext cx="3685840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10006" y="5787739"/>
            <a:ext cx="3689301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9386121" y="4988440"/>
            <a:ext cx="19812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9184171" y="4988440"/>
            <a:ext cx="19812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776139" y="5001994"/>
            <a:ext cx="4118837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-58024" y="5785023"/>
            <a:ext cx="4118837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545" y="5791253"/>
            <a:ext cx="3685840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10006" y="5787739"/>
            <a:ext cx="3689301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95300" y="1481329"/>
            <a:ext cx="89154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7287618" y="6407944"/>
            <a:ext cx="208026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740E8E68-A542-4E80-87DA-50112711F0D4}" type="datetimeFigureOut">
              <a:rPr lang="ru-RU" smtClean="0"/>
              <a:pPr/>
              <a:t>15.01.2021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745079" y="6407945"/>
            <a:ext cx="254657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9367878" y="6407945"/>
            <a:ext cx="39624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6C1391F2-25E2-49EF-B46A-F4F1C55A207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184296" y="2974746"/>
            <a:ext cx="739898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 smtClean="0">
                <a:solidFill>
                  <a:srgbClr val="363F11"/>
                </a:solidFill>
              </a:rPr>
              <a:t>Гражданский бюджет </a:t>
            </a:r>
          </a:p>
          <a:p>
            <a:pPr algn="ctr"/>
            <a:r>
              <a:rPr lang="ru-RU" sz="3200" dirty="0" smtClean="0">
                <a:solidFill>
                  <a:srgbClr val="363F11"/>
                </a:solidFill>
              </a:rPr>
              <a:t>Управление здравоохранения </a:t>
            </a:r>
          </a:p>
          <a:p>
            <a:pPr algn="ctr"/>
            <a:r>
              <a:rPr lang="ru-RU" sz="3200" dirty="0" err="1" smtClean="0">
                <a:solidFill>
                  <a:srgbClr val="363F11"/>
                </a:solidFill>
              </a:rPr>
              <a:t>Алматинской</a:t>
            </a:r>
            <a:r>
              <a:rPr lang="ru-RU" sz="3200" dirty="0" smtClean="0">
                <a:solidFill>
                  <a:srgbClr val="363F11"/>
                </a:solidFill>
              </a:rPr>
              <a:t> области</a:t>
            </a:r>
            <a:endParaRPr lang="ru-RU" sz="3200" dirty="0">
              <a:solidFill>
                <a:srgbClr val="363F11"/>
              </a:solidFill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 xmlns="">
                  <a14:imgLayer r:embed="rId3">
                    <a14:imgEffect>
                      <a14:backgroundRemoval t="0" b="100000" l="0" r="100000">
                        <a14:foregroundMark x1="12750" y1="17500" x2="14000" y2="55500"/>
                        <a14:foregroundMark x1="5250" y1="34750" x2="13750" y2="82250"/>
                        <a14:foregroundMark x1="12250" y1="71750" x2="28000" y2="93250"/>
                        <a14:foregroundMark x1="21250" y1="85500" x2="54250" y2="98750"/>
                        <a14:foregroundMark x1="39750" y1="93500" x2="78500" y2="88750"/>
                        <a14:foregroundMark x1="67500" y1="88750" x2="88250" y2="79000"/>
                        <a14:foregroundMark x1="82750" y1="79000" x2="94250" y2="68750"/>
                        <a14:foregroundMark x1="85750" y1="73500" x2="98000" y2="42500"/>
                        <a14:foregroundMark x1="94750" y1="67750" x2="91000" y2="24500"/>
                        <a14:foregroundMark x1="93500" y1="42250" x2="84750" y2="14750"/>
                        <a14:foregroundMark x1="95000" y1="47000" x2="71750" y2="6000"/>
                        <a14:foregroundMark x1="80750" y1="12250" x2="80750" y2="12250"/>
                        <a14:foregroundMark x1="76000" y1="8500" x2="76000" y2="8500"/>
                        <a14:foregroundMark x1="80000" y1="11750" x2="74250" y2="8250"/>
                        <a14:foregroundMark x1="71000" y1="9500" x2="37500" y2="6250"/>
                        <a14:foregroundMark x1="41750" y1="7750" x2="11500" y2="26500"/>
                        <a14:foregroundMark x1="16750" y1="15250" x2="34000" y2="5250"/>
                        <a14:foregroundMark x1="17750" y1="13250" x2="32500" y2="6000"/>
                        <a14:foregroundMark x1="30750" y1="6000" x2="48750" y2="1500"/>
                        <a14:foregroundMark x1="50250" y1="1750" x2="69750" y2="5750"/>
                        <a14:foregroundMark x1="9750" y1="27750" x2="6250" y2="42250"/>
                        <a14:foregroundMark x1="9250" y1="24250" x2="4250" y2="35000"/>
                        <a14:foregroundMark x1="3500" y1="37500" x2="1500" y2="52500"/>
                        <a14:foregroundMark x1="3500" y1="33750" x2="5000" y2="31000"/>
                        <a14:foregroundMark x1="1750" y1="55500" x2="4000" y2="67250"/>
                        <a14:foregroundMark x1="4500" y1="68000" x2="11000" y2="80250"/>
                        <a14:foregroundMark x1="15000" y1="83500" x2="22750" y2="90250"/>
                        <a14:foregroundMark x1="42750" y1="1500" x2="41000" y2="1500"/>
                        <a14:foregroundMark x1="2000" y1="49500" x2="1250" y2="55000"/>
                        <a14:backgroundMark x1="500" y1="40000" x2="0" y2="59250"/>
                        <a14:backgroundMark x1="36750" y1="1250" x2="48250" y2="0"/>
                        <a14:backgroundMark x1="56250" y1="500" x2="51250" y2="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836311" y="564094"/>
            <a:ext cx="1943388" cy="19433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1919252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4055" y="1687879"/>
            <a:ext cx="8774836" cy="4531766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госдарственную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программу развития здравоохранения Республики Казахстан  на 2020-2025 годы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выделенно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6</a:t>
            </a:r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643,6</a:t>
            </a:r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млн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тенге.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Дорожная карта 2020-2021 год выделено 1,366 млн.тенге.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том числе:</a:t>
            </a:r>
            <a:endParaRPr lang="ru-RU" sz="26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Tx/>
              <a:buChar char="-"/>
            </a:pP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Совершенствование законодательства;</a:t>
            </a:r>
          </a:p>
          <a:p>
            <a:pPr algn="just">
              <a:buFontTx/>
              <a:buChar char="-"/>
            </a:pP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Повышение качества и доступности медицинских услуг;</a:t>
            </a:r>
          </a:p>
          <a:p>
            <a:pPr algn="just">
              <a:buFontTx/>
              <a:buChar char="-"/>
            </a:pP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Управление общественным здоровьем — акцент на профилактику;</a:t>
            </a:r>
          </a:p>
          <a:p>
            <a:pPr algn="just">
              <a:buFontTx/>
              <a:buChar char="-"/>
            </a:pP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Гарантированный объем медпомощи и система обязательного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соцмедстрахования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>
              <a:buFontTx/>
              <a:buChar char="-"/>
            </a:pP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Доступность лекарств — новые правила ценообразования;</a:t>
            </a:r>
          </a:p>
          <a:p>
            <a:pPr algn="just">
              <a:buFontTx/>
              <a:buChar char="-"/>
            </a:pP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Развитие инфраструктуры здравоохранения;</a:t>
            </a:r>
          </a:p>
          <a:p>
            <a:pPr algn="just">
              <a:buFontTx/>
              <a:buChar char="-"/>
            </a:pP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Повышение кадрового потенциала;</a:t>
            </a:r>
          </a:p>
          <a:p>
            <a:pPr algn="just">
              <a:buFontTx/>
              <a:buChar char="-"/>
            </a:pP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Внедрение передовых методов лечения;</a:t>
            </a:r>
          </a:p>
          <a:p>
            <a:pPr algn="just">
              <a:buFontTx/>
              <a:buChar char="-"/>
            </a:pP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Цифровизация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системы здравоохранения.</a:t>
            </a:r>
          </a:p>
          <a:p>
            <a:endParaRPr lang="ru-RU" b="1" dirty="0" smtClean="0"/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24440" y="647919"/>
            <a:ext cx="9033629" cy="939341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1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Государственная программа развития здравоохранения Республики Казахстан «</a:t>
            </a:r>
            <a:r>
              <a:rPr lang="ru-RU" sz="31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Денсаулық</a:t>
            </a:r>
            <a:r>
              <a:rPr lang="ru-RU" sz="31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» на 2020-2025 годы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508958" y="500334"/>
            <a:ext cx="8850702" cy="5636356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На целевые текущие трансферты выделено 5 995 101,0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тыс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тенге. В том числе, на закуп вакцин и других иммунобиологических препаратов выделено 4 639 930,0 тыс.тенге; на пропаганду здорового образа жизни выделено 29 694,0 тыс. тенге; на реализацию мероприятий по профилактике и борьбе со СПИД выделено 172 203,0 тыс.тенге.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737876" y="252225"/>
            <a:ext cx="4521944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Объем бюджетных </a:t>
            </a:r>
            <a:r>
              <a:rPr lang="ru-RU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средств</a:t>
            </a:r>
            <a:endParaRPr lang="en-US" sz="2800" b="1" dirty="0" smtClean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r>
              <a:rPr lang="kk-KZ" sz="2800" b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на 2021 год </a:t>
            </a:r>
            <a:endParaRPr lang="ru-RU" sz="2800" b="1" dirty="0">
              <a:solidFill>
                <a:srgbClr val="FF0000"/>
              </a:solidFill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431181567"/>
              </p:ext>
            </p:extLst>
          </p:nvPr>
        </p:nvGraphicFramePr>
        <p:xfrm>
          <a:off x="781050" y="1227667"/>
          <a:ext cx="8630369" cy="490571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6414">
                  <a:extLst>
                    <a:ext uri="{9D8B030D-6E8A-4147-A177-3AD203B41FA5}">
                      <a16:colId xmlns:a16="http://schemas.microsoft.com/office/drawing/2014/main" xmlns="" val="3373233926"/>
                    </a:ext>
                  </a:extLst>
                </a:gridCol>
                <a:gridCol w="6818607">
                  <a:extLst>
                    <a:ext uri="{9D8B030D-6E8A-4147-A177-3AD203B41FA5}">
                      <a16:colId xmlns:a16="http://schemas.microsoft.com/office/drawing/2014/main" xmlns="" val="3917841800"/>
                    </a:ext>
                  </a:extLst>
                </a:gridCol>
                <a:gridCol w="1355348">
                  <a:extLst>
                    <a:ext uri="{9D8B030D-6E8A-4147-A177-3AD203B41FA5}">
                      <a16:colId xmlns:a16="http://schemas.microsoft.com/office/drawing/2014/main" xmlns="" val="145458801"/>
                    </a:ext>
                  </a:extLst>
                </a:gridCol>
              </a:tblGrid>
              <a:tr h="386621">
                <a:tc>
                  <a:txBody>
                    <a:bodyPr/>
                    <a:lstStyle/>
                    <a:p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</a:t>
                      </a:r>
                      <a:r>
                        <a:rPr lang="ru-RU" baseline="0" dirty="0" smtClean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бюджетной программы</a:t>
                      </a:r>
                      <a:endParaRPr lang="ru-RU" dirty="0">
                        <a:solidFill>
                          <a:srgbClr val="0000FF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сумма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766848401"/>
                  </a:ext>
                </a:extLst>
              </a:tr>
              <a:tr h="676587">
                <a:tc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«Повышение квалификации и переподготовка кадров»</a:t>
                      </a:r>
                      <a:endParaRPr lang="ru-RU" sz="1600" kern="1200" dirty="0" smtClean="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221 694,0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333403014"/>
                  </a:ext>
                </a:extLst>
              </a:tr>
              <a:tr h="676587">
                <a:tc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«Услуги  по охране  материнства  и детства» 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406 961,0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103020390"/>
                  </a:ext>
                </a:extLst>
              </a:tr>
              <a:tr h="676587">
                <a:tc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«Пропаганда здорового образа жизни»</a:t>
                      </a:r>
                      <a:endParaRPr lang="ru-RU" sz="1600" kern="1200" dirty="0" smtClean="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29 694,0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639460069"/>
                  </a:ext>
                </a:extLst>
              </a:tr>
              <a:tr h="848014">
                <a:tc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«Реализация мероприятий по профилактике и борьбе со СПИД в Республике Казахстан»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172 203,0 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877366907"/>
                  </a:ext>
                </a:extLst>
              </a:tr>
              <a:tr h="811540">
                <a:tc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«Обеспечение  граждан бесплатными или льготными проездом за пределы населенного пункта на лечение» </a:t>
                      </a:r>
                      <a:endParaRPr lang="ru-RU" sz="1600" kern="1200" dirty="0" smtClean="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15 215,0 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965203505"/>
                  </a:ext>
                </a:extLst>
              </a:tr>
              <a:tr h="829777">
                <a:tc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«Информационно-аналитические услуги в области здравоохранения»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484 340,0 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5211450"/>
                  </a:ext>
                </a:extLst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7907086" y="858334"/>
            <a:ext cx="112261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тыс.тенге</a:t>
            </a:r>
            <a:endParaRPr lang="ru-RU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131630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431181567"/>
              </p:ext>
            </p:extLst>
          </p:nvPr>
        </p:nvGraphicFramePr>
        <p:xfrm>
          <a:off x="763797" y="813597"/>
          <a:ext cx="8656248" cy="50437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4810">
                  <a:extLst>
                    <a:ext uri="{9D8B030D-6E8A-4147-A177-3AD203B41FA5}">
                      <a16:colId xmlns:a16="http://schemas.microsoft.com/office/drawing/2014/main" xmlns="" val="3373233926"/>
                    </a:ext>
                  </a:extLst>
                </a:gridCol>
                <a:gridCol w="6596925">
                  <a:extLst>
                    <a:ext uri="{9D8B030D-6E8A-4147-A177-3AD203B41FA5}">
                      <a16:colId xmlns:a16="http://schemas.microsoft.com/office/drawing/2014/main" xmlns="" val="3917841800"/>
                    </a:ext>
                  </a:extLst>
                </a:gridCol>
                <a:gridCol w="1604513">
                  <a:extLst>
                    <a:ext uri="{9D8B030D-6E8A-4147-A177-3AD203B41FA5}">
                      <a16:colId xmlns:a16="http://schemas.microsoft.com/office/drawing/2014/main" xmlns="" val="145458801"/>
                    </a:ext>
                  </a:extLst>
                </a:gridCol>
              </a:tblGrid>
              <a:tr h="961083"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ru-RU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«Централизованный закуп вакцин и других медицинских иммунобиологических препаратов для проведения иммунопрофилактики населения»</a:t>
                      </a:r>
                      <a:endParaRPr lang="ru-RU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5 357 062,0</a:t>
                      </a:r>
                      <a:endParaRPr lang="ru-RU" b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766848401"/>
                  </a:ext>
                </a:extLst>
              </a:tr>
              <a:tr h="619130">
                <a:tc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«Областная база специального медицинского снабжения»</a:t>
                      </a:r>
                      <a:endParaRPr lang="ru-RU" sz="1600" kern="1200" dirty="0" smtClean="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66 206,0 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333403014"/>
                  </a:ext>
                </a:extLst>
              </a:tr>
              <a:tr h="580277">
                <a:tc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«Капитальные расходы государственных органов» 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1 700,0 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103020390"/>
                  </a:ext>
                </a:extLst>
              </a:tr>
              <a:tr h="672758">
                <a:tc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«Капитальные расходы медицинских организаций здравоохранения»</a:t>
                      </a:r>
                      <a:endParaRPr lang="ru-RU" sz="1600" kern="1200" dirty="0" smtClean="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5 069 837,0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639460069"/>
                  </a:ext>
                </a:extLst>
              </a:tr>
              <a:tr h="1249407">
                <a:tc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«Оказание  амбулаторно-поликлинических услуг и медицинских услуг субъектами сельского </a:t>
                      </a:r>
                      <a:r>
                        <a:rPr lang="ru-RU" sz="18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здравоохранения,за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исключением оказываемой за счет средств республиканского бюджета, и оказание услуг Call-центрами»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103454,0 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877366907"/>
                  </a:ext>
                </a:extLst>
              </a:tr>
              <a:tr h="961083">
                <a:tc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«Дополнительное обеспечение гарантированного объема бесплатной медицинской помощи по решению местных представительных органов»</a:t>
                      </a:r>
                      <a:endParaRPr lang="ru-RU" sz="1600" kern="1200" dirty="0" smtClean="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415 880,0 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9652035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431181567"/>
              </p:ext>
            </p:extLst>
          </p:nvPr>
        </p:nvGraphicFramePr>
        <p:xfrm>
          <a:off x="565390" y="261508"/>
          <a:ext cx="9104821" cy="60616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1506">
                  <a:extLst>
                    <a:ext uri="{9D8B030D-6E8A-4147-A177-3AD203B41FA5}">
                      <a16:colId xmlns:a16="http://schemas.microsoft.com/office/drawing/2014/main" xmlns="" val="3373233926"/>
                    </a:ext>
                  </a:extLst>
                </a:gridCol>
                <a:gridCol w="7193458">
                  <a:extLst>
                    <a:ext uri="{9D8B030D-6E8A-4147-A177-3AD203B41FA5}">
                      <a16:colId xmlns:a16="http://schemas.microsoft.com/office/drawing/2014/main" xmlns="" val="3917841800"/>
                    </a:ext>
                  </a:extLst>
                </a:gridCol>
                <a:gridCol w="1429857">
                  <a:extLst>
                    <a:ext uri="{9D8B030D-6E8A-4147-A177-3AD203B41FA5}">
                      <a16:colId xmlns:a16="http://schemas.microsoft.com/office/drawing/2014/main" xmlns="" val="145458801"/>
                    </a:ext>
                  </a:extLst>
                </a:gridCol>
              </a:tblGrid>
              <a:tr h="929854">
                <a:tc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r>
                        <a:rPr lang="ru-RU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«Подготовка специалистов в организациях технического и профессионального, </a:t>
                      </a:r>
                      <a:r>
                        <a:rPr lang="ru-RU" sz="1800" b="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послесреднего</a:t>
                      </a: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образования» </a:t>
                      </a:r>
                      <a:endParaRPr lang="ru-RU" sz="1600" b="0" kern="1200" dirty="0" smtClean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661 306,0</a:t>
                      </a:r>
                      <a:endParaRPr lang="ru-RU" sz="16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333403014"/>
                  </a:ext>
                </a:extLst>
              </a:tr>
              <a:tr h="929854">
                <a:tc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«Подготовка специалистов с высшим, послевузовским образованием и оказание социальной поддержки обучающимся»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222 727,0 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103020390"/>
                  </a:ext>
                </a:extLst>
              </a:tr>
              <a:tr h="929854">
                <a:tc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«Реализация мероприятий по социальной и </a:t>
                      </a:r>
                      <a:r>
                        <a:rPr lang="ru-RU" sz="18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инжинерной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инфраструктуре в сельских населенных пунктах в рамках проекта "</a:t>
                      </a:r>
                      <a:r>
                        <a:rPr lang="ru-RU" sz="18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Ауыл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-Ел </a:t>
                      </a:r>
                      <a:r>
                        <a:rPr lang="ru-RU" sz="18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бесігі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» </a:t>
                      </a:r>
                      <a:endParaRPr lang="ru-RU" sz="1600" kern="1200" dirty="0" smtClean="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484 257,0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639460069"/>
                  </a:ext>
                </a:extLst>
              </a:tr>
              <a:tr h="947456">
                <a:tc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16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«Выполнение государственных обязательств по проектам государственно-частного партнерства»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695 278,0 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877366907"/>
                  </a:ext>
                </a:extLst>
              </a:tr>
              <a:tr h="2324636">
                <a:tc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17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kk-KZ" sz="16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Проведение медицинской организацией мероприятий,</a:t>
                      </a:r>
                      <a:r>
                        <a:rPr lang="kk-KZ" sz="1600" kern="1200" baseline="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снижающих половое влечение, осуществляемые на основании  решения суда</a:t>
                      </a:r>
                      <a:endParaRPr lang="ru-RU" sz="1600" kern="1200" dirty="0" smtClean="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544,0 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9652035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901245" y="326034"/>
            <a:ext cx="4310539" cy="505909"/>
          </a:xfrm>
          <a:prstGeom prst="rect">
            <a:avLst/>
          </a:prstGeom>
          <a:noFill/>
        </p:spPr>
        <p:txBody>
          <a:bodyPr wrap="none" lIns="74295" tIns="37148" rIns="74295" bIns="37148">
            <a:spAutoFit/>
          </a:bodyPr>
          <a:lstStyle/>
          <a:p>
            <a:pPr algn="ctr"/>
            <a:r>
              <a:rPr lang="ru-RU" sz="2800" b="1" dirty="0" err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Назарларыңызға</a:t>
            </a:r>
            <a:r>
              <a:rPr lang="ru-RU" sz="28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рахмет</a:t>
            </a:r>
            <a:r>
              <a:rPr lang="ru-RU" sz="28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842631495"/>
              </p:ext>
            </p:extLst>
          </p:nvPr>
        </p:nvGraphicFramePr>
        <p:xfrm>
          <a:off x="966158" y="5045267"/>
          <a:ext cx="8662647" cy="1329489"/>
        </p:xfrm>
        <a:graphic>
          <a:graphicData uri="http://schemas.openxmlformats.org/drawingml/2006/table">
            <a:tbl>
              <a:tblPr firstRow="1" bandRow="1"/>
              <a:tblGrid>
                <a:gridCol w="2448216">
                  <a:extLst>
                    <a:ext uri="{9D8B030D-6E8A-4147-A177-3AD203B41FA5}">
                      <a16:colId xmlns:a16="http://schemas.microsoft.com/office/drawing/2014/main" xmlns="" val="4200492481"/>
                    </a:ext>
                  </a:extLst>
                </a:gridCol>
                <a:gridCol w="2146898">
                  <a:extLst>
                    <a:ext uri="{9D8B030D-6E8A-4147-A177-3AD203B41FA5}">
                      <a16:colId xmlns:a16="http://schemas.microsoft.com/office/drawing/2014/main" xmlns="" val="2132113996"/>
                    </a:ext>
                  </a:extLst>
                </a:gridCol>
                <a:gridCol w="2410279">
                  <a:extLst>
                    <a:ext uri="{9D8B030D-6E8A-4147-A177-3AD203B41FA5}">
                      <a16:colId xmlns:a16="http://schemas.microsoft.com/office/drawing/2014/main" xmlns="" val="967516550"/>
                    </a:ext>
                  </a:extLst>
                </a:gridCol>
                <a:gridCol w="1657254">
                  <a:extLst>
                    <a:ext uri="{9D8B030D-6E8A-4147-A177-3AD203B41FA5}">
                      <a16:colId xmlns:a16="http://schemas.microsoft.com/office/drawing/2014/main" xmlns="" val="1060314192"/>
                    </a:ext>
                  </a:extLst>
                </a:gridCol>
              </a:tblGrid>
              <a:tr h="1329489"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3429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6858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0287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3716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17145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0574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24003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27432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algn="l" defTabSz="914400" rtl="0" eaLnBrk="1" latinLnBrk="0" hangingPunct="1">
                        <a:lnSpc>
                          <a:spcPct val="150000"/>
                        </a:lnSpc>
                      </a:pPr>
                      <a:r>
                        <a:rPr lang="ru-RU" sz="800" b="1" kern="1200" noProof="0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Ответственные</a:t>
                      </a:r>
                      <a:r>
                        <a:rPr lang="ru-RU" sz="800" b="1" kern="1200" baseline="0" noProof="0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за размещение</a:t>
                      </a:r>
                      <a:r>
                        <a:rPr lang="ru-RU" sz="800" b="1" kern="1200" noProof="0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: Управление</a:t>
                      </a:r>
                      <a:r>
                        <a:rPr lang="ru-RU" sz="800" b="1" kern="1200" baseline="0" noProof="0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здравоохранения </a:t>
                      </a:r>
                      <a:r>
                        <a:rPr lang="ru-RU" sz="800" b="1" kern="1200" baseline="0" noProof="0" dirty="0" err="1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Алматинской</a:t>
                      </a:r>
                      <a:r>
                        <a:rPr lang="ru-RU" sz="800" b="1" kern="1200" baseline="0" noProof="0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области</a:t>
                      </a:r>
                    </a:p>
                    <a:p>
                      <a:pPr marL="0" algn="l" defTabSz="914400" rtl="0" eaLnBrk="1" latinLnBrk="0" hangingPunct="1">
                        <a:lnSpc>
                          <a:spcPct val="150000"/>
                        </a:lnSpc>
                      </a:pPr>
                      <a:r>
                        <a:rPr lang="ru-RU" sz="800" b="1" kern="1200" baseline="0" noProof="0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Руководитель отдела развития и бюджетного планирования </a:t>
                      </a:r>
                    </a:p>
                    <a:p>
                      <a:pPr marL="0" algn="l" defTabSz="914400" rtl="0" eaLnBrk="1" latinLnBrk="0" hangingPunct="1">
                        <a:lnSpc>
                          <a:spcPct val="150000"/>
                        </a:lnSpc>
                      </a:pPr>
                      <a:r>
                        <a:rPr lang="ru-RU" sz="800" b="1" kern="1200" baseline="0" noProof="0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С. </a:t>
                      </a:r>
                      <a:r>
                        <a:rPr lang="ru-RU" sz="800" b="1" kern="1200" baseline="0" noProof="0" dirty="0" err="1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Нурахов</a:t>
                      </a:r>
                      <a:endParaRPr lang="ru-RU" sz="800" b="1" kern="1200" noProof="0" dirty="0" smtClean="0">
                        <a:solidFill>
                          <a:srgbClr val="00206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4319" marR="74319" marT="36780" marB="3678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3429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6858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0287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3716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17145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0574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24003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27432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algn="just" defTabSz="914400" rtl="0" eaLnBrk="1" latinLnBrk="0" hangingPunct="1">
                        <a:lnSpc>
                          <a:spcPct val="150000"/>
                        </a:lnSpc>
                      </a:pPr>
                      <a:r>
                        <a:rPr lang="ru-RU" sz="800" b="1" kern="1200" noProof="0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Руководитель</a:t>
                      </a:r>
                      <a:r>
                        <a:rPr lang="ru-RU" sz="800" b="1" kern="1200" baseline="0" noProof="0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отдела</a:t>
                      </a:r>
                      <a:endParaRPr lang="ru-RU" sz="800" b="1" kern="1200" noProof="0" dirty="0" smtClean="0">
                        <a:solidFill>
                          <a:srgbClr val="00206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algn="just" defTabSz="914400" rtl="0" eaLnBrk="1" latinLnBrk="0" hangingPunct="1">
                        <a:lnSpc>
                          <a:spcPct val="150000"/>
                        </a:lnSpc>
                      </a:pPr>
                      <a:r>
                        <a:rPr lang="ru-RU" sz="800" b="1" kern="1200" noProof="0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С. </a:t>
                      </a:r>
                      <a:r>
                        <a:rPr lang="ru-RU" sz="800" b="1" kern="1200" noProof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Нурахов</a:t>
                      </a:r>
                      <a:endParaRPr lang="ru-RU" sz="800" b="1" kern="1200" noProof="0" dirty="0" smtClean="0">
                        <a:solidFill>
                          <a:srgbClr val="00206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algn="just" defTabSz="914400" rtl="0" eaLnBrk="1" latinLnBrk="0" hangingPunct="1">
                        <a:lnSpc>
                          <a:spcPct val="150000"/>
                        </a:lnSpc>
                      </a:pPr>
                      <a:r>
                        <a:rPr lang="ru-RU" sz="800" b="1" kern="1200" noProof="0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Телефон: +7 (7282) 40 00 69</a:t>
                      </a:r>
                    </a:p>
                    <a:p>
                      <a:pPr marL="0" algn="just" defTabSz="914400" rtl="0" eaLnBrk="1" latinLnBrk="0" hangingPunct="1">
                        <a:lnSpc>
                          <a:spcPct val="150000"/>
                        </a:lnSpc>
                      </a:pPr>
                      <a:r>
                        <a:rPr lang="ru-RU" sz="800" b="1" kern="1200" noProof="0" dirty="0" err="1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e-mail</a:t>
                      </a:r>
                      <a:r>
                        <a:rPr lang="ru-RU" sz="800" b="1" kern="1200" noProof="0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: </a:t>
                      </a:r>
                      <a:r>
                        <a:rPr lang="en-US" sz="800" b="1" kern="1200" noProof="0" dirty="0" err="1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duzakov</a:t>
                      </a:r>
                      <a:r>
                        <a:rPr lang="ru-RU" sz="800" b="1" kern="1200" noProof="0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@</a:t>
                      </a:r>
                      <a:r>
                        <a:rPr lang="ru-RU" sz="800" b="1" kern="1200" noProof="0" dirty="0" err="1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mail.ru</a:t>
                      </a:r>
                      <a:endParaRPr lang="kk-KZ" sz="800" b="0" kern="1200" noProof="0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4319" marR="74319" marT="36780" marB="3678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3429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6858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0287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3716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17145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0574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24003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27432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ru-RU" sz="800" b="1" noProof="0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Исполнители: </a:t>
                      </a:r>
                      <a:r>
                        <a:rPr lang="ru-RU" sz="800" b="1" noProof="0" dirty="0" err="1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Мошканова</a:t>
                      </a:r>
                      <a:r>
                        <a:rPr lang="ru-RU" sz="800" b="1" noProof="0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800" b="1" baseline="0" noProof="0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Ж</a:t>
                      </a:r>
                      <a:r>
                        <a:rPr lang="ru-RU" sz="800" b="1" noProof="0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.Е.</a:t>
                      </a:r>
                    </a:p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ru-RU" sz="800" b="1" noProof="0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Телефон: +7 (7282) 40 00 68</a:t>
                      </a:r>
                    </a:p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ru-RU" sz="800" b="1" noProof="0" dirty="0" err="1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e-mail</a:t>
                      </a:r>
                      <a:r>
                        <a:rPr lang="ru-RU" sz="800" b="1" noProof="0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 </a:t>
                      </a:r>
                      <a:r>
                        <a:rPr lang="en-US" sz="800" b="1" noProof="0" dirty="0" err="1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zhanatova_a</a:t>
                      </a:r>
                      <a:r>
                        <a:rPr lang="ru-RU" sz="800" b="1" noProof="0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@</a:t>
                      </a:r>
                      <a:r>
                        <a:rPr lang="en-US" sz="800" b="1" noProof="0" dirty="0" err="1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bk</a:t>
                      </a:r>
                      <a:r>
                        <a:rPr lang="ru-RU" sz="800" b="1" noProof="0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r>
                        <a:rPr lang="ru-RU" sz="800" b="1" noProof="0" dirty="0" err="1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ru</a:t>
                      </a:r>
                      <a:endParaRPr lang="en-US" sz="800" b="1" noProof="0" dirty="0" smtClean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4319" marR="74319" marT="36780" marB="3678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3429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6858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0287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3716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17145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0574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24003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27432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ru-RU" sz="800" b="1" noProof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Адрес:</a:t>
                      </a:r>
                      <a:r>
                        <a:rPr lang="kk-KZ" sz="800" b="0" baseline="0" noProof="0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Алматинская область город Талдыкорган ул.Гаухар ана 87 </a:t>
                      </a:r>
                      <a:endParaRPr lang="ru-RU" sz="800" b="1" noProof="0" dirty="0" smtClean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4319" marR="74319" marT="36780" marB="3678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905758365"/>
                  </a:ext>
                </a:extLst>
              </a:tr>
            </a:tbl>
          </a:graphicData>
        </a:graphic>
      </p:graphicFrame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325899" y="867114"/>
            <a:ext cx="5429250" cy="36717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85160375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624</TotalTime>
  <Words>424</Words>
  <Application>Microsoft Office PowerPoint</Application>
  <PresentationFormat>Лист A4 (210x297 мм)</PresentationFormat>
  <Paragraphs>84</Paragraphs>
  <Slides>7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Открытая</vt:lpstr>
      <vt:lpstr>Слайд 1</vt:lpstr>
      <vt:lpstr>Государственная программа развития здравоохранения Республики Казахстан «Денсаулық» на 2020-2025 годы </vt:lpstr>
      <vt:lpstr>Слайд 3</vt:lpstr>
      <vt:lpstr>Слайд 4</vt:lpstr>
      <vt:lpstr>Слайд 5</vt:lpstr>
      <vt:lpstr>Слайд 6</vt:lpstr>
      <vt:lpstr>Слайд 7</vt:lpstr>
    </vt:vector>
  </TitlesOfParts>
  <Company>CtrlSoft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ivan</dc:creator>
  <cp:lastModifiedBy>Пользователь Windows</cp:lastModifiedBy>
  <cp:revision>46</cp:revision>
  <cp:lastPrinted>2019-11-04T11:52:24Z</cp:lastPrinted>
  <dcterms:created xsi:type="dcterms:W3CDTF">2019-11-04T04:53:09Z</dcterms:created>
  <dcterms:modified xsi:type="dcterms:W3CDTF">2021-01-15T09:21:30Z</dcterms:modified>
</cp:coreProperties>
</file>