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36" d="100"/>
          <a:sy n="136" d="100"/>
        </p:scale>
        <p:origin x="-72" y="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65027913135766E-2"/>
          <c:y val="0.16604070912672358"/>
          <c:w val="0.83517750607604946"/>
          <c:h val="0.8076953381483913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4249">
              <a:solidFill>
                <a:schemeClr val="tx1"/>
              </a:solidFill>
              <a:prstDash val="solid"/>
            </a:ln>
          </c:spPr>
          <c:explosion val="30"/>
          <c:dPt>
            <c:idx val="0"/>
            <c:bubble3D val="0"/>
            <c:explosion val="21"/>
            <c:spPr>
              <a:solidFill>
                <a:schemeClr val="tx2">
                  <a:lumMod val="60000"/>
                  <a:lumOff val="40000"/>
                </a:schemeClr>
              </a:soli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explosion val="32"/>
            <c:spPr>
              <a:solidFill>
                <a:schemeClr val="tx2">
                  <a:lumMod val="60000"/>
                  <a:lumOff val="40000"/>
                </a:schemeClr>
              </a:solidFill>
              <a:ln w="14249">
                <a:solidFill>
                  <a:schemeClr val="tx1"/>
                </a:solidFill>
                <a:prstDash val="solid"/>
              </a:ln>
            </c:spPr>
          </c:dPt>
          <c:dLbls>
            <c:delete val="1"/>
          </c:dLbls>
          <c:cat>
            <c:strRef>
              <c:f>Sheet1!$B$1:$D$1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0.97599999999999998</c:v>
                </c:pt>
                <c:pt idx="1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8498">
          <a:noFill/>
        </a:ln>
      </c:spPr>
    </c:plotArea>
    <c:legend>
      <c:legendPos val="r"/>
      <c:legendEntry>
        <c:idx val="2"/>
        <c:delete val="1"/>
      </c:legendEntry>
      <c:layout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      </a:t>
            </a:r>
            <a:r>
              <a:rPr lang="ru-RU" sz="1800" dirty="0" err="1" smtClean="0">
                <a:latin typeface="+mj-lt"/>
              </a:rPr>
              <a:t>ГУ</a:t>
            </a:r>
            <a:r>
              <a:rPr lang="ru-RU" sz="1800" baseline="0" dirty="0" smtClean="0">
                <a:latin typeface="+mj-lt"/>
              </a:rPr>
              <a:t> «Отдел архитектуры и </a:t>
            </a:r>
            <a:r>
              <a:rPr lang="ru-RU" sz="1800" baseline="0" dirty="0" err="1" smtClean="0">
                <a:latin typeface="+mj-lt"/>
              </a:rPr>
              <a:t>градостраительства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Ескельдинского</a:t>
            </a:r>
            <a:r>
              <a:rPr lang="ru-RU" sz="1800" baseline="0" dirty="0" smtClean="0">
                <a:latin typeface="+mj-lt"/>
              </a:rPr>
              <a:t> района»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09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24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10421</c:v>
                </c:pt>
                <c:pt idx="1">
                  <c:v>10838</c:v>
                </c:pt>
                <c:pt idx="2">
                  <c:v>11271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589184"/>
        <c:axId val="82590720"/>
        <c:axId val="0"/>
      </c:bar3DChart>
      <c:catAx>
        <c:axId val="82589184"/>
        <c:scaling>
          <c:orientation val="minMax"/>
        </c:scaling>
        <c:delete val="0"/>
        <c:axPos val="b"/>
        <c:majorTickMark val="out"/>
        <c:minorTickMark val="none"/>
        <c:tickLblPos val="nextTo"/>
        <c:crossAx val="82590720"/>
        <c:crosses val="autoZero"/>
        <c:auto val="1"/>
        <c:lblAlgn val="ctr"/>
        <c:lblOffset val="100"/>
        <c:noMultiLvlLbl val="0"/>
      </c:catAx>
      <c:valAx>
        <c:axId val="82590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258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dirty="0">
                <a:solidFill>
                  <a:srgbClr val="CC6600"/>
                </a:solidFill>
              </a:rPr>
              <a:t>Гражданский бюджет </a:t>
            </a:r>
            <a:r>
              <a:rPr lang="ru-RU" sz="3200" dirty="0">
                <a:solidFill>
                  <a:srgbClr val="CC6600"/>
                </a:solidFill>
              </a:rPr>
              <a:t/>
            </a:r>
            <a:br>
              <a:rPr lang="ru-RU" sz="3200" dirty="0">
                <a:solidFill>
                  <a:srgbClr val="CC6600"/>
                </a:solidFill>
              </a:rPr>
            </a:br>
            <a:r>
              <a:rPr lang="ru-RU" sz="3200" dirty="0">
                <a:solidFill>
                  <a:srgbClr val="CC6600"/>
                </a:solidFill>
              </a:rPr>
              <a:t> </a:t>
            </a:r>
            <a:r>
              <a:rPr lang="ru-RU" sz="3200" i="0" dirty="0" err="1">
                <a:solidFill>
                  <a:srgbClr val="CC6600"/>
                </a:solidFill>
              </a:rPr>
              <a:t>ГУ</a:t>
            </a:r>
            <a:r>
              <a:rPr lang="ru-RU" sz="3200" i="0" dirty="0">
                <a:solidFill>
                  <a:srgbClr val="CC6600"/>
                </a:solidFill>
              </a:rPr>
              <a:t> «</a:t>
            </a:r>
            <a:r>
              <a:rPr lang="ru-RU" sz="3200" b="1" i="0" dirty="0">
                <a:solidFill>
                  <a:srgbClr val="CC6600"/>
                </a:solidFill>
              </a:rPr>
              <a:t>О</a:t>
            </a:r>
            <a:r>
              <a:rPr lang="kk-KZ" sz="3200" b="1" dirty="0">
                <a:solidFill>
                  <a:srgbClr val="CC6600"/>
                </a:solidFill>
              </a:rPr>
              <a:t>тдел архитектуры и градостройтельства Ескельдинского района</a:t>
            </a:r>
            <a:r>
              <a:rPr lang="ru-RU" sz="3200" dirty="0">
                <a:solidFill>
                  <a:srgbClr val="CC6600"/>
                </a:solidFill>
              </a:rPr>
              <a:t/>
            </a:r>
            <a:br>
              <a:rPr lang="ru-RU" sz="3200" dirty="0">
                <a:solidFill>
                  <a:srgbClr val="CC6600"/>
                </a:solidFill>
              </a:rPr>
            </a:br>
            <a:r>
              <a:rPr lang="kk-KZ" sz="3200" b="1" dirty="0">
                <a:solidFill>
                  <a:srgbClr val="CC6600"/>
                </a:solidFill>
              </a:rPr>
              <a:t>бюджета  на 2019 год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algn="ctr" eaLnBrk="1" hangingPunct="1">
              <a:spcBef>
                <a:spcPct val="50000"/>
              </a:spcBef>
              <a:buNone/>
            </a:pPr>
            <a:r>
              <a:rPr lang="kk-KZ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Село Карабулак  2019г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46300"/>
              </p:ext>
            </p:extLst>
          </p:nvPr>
        </p:nvGraphicFramePr>
        <p:xfrm>
          <a:off x="1208584" y="1184022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3541481" y="5373216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Капитальные расходы государственного органа </a:t>
            </a:r>
            <a:r>
              <a:rPr lang="kk-KZ" sz="1200" b="1" i="1" dirty="0" smtClean="0">
                <a:latin typeface="+mj-lt"/>
              </a:rPr>
              <a:t>8250</a:t>
            </a:r>
            <a:r>
              <a:rPr lang="kk-KZ" sz="1200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тысяч</a:t>
            </a:r>
            <a:r>
              <a:rPr lang="kk-KZ" sz="1200" b="1" i="1" dirty="0" smtClean="0">
                <a:latin typeface="+mj-lt"/>
              </a:rPr>
              <a:t> тенге, 2,4</a:t>
            </a:r>
            <a:r>
              <a:rPr lang="ru-RU" sz="1200" b="1" i="1" dirty="0" smtClean="0">
                <a:latin typeface="+mj-lt"/>
              </a:rPr>
              <a:t>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12640" y="192791"/>
            <a:ext cx="7559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algn="ctr">
              <a:spcBef>
                <a:spcPct val="50000"/>
              </a:spcBef>
              <a:buNone/>
            </a:pPr>
            <a:r>
              <a:rPr lang="kk-KZ" sz="1800" b="1" dirty="0">
                <a:solidFill>
                  <a:srgbClr val="000000"/>
                </a:solidFill>
                <a:latin typeface="Times New Roman"/>
              </a:rPr>
              <a:t>Удельный вес бюджета на 2019 год ГУ “Отдел архитектуры и и градостраительства Ескельдинского района”. Всего – 10421 тысяч тенге</a:t>
            </a:r>
            <a:endParaRPr lang="ru-RU" sz="18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endParaRPr lang="kk-KZ" sz="1200" b="1" i="1" dirty="0" smtClean="0">
              <a:latin typeface="+mj-lt"/>
            </a:endParaRPr>
          </a:p>
          <a:p>
            <a:pPr algn="ctr" fontAlgn="ctr">
              <a:spcBef>
                <a:spcPts val="0"/>
              </a:spcBef>
              <a:buFontTx/>
              <a:buNone/>
            </a:pPr>
            <a:endParaRPr lang="kk-KZ" sz="1200" b="1" i="1" dirty="0">
              <a:latin typeface="+mj-lt"/>
            </a:endParaRPr>
          </a:p>
          <a:p>
            <a:pPr algn="ctr" fontAlgn="ctr">
              <a:spcBef>
                <a:spcPts val="0"/>
              </a:spcBef>
              <a:buFontTx/>
              <a:buNone/>
            </a:pPr>
            <a:endParaRPr lang="kk-KZ" sz="1200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На содержание отдела </a:t>
            </a:r>
            <a:r>
              <a:rPr lang="kk-KZ" sz="1200" b="1" i="1" dirty="0" smtClean="0">
                <a:latin typeface="+mj-lt"/>
              </a:rPr>
              <a:t>10171</a:t>
            </a:r>
            <a:r>
              <a:rPr lang="kk-KZ" sz="1200" b="1" i="1" dirty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тысяч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теңге,  97,6 %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Ескелді ауданының </a:t>
            </a:r>
            <a:r>
              <a:rPr lang="kk-KZ" sz="1800" b="1" dirty="0">
                <a:solidFill>
                  <a:srgbClr val="000000"/>
                </a:solidFill>
                <a:latin typeface="Times New Roman"/>
              </a:rPr>
              <a:t>сәулет және қалақұрылысы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бөлімінің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99872867"/>
              </p:ext>
            </p:extLst>
          </p:nvPr>
        </p:nvGraphicFramePr>
        <p:xfrm>
          <a:off x="344488" y="2420889"/>
          <a:ext cx="9217024" cy="3124315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10421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10838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11271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Услуги по обеспечению деятельности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10171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10578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11001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250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260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270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2192628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27951</TotalTime>
  <Words>114</Words>
  <Application>Microsoft Office PowerPoint</Application>
  <PresentationFormat>Лист A4 (210x297 мм)</PresentationFormat>
  <Paragraphs>30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 ГУ «Отдел архитектуры и градостройтельства Ескельдинского района бюджета  на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ПК1</cp:lastModifiedBy>
  <cp:revision>1924</cp:revision>
  <cp:lastPrinted>2016-07-20T11:16:55Z</cp:lastPrinted>
  <dcterms:created xsi:type="dcterms:W3CDTF">2004-02-06T14:47:15Z</dcterms:created>
  <dcterms:modified xsi:type="dcterms:W3CDTF">2019-10-31T12:06:54Z</dcterms:modified>
</cp:coreProperties>
</file>