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29E-2"/>
          <c:y val="2.051282051282062E-2"/>
          <c:w val="0.97724922440537965"/>
          <c:h val="0.72649572649572947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Ағымдағы нысаналы трансферттер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28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62,6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3.7639743034981785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49,7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1010261627436666E-2"/>
                  <c:y val="-3.478592818668029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70,1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2.1553177819276029E-2"/>
                  <c:y val="-3.748414194276762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 ж 2 тоқсан</c:v>
                </c:pt>
                <c:pt idx="1">
                  <c:v>2018 ж 2 тоқсан</c:v>
                </c:pt>
                <c:pt idx="2">
                  <c:v>2019 ж 2 тоқсан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1">
                  <c:v>144590</c:v>
                </c:pt>
                <c:pt idx="2">
                  <c:v>352777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1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10,7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8E-2"/>
                  <c:y val="-2.4301336573511168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9,4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03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9,02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2017 ж 2 тоқсан</c:v>
                </c:pt>
                <c:pt idx="1">
                  <c:v>2018 ж 2 тоқсан</c:v>
                </c:pt>
                <c:pt idx="2">
                  <c:v>2019 ж 2 тоқсан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1">
                  <c:v>27437</c:v>
                </c:pt>
                <c:pt idx="2">
                  <c:v>45405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867657637174987E-2"/>
                  <c:y val="-6.7909798031017795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10,3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8187199409357242E-2"/>
                  <c:y val="-8.402330632121831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40,82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1.7114276278023581E-2"/>
                  <c:y val="-3.0041809779852826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3.708919236001261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 ж 2 тоқсан</c:v>
                </c:pt>
                <c:pt idx="1">
                  <c:v>2018 ж 2 тоқсан</c:v>
                </c:pt>
                <c:pt idx="2">
                  <c:v>2019 ж 2 тоқсан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1">
                  <c:v>118697</c:v>
                </c:pt>
                <c:pt idx="2">
                  <c:v>105008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79660544"/>
        <c:axId val="79662080"/>
        <c:axId val="0"/>
      </c:bar3DChart>
      <c:catAx>
        <c:axId val="79660544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9662080"/>
        <c:crosses val="autoZero"/>
        <c:auto val="1"/>
        <c:lblAlgn val="ctr"/>
        <c:lblOffset val="100"/>
        <c:tickLblSkip val="1"/>
        <c:tickMarkSkip val="1"/>
      </c:catAx>
      <c:valAx>
        <c:axId val="79662080"/>
        <c:scaling>
          <c:orientation val="minMax"/>
        </c:scaling>
        <c:delete val="1"/>
        <c:axPos val="l"/>
        <c:numFmt formatCode="General" sourceLinked="1"/>
        <c:tickLblPos val="none"/>
        <c:crossAx val="79660544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499"/>
          <c:w val="0.75491209927611169"/>
          <c:h val="6.4957264957265434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92E-2"/>
          <c:y val="1.6393442622950821E-2"/>
          <c:w val="0.93782383419689552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67,4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2.8463989900461607E-2"/>
                  <c:y val="-1.0251886573040096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204,8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739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287,0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A7-4919-A6D3-69C3C5C7C713}"/>
                </c:ext>
              </c:extLst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2017 ж 2 тоқсан</c:v>
                </c:pt>
                <c:pt idx="1">
                  <c:v>2018 ж 2 тоқсан</c:v>
                </c:pt>
                <c:pt idx="2">
                  <c:v>2019 ж 2 тоқсан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1">
                  <c:v>54.1</c:v>
                </c:pt>
                <c:pt idx="2">
                  <c:v>78.3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67801088"/>
        <c:axId val="67802624"/>
        <c:axId val="0"/>
      </c:bar3DChart>
      <c:catAx>
        <c:axId val="67801088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7802624"/>
        <c:crosses val="autoZero"/>
        <c:auto val="1"/>
        <c:lblAlgn val="ctr"/>
        <c:lblOffset val="100"/>
        <c:tickLblSkip val="1"/>
        <c:tickMarkSkip val="1"/>
      </c:catAx>
      <c:valAx>
        <c:axId val="67802624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801088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ADA20-0FCC-46AF-956C-D6925C69FD4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cene3d>
              <a:camera prst="perspectiveRelaxedModerately"/>
              <a:lightRig rig="threePt" dir="t"/>
            </a:scene3d>
          </a:bodyPr>
          <a:lstStyle/>
          <a:p>
            <a:pPr algn="ctr" eaLnBrk="1" hangingPunct="1"/>
            <a: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  <a:t>Балпық ауылдық округінің</a:t>
            </a:r>
            <a:r>
              <a:rPr lang="en-US" sz="4000" b="1" i="0" dirty="0" smtClean="0">
                <a:blipFill>
                  <a:blip r:embed="rId3"/>
                  <a:tile tx="0" ty="0" sx="100000" sy="100000" flip="none" algn="tl"/>
                </a:blipFill>
              </a:rPr>
              <a:t> </a:t>
            </a:r>
            <a: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  <a:t>2019 жылының, жарты жылдығына </a:t>
            </a:r>
            <a:b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</a:br>
            <a: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  <a:t>арналған ауылдық</a:t>
            </a:r>
            <a:b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</a:br>
            <a:r>
              <a:rPr lang="kk-KZ" sz="4000" b="1" i="0" dirty="0" smtClean="0">
                <a:blipFill>
                  <a:blip r:embed="rId3"/>
                  <a:tile tx="0" ty="0" sx="100000" sy="100000" flip="none" algn="tl"/>
                </a:blipFill>
              </a:rPr>
              <a:t>бюджетінің азаматтық бюджеті</a:t>
            </a:r>
            <a:endParaRPr lang="nl-NL" sz="4000" b="1" i="0" dirty="0" smtClean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smtClean="0">
                <a:blipFill>
                  <a:blip r:embed="rId6"/>
                  <a:tile tx="0" ty="0" sx="100000" sy="100000" flip="none" algn="tl"/>
                </a:blipFill>
                <a:latin typeface="Times New Roman" panose="02020603050405020304" pitchFamily="18" charset="0"/>
              </a:rPr>
              <a:t>Балпық би </a:t>
            </a:r>
            <a:r>
              <a:rPr lang="kk-KZ" sz="2400" b="1" dirty="0" smtClean="0">
                <a:blipFill>
                  <a:blip r:embed="rId6"/>
                  <a:tile tx="0" ty="0" sx="100000" sy="100000" flip="none" algn="tl"/>
                </a:blipFill>
                <a:latin typeface="Times New Roman" panose="02020603050405020304" pitchFamily="18" charset="0"/>
              </a:rPr>
              <a:t>ауылы 2019 </a:t>
            </a:r>
            <a:r>
              <a:rPr lang="kk-KZ" sz="2400" b="1" dirty="0">
                <a:blipFill>
                  <a:blip r:embed="rId6"/>
                  <a:tile tx="0" ty="0" sx="100000" sy="100000" flip="none" algn="tl"/>
                </a:blip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blipFill>
                  <a:blip r:embed="rId6"/>
                  <a:tile tx="0" ty="0" sx="100000" sy="100000" flip="none" algn="tl"/>
                </a:blip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7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2017-2019 жылдарға арналған ауылдық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228600" y="969963"/>
          <a:ext cx="9153556" cy="4423077"/>
        </p:xfrm>
        <a:graphic>
          <a:graphicData uri="http://schemas.openxmlformats.org/drawingml/2006/table">
            <a:tbl>
              <a:tblPr/>
              <a:tblGrid>
                <a:gridCol w="54282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5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6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 жыл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тоқсан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 жыл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тоқсан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  жыл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тоқсан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290724,0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503191,0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118697,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kk-K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105008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kumimoji="0" lang="kk-KZ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5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Ағымдағы нысаналы трансферттер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144590,0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352777,0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9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27437,0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45405,0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5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13721,1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290724,0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503191,0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13721,1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26013,0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39975,0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5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204806,0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287075,0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4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46853,0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130298,0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 және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latin typeface="Arial Cyr" pitchFamily="34" charset="0"/>
                          <a:cs typeface="Arial Cyr" pitchFamily="34" charset="0"/>
                        </a:rPr>
                        <a:t>18895,0</a:t>
                      </a:r>
                      <a:endParaRPr lang="ru-RU" sz="13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2020 жылға дейінгі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13052,0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12019,0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Балпық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округінің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бюджетінің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құрылымы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</a:rPr>
              <a:t>2017-2019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4532210"/>
              </p:ext>
            </p:extLst>
          </p:nvPr>
        </p:nvGraphicFramePr>
        <p:xfrm>
          <a:off x="306388" y="1276350"/>
          <a:ext cx="8175451" cy="5008902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32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Бөлімдердің атауы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2017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тоқсан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тоқсан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тоқсан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290724,0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503191,0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118697,0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105008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,0</a:t>
                      </a:r>
                      <a:endParaRPr kumimoji="0" lang="kk-K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172027,0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398182,0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13721,1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290724,0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503191,0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активтерімен операциялар бойынша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2017-2019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52500" y="1492250"/>
          <a:ext cx="7292975" cy="5221288"/>
        </p:xfrm>
        <a:graphic>
          <a:graphicData uri="http://schemas.openxmlformats.org/presentationml/2006/ole">
            <p:oleObj spid="_x0000_s10345" name="Диаграмма" r:id="rId3" imgW="6505612" imgH="4657770" progId="MSGraph.Chart.8">
              <p:embed followColorScheme="full"/>
            </p:oleObj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100%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500174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</a:t>
            </a:r>
            <a:r>
              <a:rPr lang="kk-KZ" sz="1400" b="1" dirty="0" smtClean="0">
                <a:latin typeface="Times New Roman" panose="02020603050405020304" pitchFamily="18" charset="0"/>
              </a:rPr>
              <a:t> </a:t>
            </a:r>
            <a:r>
              <a:rPr lang="kk-KZ" sz="1400" b="1">
                <a:latin typeface="Times New Roman" panose="02020603050405020304" pitchFamily="18" charset="0"/>
              </a:rPr>
              <a:t>түсімдер  </a:t>
            </a:r>
            <a:r>
              <a:rPr lang="kk-KZ" sz="1400" b="1" smtClean="0">
                <a:latin typeface="Times New Roman" panose="02020603050405020304" pitchFamily="18" charset="0"/>
              </a:rPr>
              <a:t>105,0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2019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</a:t>
            </a:r>
            <a:r>
              <a:rPr lang="kk-KZ" sz="1800" b="1">
                <a:latin typeface="Arial" panose="020B0604020202020204" pitchFamily="34" charset="0"/>
              </a:rPr>
              <a:t>– </a:t>
            </a:r>
            <a:r>
              <a:rPr lang="kk-KZ" sz="1800" b="1" smtClean="0">
                <a:latin typeface="Arial" panose="020B0604020202020204" pitchFamily="34" charset="0"/>
              </a:rPr>
              <a:t>10</a:t>
            </a:r>
            <a:r>
              <a:rPr lang="kk-KZ" sz="1800" b="1" smtClean="0">
                <a:latin typeface="Arial" panose="020B0604020202020204" pitchFamily="34" charset="0"/>
              </a:rPr>
              <a:t>5,0</a:t>
            </a:r>
            <a:r>
              <a:rPr lang="kk-KZ" sz="1800" b="1" smtClean="0">
                <a:latin typeface="Arial" panose="020B0604020202020204" pitchFamily="34" charset="0"/>
              </a:rPr>
              <a:t> </a:t>
            </a:r>
            <a:r>
              <a:rPr lang="kk-KZ" sz="1800" b="1" dirty="0" smtClean="0">
                <a:latin typeface="Arial" panose="020B0604020202020204" pitchFamily="34" charset="0"/>
              </a:rPr>
              <a:t>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199" imgH="559116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ауылдық бюджетке 2017-2019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344488" y="1341438"/>
          <a:ext cx="9217024" cy="24609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тоқсан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тоқсан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204806,0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287075,0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204806,0</a:t>
                      </a:r>
                      <a:endParaRPr lang="ru-RU" sz="13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287075,0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2017-2019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24126</TotalTime>
  <Words>321</Words>
  <Application>Microsoft Office PowerPoint</Application>
  <PresentationFormat>Лист A4 (210x297 мм)</PresentationFormat>
  <Paragraphs>148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Международный</vt:lpstr>
      <vt:lpstr>Диаграмма</vt:lpstr>
      <vt:lpstr>Лист Microsoft Office Excel 97-2003</vt:lpstr>
      <vt:lpstr>Балпық ауылдық округінің 2019 жылының, жарты жылдығына  арналған ауылдық бюджетінің азаматтық бюджеті</vt:lpstr>
      <vt:lpstr>2017-2019 жылдарға арналған ауылдық бюджеті</vt:lpstr>
      <vt:lpstr>Слайд 3</vt:lpstr>
      <vt:lpstr>Слайд 4</vt:lpstr>
      <vt:lpstr>Слайд 5</vt:lpstr>
      <vt:lpstr>2019 жылғы ауылдық бюджеттің салалары  бойынша үлес салмағы</vt:lpstr>
      <vt:lpstr>Слайд 7</vt:lpstr>
      <vt:lpstr>Ауылдық бюджетте 2017-2019 жылдарда білім бойынша ағымды шығындарына бөлінген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SS</cp:lastModifiedBy>
  <cp:revision>1837</cp:revision>
  <cp:lastPrinted>2016-07-20T11:16:55Z</cp:lastPrinted>
  <dcterms:created xsi:type="dcterms:W3CDTF">2004-02-06T14:47:15Z</dcterms:created>
  <dcterms:modified xsi:type="dcterms:W3CDTF">2020-03-31T09:11:15Z</dcterms:modified>
</cp:coreProperties>
</file>