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702" r:id="rId3"/>
    <p:sldMasterId id="2147483720" r:id="rId4"/>
    <p:sldMasterId id="2147483738" r:id="rId5"/>
    <p:sldMasterId id="2147483756" r:id="rId6"/>
  </p:sldMasterIdLst>
  <p:notesMasterIdLst>
    <p:notesMasterId r:id="rId27"/>
  </p:notesMasterIdLst>
  <p:sldIdLst>
    <p:sldId id="256" r:id="rId7"/>
    <p:sldId id="279" r:id="rId8"/>
    <p:sldId id="281" r:id="rId9"/>
    <p:sldId id="290" r:id="rId10"/>
    <p:sldId id="293" r:id="rId11"/>
    <p:sldId id="283" r:id="rId12"/>
    <p:sldId id="284" r:id="rId13"/>
    <p:sldId id="287" r:id="rId14"/>
    <p:sldId id="295" r:id="rId15"/>
    <p:sldId id="286" r:id="rId16"/>
    <p:sldId id="297" r:id="rId17"/>
    <p:sldId id="276" r:id="rId18"/>
    <p:sldId id="289" r:id="rId19"/>
    <p:sldId id="269" r:id="rId20"/>
    <p:sldId id="274" r:id="rId21"/>
    <p:sldId id="275" r:id="rId22"/>
    <p:sldId id="299" r:id="rId23"/>
    <p:sldId id="301" r:id="rId24"/>
    <p:sldId id="303" r:id="rId25"/>
    <p:sldId id="305" r:id="rId26"/>
  </p:sldIdLst>
  <p:sldSz cx="9144000" cy="6858000" type="screen4x3"/>
  <p:notesSz cx="7559675" cy="10691813"/>
  <p:defaultTextStyle>
    <a:defPPr>
      <a:defRPr lang="ru-RU"/>
    </a:defPPr>
    <a:lvl1pPr algn="l" rtl="0" fontAlgn="base">
      <a:spcBef>
        <a:spcPct val="0"/>
      </a:spcBef>
      <a:spcAft>
        <a:spcPct val="0"/>
      </a:spcAft>
      <a:defRPr i="1" kern="1200">
        <a:solidFill>
          <a:srgbClr val="FFFFFF"/>
        </a:solidFill>
        <a:latin typeface="Times New Roman" pitchFamily="18" charset="0"/>
        <a:ea typeface="DejaVu Sans"/>
        <a:cs typeface="Arial" charset="0"/>
      </a:defRPr>
    </a:lvl1pPr>
    <a:lvl2pPr marL="457200" algn="l" rtl="0" fontAlgn="base">
      <a:spcBef>
        <a:spcPct val="0"/>
      </a:spcBef>
      <a:spcAft>
        <a:spcPct val="0"/>
      </a:spcAft>
      <a:defRPr i="1" kern="1200">
        <a:solidFill>
          <a:srgbClr val="FFFFFF"/>
        </a:solidFill>
        <a:latin typeface="Times New Roman" pitchFamily="18" charset="0"/>
        <a:ea typeface="DejaVu Sans"/>
        <a:cs typeface="Arial" charset="0"/>
      </a:defRPr>
    </a:lvl2pPr>
    <a:lvl3pPr marL="914400" algn="l" rtl="0" fontAlgn="base">
      <a:spcBef>
        <a:spcPct val="0"/>
      </a:spcBef>
      <a:spcAft>
        <a:spcPct val="0"/>
      </a:spcAft>
      <a:defRPr i="1" kern="1200">
        <a:solidFill>
          <a:srgbClr val="FFFFFF"/>
        </a:solidFill>
        <a:latin typeface="Times New Roman" pitchFamily="18" charset="0"/>
        <a:ea typeface="DejaVu Sans"/>
        <a:cs typeface="Arial" charset="0"/>
      </a:defRPr>
    </a:lvl3pPr>
    <a:lvl4pPr marL="1371600" algn="l" rtl="0" fontAlgn="base">
      <a:spcBef>
        <a:spcPct val="0"/>
      </a:spcBef>
      <a:spcAft>
        <a:spcPct val="0"/>
      </a:spcAft>
      <a:defRPr i="1" kern="1200">
        <a:solidFill>
          <a:srgbClr val="FFFFFF"/>
        </a:solidFill>
        <a:latin typeface="Times New Roman" pitchFamily="18" charset="0"/>
        <a:ea typeface="DejaVu Sans"/>
        <a:cs typeface="Arial" charset="0"/>
      </a:defRPr>
    </a:lvl4pPr>
    <a:lvl5pPr marL="1828800" algn="l" rtl="0" fontAlgn="base">
      <a:spcBef>
        <a:spcPct val="0"/>
      </a:spcBef>
      <a:spcAft>
        <a:spcPct val="0"/>
      </a:spcAft>
      <a:defRPr i="1" kern="1200">
        <a:solidFill>
          <a:srgbClr val="FFFFFF"/>
        </a:solidFill>
        <a:latin typeface="Times New Roman" pitchFamily="18" charset="0"/>
        <a:ea typeface="DejaVu Sans"/>
        <a:cs typeface="Arial" charset="0"/>
      </a:defRPr>
    </a:lvl5pPr>
    <a:lvl6pPr marL="2286000" algn="l" defTabSz="914400" rtl="0" eaLnBrk="1" latinLnBrk="0" hangingPunct="1">
      <a:defRPr i="1" kern="1200">
        <a:solidFill>
          <a:srgbClr val="FFFFFF"/>
        </a:solidFill>
        <a:latin typeface="Times New Roman" pitchFamily="18" charset="0"/>
        <a:ea typeface="DejaVu Sans"/>
        <a:cs typeface="Arial" charset="0"/>
      </a:defRPr>
    </a:lvl6pPr>
    <a:lvl7pPr marL="2743200" algn="l" defTabSz="914400" rtl="0" eaLnBrk="1" latinLnBrk="0" hangingPunct="1">
      <a:defRPr i="1" kern="1200">
        <a:solidFill>
          <a:srgbClr val="FFFFFF"/>
        </a:solidFill>
        <a:latin typeface="Times New Roman" pitchFamily="18" charset="0"/>
        <a:ea typeface="DejaVu Sans"/>
        <a:cs typeface="Arial" charset="0"/>
      </a:defRPr>
    </a:lvl7pPr>
    <a:lvl8pPr marL="3200400" algn="l" defTabSz="914400" rtl="0" eaLnBrk="1" latinLnBrk="0" hangingPunct="1">
      <a:defRPr i="1" kern="1200">
        <a:solidFill>
          <a:srgbClr val="FFFFFF"/>
        </a:solidFill>
        <a:latin typeface="Times New Roman" pitchFamily="18" charset="0"/>
        <a:ea typeface="DejaVu Sans"/>
        <a:cs typeface="Arial" charset="0"/>
      </a:defRPr>
    </a:lvl8pPr>
    <a:lvl9pPr marL="3657600" algn="l" defTabSz="914400" rtl="0" eaLnBrk="1" latinLnBrk="0" hangingPunct="1">
      <a:defRPr i="1" kern="1200">
        <a:solidFill>
          <a:srgbClr val="FFFFFF"/>
        </a:solidFill>
        <a:latin typeface="Times New Roman" pitchFamily="18" charset="0"/>
        <a:ea typeface="DejaVu Sans"/>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99FF"/>
    <a:srgbClr val="3399FF"/>
    <a:srgbClr val="99CCFF"/>
    <a:srgbClr val="CCCCFF"/>
    <a:srgbClr val="0066FF"/>
    <a:srgbClr val="99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276600"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DejaVu Sans"/>
              </a:defRPr>
            </a:lvl1pPr>
          </a:lstStyle>
          <a:p>
            <a:pPr>
              <a:defRPr/>
            </a:pPr>
            <a:endParaRPr lang="ru-RU"/>
          </a:p>
        </p:txBody>
      </p:sp>
      <p:sp>
        <p:nvSpPr>
          <p:cNvPr id="54275" name="Rectangle 3"/>
          <p:cNvSpPr>
            <a:spLocks noGrp="1" noChangeArrowheads="1"/>
          </p:cNvSpPr>
          <p:nvPr>
            <p:ph type="dt" idx="1"/>
          </p:nvPr>
        </p:nvSpPr>
        <p:spPr bwMode="auto">
          <a:xfrm>
            <a:off x="4281488" y="0"/>
            <a:ext cx="3276600"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DejaVu Sans"/>
              </a:defRPr>
            </a:lvl1pPr>
          </a:lstStyle>
          <a:p>
            <a:pPr>
              <a:defRPr/>
            </a:pPr>
            <a:fld id="{ED290DE4-2C3F-44F7-B605-702C3A08EC35}" type="datetimeFigureOut">
              <a:rPr lang="ru-RU"/>
              <a:pPr>
                <a:defRPr/>
              </a:pPr>
              <a:t>13.05.2021</a:t>
            </a:fld>
            <a:endParaRPr lang="ru-RU"/>
          </a:p>
        </p:txBody>
      </p:sp>
      <p:sp>
        <p:nvSpPr>
          <p:cNvPr id="25604" name="Rectangle 4"/>
          <p:cNvSpPr>
            <a:spLocks noGrp="1" noRot="1" noChangeAspect="1" noChangeArrowheads="1" noTextEdit="1"/>
          </p:cNvSpPr>
          <p:nvPr>
            <p:ph type="sldImg" idx="2"/>
          </p:nvPr>
        </p:nvSpPr>
        <p:spPr bwMode="auto">
          <a:xfrm>
            <a:off x="1106488" y="801688"/>
            <a:ext cx="5346700" cy="4010025"/>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55650" y="5078413"/>
            <a:ext cx="6048375" cy="4811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4278" name="Rectangle 6"/>
          <p:cNvSpPr>
            <a:spLocks noGrp="1" noChangeArrowheads="1"/>
          </p:cNvSpPr>
          <p:nvPr>
            <p:ph type="ftr" sz="quarter" idx="4"/>
          </p:nvPr>
        </p:nvSpPr>
        <p:spPr bwMode="auto">
          <a:xfrm>
            <a:off x="0" y="10155238"/>
            <a:ext cx="3276600" cy="534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DejaVu Sans"/>
              </a:defRPr>
            </a:lvl1pPr>
          </a:lstStyle>
          <a:p>
            <a:pPr>
              <a:defRPr/>
            </a:pPr>
            <a:endParaRPr lang="ru-RU"/>
          </a:p>
        </p:txBody>
      </p:sp>
      <p:sp>
        <p:nvSpPr>
          <p:cNvPr id="54279" name="Rectangle 7"/>
          <p:cNvSpPr>
            <a:spLocks noGrp="1" noChangeArrowheads="1"/>
          </p:cNvSpPr>
          <p:nvPr>
            <p:ph type="sldNum" sz="quarter" idx="5"/>
          </p:nvPr>
        </p:nvSpPr>
        <p:spPr bwMode="auto">
          <a:xfrm>
            <a:off x="4281488" y="10155238"/>
            <a:ext cx="3276600" cy="534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DejaVu Sans"/>
              </a:defRPr>
            </a:lvl1pPr>
          </a:lstStyle>
          <a:p>
            <a:pPr>
              <a:defRPr/>
            </a:pPr>
            <a:fld id="{6B364038-25FF-4E63-8870-B822CA769408}" type="slidenum">
              <a:rPr lang="ru-RU"/>
              <a:pPr>
                <a:defRPr/>
              </a:pPr>
              <a:t>‹#›</a:t>
            </a:fld>
            <a:endParaRPr lang="ru-RU"/>
          </a:p>
        </p:txBody>
      </p:sp>
    </p:spTree>
    <p:extLst>
      <p:ext uri="{BB962C8B-B14F-4D97-AF65-F5344CB8AC3E}">
        <p14:creationId xmlns:p14="http://schemas.microsoft.com/office/powerpoint/2010/main" val="1636408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06488" y="801688"/>
            <a:ext cx="5346700" cy="4010025"/>
          </a:xfrm>
          <a:ln/>
        </p:spPr>
      </p:sp>
      <p:sp>
        <p:nvSpPr>
          <p:cNvPr id="6144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982080" y="457200"/>
            <a:ext cx="7704360" cy="1980720"/>
          </a:xfrm>
          <a:prstGeom prst="rect">
            <a:avLst/>
          </a:prstGeom>
        </p:spPr>
        <p:txBody>
          <a:bodyPr/>
          <a:lstStyle/>
          <a:p>
            <a:endParaRPr lang="ru-RU"/>
          </a:p>
        </p:txBody>
      </p:sp>
      <p:sp>
        <p:nvSpPr>
          <p:cNvPr id="13" name="PlaceHolder 2"/>
          <p:cNvSpPr>
            <a:spLocks noGrp="1"/>
          </p:cNvSpPr>
          <p:nvPr>
            <p:ph type="subTitle"/>
          </p:nvPr>
        </p:nvSpPr>
        <p:spPr>
          <a:xfrm>
            <a:off x="457200" y="1604520"/>
            <a:ext cx="8229240" cy="3977280"/>
          </a:xfrm>
          <a:prstGeom prst="rect">
            <a:avLst/>
          </a:prstGeom>
        </p:spPr>
        <p:txBody>
          <a:bodyPr anchor="ct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982080" y="457200"/>
            <a:ext cx="7704360" cy="1980720"/>
          </a:xfrm>
          <a:prstGeom prst="rect">
            <a:avLst/>
          </a:prstGeom>
        </p:spPr>
        <p:txBody>
          <a:bodyPr/>
          <a:lstStyle/>
          <a:p>
            <a:endParaRPr lang="ru-RU"/>
          </a:p>
        </p:txBody>
      </p:sp>
      <p:sp>
        <p:nvSpPr>
          <p:cNvPr id="37" name="PlaceHolder 2"/>
          <p:cNvSpPr>
            <a:spLocks noGrp="1"/>
          </p:cNvSpPr>
          <p:nvPr>
            <p:ph type="body"/>
          </p:nvPr>
        </p:nvSpPr>
        <p:spPr>
          <a:xfrm>
            <a:off x="457200" y="1604520"/>
            <a:ext cx="4015800" cy="1896840"/>
          </a:xfrm>
          <a:prstGeom prst="rect">
            <a:avLst/>
          </a:prstGeom>
        </p:spPr>
        <p:txBody>
          <a:bodyPr/>
          <a:lstStyle/>
          <a:p>
            <a:endParaRPr lang="ru-RU"/>
          </a:p>
        </p:txBody>
      </p:sp>
      <p:sp>
        <p:nvSpPr>
          <p:cNvPr id="38" name="PlaceHolder 3"/>
          <p:cNvSpPr>
            <a:spLocks noGrp="1"/>
          </p:cNvSpPr>
          <p:nvPr>
            <p:ph type="body"/>
          </p:nvPr>
        </p:nvSpPr>
        <p:spPr>
          <a:xfrm>
            <a:off x="4674240" y="1604520"/>
            <a:ext cx="4015800" cy="1896840"/>
          </a:xfrm>
          <a:prstGeom prst="rect">
            <a:avLst/>
          </a:prstGeom>
        </p:spPr>
        <p:txBody>
          <a:bodyPr/>
          <a:lstStyle/>
          <a:p>
            <a:endParaRPr lang="ru-RU"/>
          </a:p>
        </p:txBody>
      </p:sp>
      <p:sp>
        <p:nvSpPr>
          <p:cNvPr id="39" name="PlaceHolder 4"/>
          <p:cNvSpPr>
            <a:spLocks noGrp="1"/>
          </p:cNvSpPr>
          <p:nvPr>
            <p:ph type="body"/>
          </p:nvPr>
        </p:nvSpPr>
        <p:spPr>
          <a:xfrm>
            <a:off x="457200" y="3682080"/>
            <a:ext cx="4015800" cy="1896840"/>
          </a:xfrm>
          <a:prstGeom prst="rect">
            <a:avLst/>
          </a:prstGeom>
        </p:spPr>
        <p:txBody>
          <a:bodyPr/>
          <a:lstStyle/>
          <a:p>
            <a:endParaRPr lang="ru-RU"/>
          </a:p>
        </p:txBody>
      </p:sp>
      <p:sp>
        <p:nvSpPr>
          <p:cNvPr id="40" name="PlaceHolder 5"/>
          <p:cNvSpPr>
            <a:spLocks noGrp="1"/>
          </p:cNvSpPr>
          <p:nvPr>
            <p:ph type="body"/>
          </p:nvPr>
        </p:nvSpPr>
        <p:spPr>
          <a:xfrm>
            <a:off x="4674240" y="3682080"/>
            <a:ext cx="4015800" cy="1896840"/>
          </a:xfrm>
          <a:prstGeom prst="rect">
            <a:avLst/>
          </a:prstGeom>
        </p:spPr>
        <p:txBody>
          <a:body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982080" y="457200"/>
            <a:ext cx="7704360" cy="1980720"/>
          </a:xfrm>
          <a:prstGeom prst="rect">
            <a:avLst/>
          </a:prstGeom>
        </p:spPr>
        <p:txBody>
          <a:bodyPr/>
          <a:lstStyle/>
          <a:p>
            <a:endParaRPr lang="ru-RU"/>
          </a:p>
        </p:txBody>
      </p:sp>
      <p:sp>
        <p:nvSpPr>
          <p:cNvPr id="42" name="PlaceHolder 2"/>
          <p:cNvSpPr>
            <a:spLocks noGrp="1"/>
          </p:cNvSpPr>
          <p:nvPr>
            <p:ph type="body"/>
          </p:nvPr>
        </p:nvSpPr>
        <p:spPr>
          <a:xfrm>
            <a:off x="457200" y="1604520"/>
            <a:ext cx="2649600" cy="1896840"/>
          </a:xfrm>
          <a:prstGeom prst="rect">
            <a:avLst/>
          </a:prstGeom>
        </p:spPr>
        <p:txBody>
          <a:bodyPr/>
          <a:lstStyle/>
          <a:p>
            <a:endParaRPr lang="ru-RU"/>
          </a:p>
        </p:txBody>
      </p:sp>
      <p:sp>
        <p:nvSpPr>
          <p:cNvPr id="43" name="PlaceHolder 3"/>
          <p:cNvSpPr>
            <a:spLocks noGrp="1"/>
          </p:cNvSpPr>
          <p:nvPr>
            <p:ph type="body"/>
          </p:nvPr>
        </p:nvSpPr>
        <p:spPr>
          <a:xfrm>
            <a:off x="3239640" y="1604520"/>
            <a:ext cx="2649600" cy="1896840"/>
          </a:xfrm>
          <a:prstGeom prst="rect">
            <a:avLst/>
          </a:prstGeom>
        </p:spPr>
        <p:txBody>
          <a:bodyPr/>
          <a:lstStyle/>
          <a:p>
            <a:endParaRPr lang="ru-RU"/>
          </a:p>
        </p:txBody>
      </p:sp>
      <p:sp>
        <p:nvSpPr>
          <p:cNvPr id="44" name="PlaceHolder 4"/>
          <p:cNvSpPr>
            <a:spLocks noGrp="1"/>
          </p:cNvSpPr>
          <p:nvPr>
            <p:ph type="body"/>
          </p:nvPr>
        </p:nvSpPr>
        <p:spPr>
          <a:xfrm>
            <a:off x="6022080" y="1604520"/>
            <a:ext cx="2649600" cy="1896840"/>
          </a:xfrm>
          <a:prstGeom prst="rect">
            <a:avLst/>
          </a:prstGeom>
        </p:spPr>
        <p:txBody>
          <a:bodyPr/>
          <a:lstStyle/>
          <a:p>
            <a:endParaRPr lang="ru-RU"/>
          </a:p>
        </p:txBody>
      </p:sp>
      <p:sp>
        <p:nvSpPr>
          <p:cNvPr id="45" name="PlaceHolder 5"/>
          <p:cNvSpPr>
            <a:spLocks noGrp="1"/>
          </p:cNvSpPr>
          <p:nvPr>
            <p:ph type="body"/>
          </p:nvPr>
        </p:nvSpPr>
        <p:spPr>
          <a:xfrm>
            <a:off x="457200" y="3682080"/>
            <a:ext cx="2649600" cy="1896840"/>
          </a:xfrm>
          <a:prstGeom prst="rect">
            <a:avLst/>
          </a:prstGeom>
        </p:spPr>
        <p:txBody>
          <a:bodyPr/>
          <a:lstStyle/>
          <a:p>
            <a:endParaRPr lang="ru-RU"/>
          </a:p>
        </p:txBody>
      </p:sp>
      <p:sp>
        <p:nvSpPr>
          <p:cNvPr id="46" name="PlaceHolder 6"/>
          <p:cNvSpPr>
            <a:spLocks noGrp="1"/>
          </p:cNvSpPr>
          <p:nvPr>
            <p:ph type="body"/>
          </p:nvPr>
        </p:nvSpPr>
        <p:spPr>
          <a:xfrm>
            <a:off x="3239640" y="3682080"/>
            <a:ext cx="2649600" cy="1896840"/>
          </a:xfrm>
          <a:prstGeom prst="rect">
            <a:avLst/>
          </a:prstGeom>
        </p:spPr>
        <p:txBody>
          <a:bodyPr/>
          <a:lstStyle/>
          <a:p>
            <a:endParaRPr lang="ru-RU"/>
          </a:p>
        </p:txBody>
      </p:sp>
      <p:sp>
        <p:nvSpPr>
          <p:cNvPr id="47" name="PlaceHolder 7"/>
          <p:cNvSpPr>
            <a:spLocks noGrp="1"/>
          </p:cNvSpPr>
          <p:nvPr>
            <p:ph type="body"/>
          </p:nvPr>
        </p:nvSpPr>
        <p:spPr>
          <a:xfrm>
            <a:off x="6022080" y="3682080"/>
            <a:ext cx="2649600" cy="1896840"/>
          </a:xfrm>
          <a:prstGeom prst="rect">
            <a:avLst/>
          </a:prstGeom>
        </p:spPr>
        <p:txBody>
          <a:body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i="0">
                <a:solidFill>
                  <a:schemeClr val="tx1"/>
                </a:solidFill>
                <a:cs typeface="DejaVu San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i="0">
                <a:solidFill>
                  <a:schemeClr val="tx1"/>
                </a:solidFill>
                <a:cs typeface="DejaVu San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i="0">
                  <a:solidFill>
                    <a:schemeClr val="tx1"/>
                  </a:solidFill>
                  <a:cs typeface="DejaVu San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i="0">
                  <a:solidFill>
                    <a:schemeClr val="tx1"/>
                  </a:solidFill>
                  <a:cs typeface="DejaVu San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i="0">
                  <a:solidFill>
                    <a:schemeClr val="tx1"/>
                  </a:solidFill>
                  <a:cs typeface="DejaVu San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i="0">
                  <a:solidFill>
                    <a:schemeClr val="tx1"/>
                  </a:solidFill>
                  <a:cs typeface="DejaVu San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i="0">
                  <a:solidFill>
                    <a:schemeClr val="tx1"/>
                  </a:solidFill>
                  <a:cs typeface="DejaVu San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i="0">
                  <a:solidFill>
                    <a:schemeClr val="tx1"/>
                  </a:solidFill>
                  <a:cs typeface="DejaVu San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i="0">
                  <a:solidFill>
                    <a:schemeClr val="tx1"/>
                  </a:solidFill>
                  <a:cs typeface="DejaVu San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i="0">
                  <a:solidFill>
                    <a:schemeClr val="tx1"/>
                  </a:solidFill>
                  <a:cs typeface="DejaVu San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i="0">
                  <a:solidFill>
                    <a:schemeClr val="tx1"/>
                  </a:solidFill>
                  <a:cs typeface="DejaVu San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i="0">
                  <a:solidFill>
                    <a:schemeClr val="tx1"/>
                  </a:solidFill>
                  <a:cs typeface="DejaVu Sans"/>
                </a:endParaRPr>
              </a:p>
            </p:txBody>
          </p:sp>
        </p:grpSp>
      </p:grpSp>
      <p:sp>
        <p:nvSpPr>
          <p:cNvPr id="1208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208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04C91D11-53BF-4877-AD91-51EF5F3EB53A}" type="datetimeFigureOut">
              <a:rPr lang="ru-RU"/>
              <a:pPr>
                <a:defRPr/>
              </a:pPr>
              <a:t>13.05.2021</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68D5008B-2F83-4E98-9E8C-664C1C9FDB1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4357EEF-1D60-459C-9EE3-292F8285B0EB}"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FD98B965-7783-4947-BA04-D504F96980D7}" type="datetimeFigureOut">
              <a:rPr lang="ru-RU"/>
              <a:pPr>
                <a:defRPr/>
              </a:pPr>
              <a:t>13.05.2021</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8"/>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A5435CB-5897-4B5B-987F-2B117B347090}"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9E35E8-CA6E-41B2-90E8-B907C79F279C}" type="datetimeFigureOut">
              <a:rPr lang="ru-RU"/>
              <a:pPr>
                <a:defRPr/>
              </a:pPr>
              <a:t>13.05.2021</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04A82113-F512-4C4E-B89C-04053D2FD8C6}"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FF1A418-6B5D-49D3-9D1F-0AC144AA5088}" type="datetimeFigureOut">
              <a:rPr lang="ru-RU"/>
              <a:pPr>
                <a:defRPr/>
              </a:pPr>
              <a:t>13.05.2021</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580D334E-60CC-4305-9EE6-4149105C7387}"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60C78ED2-1D0D-4BA4-9C6B-DD23CACFF218}" type="datetimeFigureOut">
              <a:rPr lang="ru-RU"/>
              <a:pPr>
                <a:defRPr/>
              </a:pPr>
              <a:t>13.05.2021</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AEE2933D-D802-46C1-90D4-B8D5B3369DF0}"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82C2A7E-5F44-43E9-92A5-7F6B29791053}" type="datetimeFigureOut">
              <a:rPr lang="ru-RU"/>
              <a:pPr>
                <a:defRPr/>
              </a:pPr>
              <a:t>13.05.2021</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E1636D23-D206-42F1-82F6-F1C0E79B5F7E}"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6CF0157E-5948-4C5A-93C4-F4032C0660DA}" type="datetimeFigureOut">
              <a:rPr lang="ru-RU"/>
              <a:pPr>
                <a:defRPr/>
              </a:pPr>
              <a:t>13.05.2021</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857BACD-4197-4DF4-B90C-AD67FA047781}"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B2E3B772-839D-46D0-BF23-70C9C5773335}" type="datetimeFigureOut">
              <a:rPr lang="ru-RU"/>
              <a:pPr>
                <a:defRPr/>
              </a:pPr>
              <a:t>13.05.2021</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82080" y="457200"/>
            <a:ext cx="7704360" cy="1980720"/>
          </a:xfrm>
          <a:prstGeom prst="rect">
            <a:avLst/>
          </a:prstGeom>
        </p:spPr>
        <p:txBody>
          <a:bodyPr/>
          <a:lstStyle/>
          <a:p>
            <a:endParaRPr lang="ru-RU"/>
          </a:p>
        </p:txBody>
      </p:sp>
      <p:sp>
        <p:nvSpPr>
          <p:cNvPr id="15" name="PlaceHolder 2"/>
          <p:cNvSpPr>
            <a:spLocks noGrp="1"/>
          </p:cNvSpPr>
          <p:nvPr>
            <p:ph type="body"/>
          </p:nvPr>
        </p:nvSpPr>
        <p:spPr>
          <a:xfrm>
            <a:off x="457200" y="1604520"/>
            <a:ext cx="8229240" cy="3977280"/>
          </a:xfrm>
          <a:prstGeom prst="rect">
            <a:avLst/>
          </a:prstGeom>
        </p:spPr>
        <p:txBody>
          <a:bodyPr/>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7F93324-8D92-4B41-B1E2-7B53BC89583D}"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579AB48-F6AB-4CF6-952F-BF34B9C819C8}" type="datetimeFigureOut">
              <a:rPr lang="ru-RU"/>
              <a:pPr>
                <a:defRPr/>
              </a:pPr>
              <a:t>13.05.2021</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A2C4CF6-A5DA-48ED-BC31-B75EAE0E84BD}"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98C469F-7B01-41CF-9DBF-37850AA6554E}" type="datetimeFigureOut">
              <a:rPr lang="ru-RU"/>
              <a:pPr>
                <a:defRPr/>
              </a:pPr>
              <a:t>13.05.2021</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8F6DC327-C64E-44FC-AD6F-CC0D9D1B671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F159D595-049C-4802-BB45-29A132184F9D}" type="datetimeFigureOut">
              <a:rPr lang="ru-RU"/>
              <a:pPr>
                <a:defRPr/>
              </a:pPr>
              <a:t>13.05.2021</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1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8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4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01983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16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327538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7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31" name="Straight Connector 30"/>
          <p:cNvCxnSpPr/>
          <p:nvPr/>
        </p:nvCxnSpPr>
        <p:spPr>
          <a:xfrm>
            <a:off x="127847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856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5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11986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572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9" y="91535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943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09795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982080" y="457200"/>
            <a:ext cx="7704360" cy="1980720"/>
          </a:xfrm>
          <a:prstGeom prst="rect">
            <a:avLst/>
          </a:prstGeom>
        </p:spPr>
        <p:txBody>
          <a:bodyPr/>
          <a:lstStyle/>
          <a:p>
            <a:endParaRPr lang="ru-RU"/>
          </a:p>
        </p:txBody>
      </p:sp>
      <p:sp>
        <p:nvSpPr>
          <p:cNvPr id="17" name="PlaceHolder 2"/>
          <p:cNvSpPr>
            <a:spLocks noGrp="1"/>
          </p:cNvSpPr>
          <p:nvPr>
            <p:ph type="body"/>
          </p:nvPr>
        </p:nvSpPr>
        <p:spPr>
          <a:xfrm>
            <a:off x="457200" y="1604520"/>
            <a:ext cx="4015800" cy="3977280"/>
          </a:xfrm>
          <a:prstGeom prst="rect">
            <a:avLst/>
          </a:prstGeom>
        </p:spPr>
        <p:txBody>
          <a:bodyPr/>
          <a:lstStyle/>
          <a:p>
            <a:endParaRPr lang="ru-RU"/>
          </a:p>
        </p:txBody>
      </p:sp>
      <p:sp>
        <p:nvSpPr>
          <p:cNvPr id="18" name="PlaceHolder 3"/>
          <p:cNvSpPr>
            <a:spLocks noGrp="1"/>
          </p:cNvSpPr>
          <p:nvPr>
            <p:ph type="body"/>
          </p:nvPr>
        </p:nvSpPr>
        <p:spPr>
          <a:xfrm>
            <a:off x="4674240" y="1604520"/>
            <a:ext cx="4015800" cy="3977280"/>
          </a:xfrm>
          <a:prstGeom prst="rect">
            <a:avLst/>
          </a:prstGeom>
        </p:spPr>
        <p:txBody>
          <a:bodyPr/>
          <a:lstStyle/>
          <a:p>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3" y="982136"/>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851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8"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661735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5" y="103295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754179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72"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206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3" y="3352800"/>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2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4" name="TextBox 13"/>
          <p:cNvSpPr txBox="1"/>
          <p:nvPr/>
        </p:nvSpPr>
        <p:spPr>
          <a:xfrm>
            <a:off x="849979" y="905362"/>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7200" i="0" dirty="0">
                <a:solidFill>
                  <a:prstClr val="black"/>
                </a:solidFill>
                <a:latin typeface="Garamond"/>
                <a:ea typeface="+mn-ea"/>
                <a:cs typeface="+mn-cs"/>
              </a:rPr>
              <a:t>“</a:t>
            </a:r>
          </a:p>
        </p:txBody>
      </p:sp>
      <p:sp>
        <p:nvSpPr>
          <p:cNvPr id="15" name="TextBox 14"/>
          <p:cNvSpPr txBox="1"/>
          <p:nvPr/>
        </p:nvSpPr>
        <p:spPr>
          <a:xfrm>
            <a:off x="7633513" y="2827870"/>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7200" i="0" dirty="0">
                <a:solidFill>
                  <a:prstClr val="black"/>
                </a:solidFill>
                <a:latin typeface="Garamond"/>
                <a:ea typeface="+mn-ea"/>
                <a:cs typeface="+mn-cs"/>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003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713421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22"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2" name="TextBox 11"/>
          <p:cNvSpPr txBox="1"/>
          <p:nvPr/>
        </p:nvSpPr>
        <p:spPr>
          <a:xfrm>
            <a:off x="878070" y="896895"/>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8000" i="0" dirty="0">
                <a:solidFill>
                  <a:prstClr val="black"/>
                </a:solidFill>
                <a:latin typeface="Garamond"/>
                <a:ea typeface="+mn-ea"/>
                <a:cs typeface="+mn-cs"/>
              </a:rPr>
              <a:t>“</a:t>
            </a:r>
          </a:p>
        </p:txBody>
      </p:sp>
      <p:sp>
        <p:nvSpPr>
          <p:cNvPr id="13" name="TextBox 12"/>
          <p:cNvSpPr txBox="1"/>
          <p:nvPr/>
        </p:nvSpPr>
        <p:spPr>
          <a:xfrm>
            <a:off x="7649806" y="2607728"/>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8000" i="0" dirty="0">
                <a:solidFill>
                  <a:prstClr val="black"/>
                </a:solidFill>
                <a:latin typeface="Garamond"/>
                <a:ea typeface="+mn-ea"/>
                <a:cs typeface="+mn-cs"/>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135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5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2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74"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261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41"/>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022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9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77" y="90689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6245512" y="90689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46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982080" y="457200"/>
            <a:ext cx="7704360" cy="1980720"/>
          </a:xfrm>
          <a:prstGeom prst="rect">
            <a:avLst/>
          </a:prstGeom>
        </p:spPr>
        <p:txBody>
          <a:bodyPr/>
          <a:lstStyle/>
          <a:p>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8"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79"/>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43"/>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019833"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003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58872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75"/>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31" name="Straight Connector 30"/>
          <p:cNvCxnSpPr/>
          <p:nvPr/>
        </p:nvCxnSpPr>
        <p:spPr>
          <a:xfrm>
            <a:off x="1278474"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809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53"/>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002724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772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9" y="915353"/>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259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187957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3" y="982136"/>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800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7"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8"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791685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5" y="1032949"/>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341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982080" y="457200"/>
            <a:ext cx="7704360" cy="9182880"/>
          </a:xfrm>
          <a:prstGeom prst="rect">
            <a:avLst/>
          </a:prstGeom>
        </p:spPr>
        <p:txBody>
          <a:bodyPr anchor="ctr"/>
          <a:lstStyle/>
          <a:p>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72"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89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3" y="3352800"/>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16"/>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4" name="TextBox 13"/>
          <p:cNvSpPr txBox="1"/>
          <p:nvPr/>
        </p:nvSpPr>
        <p:spPr>
          <a:xfrm>
            <a:off x="849977" y="905362"/>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7200" i="0" dirty="0">
                <a:solidFill>
                  <a:prstClr val="black"/>
                </a:solidFill>
                <a:latin typeface="Garamond"/>
                <a:ea typeface="+mn-ea"/>
                <a:cs typeface="+mn-cs"/>
              </a:rPr>
              <a:t>“</a:t>
            </a:r>
          </a:p>
        </p:txBody>
      </p:sp>
      <p:sp>
        <p:nvSpPr>
          <p:cNvPr id="15" name="TextBox 14"/>
          <p:cNvSpPr txBox="1"/>
          <p:nvPr/>
        </p:nvSpPr>
        <p:spPr>
          <a:xfrm>
            <a:off x="7633511" y="2827870"/>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7200" i="0" dirty="0">
                <a:solidFill>
                  <a:prstClr val="black"/>
                </a:solidFill>
                <a:latin typeface="Garamond"/>
                <a:ea typeface="+mn-ea"/>
                <a:cs typeface="+mn-cs"/>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410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88533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22"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2" name="TextBox 11"/>
          <p:cNvSpPr txBox="1"/>
          <p:nvPr/>
        </p:nvSpPr>
        <p:spPr>
          <a:xfrm>
            <a:off x="878068" y="896895"/>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8000" i="0" dirty="0">
                <a:solidFill>
                  <a:prstClr val="black"/>
                </a:solidFill>
                <a:latin typeface="Garamond"/>
                <a:ea typeface="+mn-ea"/>
                <a:cs typeface="+mn-cs"/>
              </a:rPr>
              <a:t>“</a:t>
            </a:r>
          </a:p>
        </p:txBody>
      </p:sp>
      <p:sp>
        <p:nvSpPr>
          <p:cNvPr id="13" name="TextBox 12"/>
          <p:cNvSpPr txBox="1"/>
          <p:nvPr/>
        </p:nvSpPr>
        <p:spPr>
          <a:xfrm>
            <a:off x="7649804" y="2607728"/>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8000" i="0" dirty="0">
                <a:solidFill>
                  <a:prstClr val="black"/>
                </a:solidFill>
                <a:latin typeface="Garamond"/>
                <a:ea typeface="+mn-ea"/>
                <a:cs typeface="+mn-cs"/>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08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47"/>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16"/>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74"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437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41"/>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86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89"/>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75" y="906889"/>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6245512" y="906889"/>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400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5"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7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3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019830"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61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850732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6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31" name="Straight Connector 30"/>
          <p:cNvCxnSpPr/>
          <p:nvPr/>
        </p:nvCxnSpPr>
        <p:spPr>
          <a:xfrm>
            <a:off x="1278471"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93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982080" y="457200"/>
            <a:ext cx="7704360" cy="1980720"/>
          </a:xfrm>
          <a:prstGeom prst="rect">
            <a:avLst/>
          </a:prstGeom>
        </p:spPr>
        <p:txBody>
          <a:bodyPr/>
          <a:lstStyle/>
          <a:p>
            <a:endParaRPr lang="ru-RU"/>
          </a:p>
        </p:txBody>
      </p:sp>
      <p:sp>
        <p:nvSpPr>
          <p:cNvPr id="22" name="PlaceHolder 2"/>
          <p:cNvSpPr>
            <a:spLocks noGrp="1"/>
          </p:cNvSpPr>
          <p:nvPr>
            <p:ph type="body"/>
          </p:nvPr>
        </p:nvSpPr>
        <p:spPr>
          <a:xfrm>
            <a:off x="457200" y="1604520"/>
            <a:ext cx="4015800" cy="1896840"/>
          </a:xfrm>
          <a:prstGeom prst="rect">
            <a:avLst/>
          </a:prstGeom>
        </p:spPr>
        <p:txBody>
          <a:bodyPr/>
          <a:lstStyle/>
          <a:p>
            <a:endParaRPr lang="ru-RU"/>
          </a:p>
        </p:txBody>
      </p:sp>
      <p:sp>
        <p:nvSpPr>
          <p:cNvPr id="23" name="PlaceHolder 3"/>
          <p:cNvSpPr>
            <a:spLocks noGrp="1"/>
          </p:cNvSpPr>
          <p:nvPr>
            <p:ph type="body"/>
          </p:nvPr>
        </p:nvSpPr>
        <p:spPr>
          <a:xfrm>
            <a:off x="4674240" y="1604520"/>
            <a:ext cx="4015800" cy="3977280"/>
          </a:xfrm>
          <a:prstGeom prst="rect">
            <a:avLst/>
          </a:prstGeom>
        </p:spPr>
        <p:txBody>
          <a:bodyPr/>
          <a:lstStyle/>
          <a:p>
            <a:endParaRPr lang="ru-RU"/>
          </a:p>
        </p:txBody>
      </p:sp>
      <p:sp>
        <p:nvSpPr>
          <p:cNvPr id="24" name="PlaceHolder 4"/>
          <p:cNvSpPr>
            <a:spLocks noGrp="1"/>
          </p:cNvSpPr>
          <p:nvPr>
            <p:ph type="body"/>
          </p:nvPr>
        </p:nvSpPr>
        <p:spPr>
          <a:xfrm>
            <a:off x="457200" y="3682080"/>
            <a:ext cx="4015800" cy="1896840"/>
          </a:xfrm>
          <a:prstGeom prst="rect">
            <a:avLst/>
          </a:prstGeom>
        </p:spPr>
        <p:txBody>
          <a:bodyPr/>
          <a:lstStyle/>
          <a:p>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4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6071452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855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9" y="91534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899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3908473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3" y="982136"/>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984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4"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8"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65032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5" y="103294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166044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70"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202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3" y="3352800"/>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1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4" name="TextBox 13"/>
          <p:cNvSpPr txBox="1"/>
          <p:nvPr/>
        </p:nvSpPr>
        <p:spPr>
          <a:xfrm>
            <a:off x="849974" y="905362"/>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7200" i="0" dirty="0">
                <a:solidFill>
                  <a:prstClr val="black"/>
                </a:solidFill>
                <a:latin typeface="Garamond"/>
                <a:ea typeface="+mn-ea"/>
                <a:cs typeface="+mn-cs"/>
              </a:rPr>
              <a:t>“</a:t>
            </a:r>
          </a:p>
        </p:txBody>
      </p:sp>
      <p:sp>
        <p:nvSpPr>
          <p:cNvPr id="15" name="TextBox 14"/>
          <p:cNvSpPr txBox="1"/>
          <p:nvPr/>
        </p:nvSpPr>
        <p:spPr>
          <a:xfrm>
            <a:off x="7633508" y="2827870"/>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7200" i="0" dirty="0">
                <a:solidFill>
                  <a:prstClr val="black"/>
                </a:solidFill>
                <a:latin typeface="Garamond"/>
                <a:ea typeface="+mn-ea"/>
                <a:cs typeface="+mn-cs"/>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21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8983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982080" y="457200"/>
            <a:ext cx="7704360" cy="1980720"/>
          </a:xfrm>
          <a:prstGeom prst="rect">
            <a:avLst/>
          </a:prstGeom>
        </p:spPr>
        <p:txBody>
          <a:bodyPr/>
          <a:lstStyle/>
          <a:p>
            <a:endParaRPr lang="ru-RU"/>
          </a:p>
        </p:txBody>
      </p:sp>
      <p:sp>
        <p:nvSpPr>
          <p:cNvPr id="26" name="PlaceHolder 2"/>
          <p:cNvSpPr>
            <a:spLocks noGrp="1"/>
          </p:cNvSpPr>
          <p:nvPr>
            <p:ph type="body"/>
          </p:nvPr>
        </p:nvSpPr>
        <p:spPr>
          <a:xfrm>
            <a:off x="457200" y="1604520"/>
            <a:ext cx="4015800" cy="3977280"/>
          </a:xfrm>
          <a:prstGeom prst="rect">
            <a:avLst/>
          </a:prstGeom>
        </p:spPr>
        <p:txBody>
          <a:bodyPr/>
          <a:lstStyle/>
          <a:p>
            <a:endParaRPr lang="ru-RU"/>
          </a:p>
        </p:txBody>
      </p:sp>
      <p:sp>
        <p:nvSpPr>
          <p:cNvPr id="27" name="PlaceHolder 3"/>
          <p:cNvSpPr>
            <a:spLocks noGrp="1"/>
          </p:cNvSpPr>
          <p:nvPr>
            <p:ph type="body"/>
          </p:nvPr>
        </p:nvSpPr>
        <p:spPr>
          <a:xfrm>
            <a:off x="4674240" y="1604520"/>
            <a:ext cx="4015800" cy="1896840"/>
          </a:xfrm>
          <a:prstGeom prst="rect">
            <a:avLst/>
          </a:prstGeom>
        </p:spPr>
        <p:txBody>
          <a:bodyPr/>
          <a:lstStyle/>
          <a:p>
            <a:endParaRPr lang="ru-RU"/>
          </a:p>
        </p:txBody>
      </p:sp>
      <p:sp>
        <p:nvSpPr>
          <p:cNvPr id="28" name="PlaceHolder 4"/>
          <p:cNvSpPr>
            <a:spLocks noGrp="1"/>
          </p:cNvSpPr>
          <p:nvPr>
            <p:ph type="body"/>
          </p:nvPr>
        </p:nvSpPr>
        <p:spPr>
          <a:xfrm>
            <a:off x="4674240" y="3682080"/>
            <a:ext cx="4015800" cy="1896840"/>
          </a:xfrm>
          <a:prstGeom prst="rect">
            <a:avLst/>
          </a:prstGeom>
        </p:spPr>
        <p:txBody>
          <a:bodyPr/>
          <a:lstStyle/>
          <a:p>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21"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2" name="TextBox 11"/>
          <p:cNvSpPr txBox="1"/>
          <p:nvPr/>
        </p:nvSpPr>
        <p:spPr>
          <a:xfrm>
            <a:off x="878065" y="896895"/>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8000" i="0" dirty="0">
                <a:solidFill>
                  <a:prstClr val="black"/>
                </a:solidFill>
                <a:latin typeface="Garamond"/>
                <a:ea typeface="+mn-ea"/>
                <a:cs typeface="+mn-cs"/>
              </a:rPr>
              <a:t>“</a:t>
            </a:r>
          </a:p>
        </p:txBody>
      </p:sp>
      <p:sp>
        <p:nvSpPr>
          <p:cNvPr id="13" name="TextBox 12"/>
          <p:cNvSpPr txBox="1"/>
          <p:nvPr/>
        </p:nvSpPr>
        <p:spPr>
          <a:xfrm>
            <a:off x="7649801" y="2607728"/>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8000" i="0" dirty="0">
                <a:solidFill>
                  <a:prstClr val="black"/>
                </a:solidFill>
                <a:latin typeface="Garamond"/>
                <a:ea typeface="+mn-ea"/>
                <a:cs typeface="+mn-cs"/>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786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4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1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74"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4144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41"/>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820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8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72" y="90688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6245512" y="90688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144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1"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5"/>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9"/>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019826"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1573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628331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61"/>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31" name="Straight Connector 30"/>
          <p:cNvCxnSpPr/>
          <p:nvPr/>
        </p:nvCxnSpPr>
        <p:spPr>
          <a:xfrm>
            <a:off x="1278467"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2582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9"/>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72407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309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9"/>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43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82080" y="457200"/>
            <a:ext cx="7704360" cy="1980720"/>
          </a:xfrm>
          <a:prstGeom prst="rect">
            <a:avLst/>
          </a:prstGeom>
        </p:spPr>
        <p:txBody>
          <a:bodyPr/>
          <a:lstStyle/>
          <a:p>
            <a:endParaRPr lang="ru-RU"/>
          </a:p>
        </p:txBody>
      </p:sp>
      <p:sp>
        <p:nvSpPr>
          <p:cNvPr id="30" name="PlaceHolder 2"/>
          <p:cNvSpPr>
            <a:spLocks noGrp="1"/>
          </p:cNvSpPr>
          <p:nvPr>
            <p:ph type="body"/>
          </p:nvPr>
        </p:nvSpPr>
        <p:spPr>
          <a:xfrm>
            <a:off x="457200" y="1604520"/>
            <a:ext cx="4015800" cy="1896840"/>
          </a:xfrm>
          <a:prstGeom prst="rect">
            <a:avLst/>
          </a:prstGeom>
        </p:spPr>
        <p:txBody>
          <a:bodyPr/>
          <a:lstStyle/>
          <a:p>
            <a:endParaRPr lang="ru-RU"/>
          </a:p>
        </p:txBody>
      </p:sp>
      <p:sp>
        <p:nvSpPr>
          <p:cNvPr id="31" name="PlaceHolder 3"/>
          <p:cNvSpPr>
            <a:spLocks noGrp="1"/>
          </p:cNvSpPr>
          <p:nvPr>
            <p:ph type="body"/>
          </p:nvPr>
        </p:nvSpPr>
        <p:spPr>
          <a:xfrm>
            <a:off x="4674240" y="1604520"/>
            <a:ext cx="4015800" cy="1896840"/>
          </a:xfrm>
          <a:prstGeom prst="rect">
            <a:avLst/>
          </a:prstGeom>
        </p:spPr>
        <p:txBody>
          <a:bodyPr/>
          <a:lstStyle/>
          <a:p>
            <a:endParaRPr lang="ru-RU"/>
          </a:p>
        </p:txBody>
      </p:sp>
      <p:sp>
        <p:nvSpPr>
          <p:cNvPr id="32" name="PlaceHolder 4"/>
          <p:cNvSpPr>
            <a:spLocks noGrp="1"/>
          </p:cNvSpPr>
          <p:nvPr>
            <p:ph type="body"/>
          </p:nvPr>
        </p:nvSpPr>
        <p:spPr>
          <a:xfrm>
            <a:off x="457200" y="3682080"/>
            <a:ext cx="8229240" cy="1896840"/>
          </a:xfrm>
          <a:prstGeom prst="rect">
            <a:avLst/>
          </a:prstGeom>
        </p:spPr>
        <p:txBody>
          <a:bodyPr/>
          <a:lstStyle/>
          <a:p>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7880372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3" y="982134"/>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38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9076023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1" y="1032935"/>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913431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66"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210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1" y="3352800"/>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2"/>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4" name="TextBox 13"/>
          <p:cNvSpPr txBox="1"/>
          <p:nvPr/>
        </p:nvSpPr>
        <p:spPr>
          <a:xfrm>
            <a:off x="849970" y="905362"/>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7200" i="0" dirty="0">
                <a:solidFill>
                  <a:prstClr val="black"/>
                </a:solidFill>
                <a:latin typeface="Garamond"/>
                <a:ea typeface="+mn-ea"/>
                <a:cs typeface="+mn-cs"/>
              </a:rPr>
              <a:t>“</a:t>
            </a:r>
          </a:p>
        </p:txBody>
      </p:sp>
      <p:sp>
        <p:nvSpPr>
          <p:cNvPr id="15" name="TextBox 14"/>
          <p:cNvSpPr txBox="1"/>
          <p:nvPr/>
        </p:nvSpPr>
        <p:spPr>
          <a:xfrm>
            <a:off x="7633504" y="2827870"/>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7200" i="0" dirty="0">
                <a:solidFill>
                  <a:prstClr val="black"/>
                </a:solidFill>
                <a:latin typeface="Garamond"/>
                <a:ea typeface="+mn-ea"/>
                <a:cs typeface="+mn-cs"/>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2162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89821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7"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sp>
        <p:nvSpPr>
          <p:cNvPr id="12" name="TextBox 11"/>
          <p:cNvSpPr txBox="1"/>
          <p:nvPr/>
        </p:nvSpPr>
        <p:spPr>
          <a:xfrm>
            <a:off x="878061" y="896895"/>
            <a:ext cx="457319" cy="584776"/>
          </a:xfrm>
          <a:prstGeom prst="rect">
            <a:avLst/>
          </a:prstGeom>
        </p:spPr>
        <p:txBody>
          <a:bodyPr vert="horz" lIns="91440" tIns="45720" rIns="91440" bIns="45720" rtlCol="0" anchor="ctr">
            <a:noAutofit/>
          </a:bodyPr>
          <a:lstStyle/>
          <a:p>
            <a:pPr fontAlgn="auto">
              <a:spcBef>
                <a:spcPts val="0"/>
              </a:spcBef>
              <a:spcAft>
                <a:spcPts val="0"/>
              </a:spcAft>
            </a:pPr>
            <a:r>
              <a:rPr lang="en-US" sz="8000" i="0" dirty="0">
                <a:solidFill>
                  <a:prstClr val="black"/>
                </a:solidFill>
                <a:latin typeface="Garamond"/>
                <a:ea typeface="+mn-ea"/>
                <a:cs typeface="+mn-cs"/>
              </a:rPr>
              <a:t>“</a:t>
            </a:r>
          </a:p>
        </p:txBody>
      </p:sp>
      <p:sp>
        <p:nvSpPr>
          <p:cNvPr id="13" name="TextBox 12"/>
          <p:cNvSpPr txBox="1"/>
          <p:nvPr/>
        </p:nvSpPr>
        <p:spPr>
          <a:xfrm>
            <a:off x="7649797" y="2607728"/>
            <a:ext cx="457319" cy="584776"/>
          </a:xfrm>
          <a:prstGeom prst="rect">
            <a:avLst/>
          </a:prstGeom>
        </p:spPr>
        <p:txBody>
          <a:bodyPr vert="horz" lIns="91440" tIns="45720" rIns="91440" bIns="45720" rtlCol="0" anchor="ctr">
            <a:noAutofit/>
          </a:bodyPr>
          <a:lstStyle/>
          <a:p>
            <a:pPr algn="r" fontAlgn="auto">
              <a:spcBef>
                <a:spcPts val="0"/>
              </a:spcBef>
              <a:spcAft>
                <a:spcPts val="0"/>
              </a:spcAft>
            </a:pPr>
            <a:r>
              <a:rPr lang="en-US" sz="8000" i="0" dirty="0">
                <a:solidFill>
                  <a:prstClr val="black"/>
                </a:solidFill>
                <a:latin typeface="Garamond"/>
                <a:ea typeface="+mn-ea"/>
                <a:cs typeface="+mn-cs"/>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7545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3"/>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2"/>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278470"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5726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7"/>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1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982080" y="457200"/>
            <a:ext cx="7704360" cy="1980720"/>
          </a:xfrm>
          <a:prstGeom prst="rect">
            <a:avLst/>
          </a:prstGeom>
        </p:spPr>
        <p:txBody>
          <a:bodyPr/>
          <a:lstStyle/>
          <a:p>
            <a:endParaRPr lang="ru-RU"/>
          </a:p>
        </p:txBody>
      </p:sp>
      <p:sp>
        <p:nvSpPr>
          <p:cNvPr id="34" name="PlaceHolder 2"/>
          <p:cNvSpPr>
            <a:spLocks noGrp="1"/>
          </p:cNvSpPr>
          <p:nvPr>
            <p:ph type="body"/>
          </p:nvPr>
        </p:nvSpPr>
        <p:spPr>
          <a:xfrm>
            <a:off x="457200" y="1604520"/>
            <a:ext cx="8229240" cy="1896840"/>
          </a:xfrm>
          <a:prstGeom prst="rect">
            <a:avLst/>
          </a:prstGeom>
        </p:spPr>
        <p:txBody>
          <a:bodyPr/>
          <a:lstStyle/>
          <a:p>
            <a:endParaRPr lang="ru-RU"/>
          </a:p>
        </p:txBody>
      </p:sp>
      <p:sp>
        <p:nvSpPr>
          <p:cNvPr id="35" name="PlaceHolder 3"/>
          <p:cNvSpPr>
            <a:spLocks noGrp="1"/>
          </p:cNvSpPr>
          <p:nvPr>
            <p:ph type="body"/>
          </p:nvPr>
        </p:nvSpPr>
        <p:spPr>
          <a:xfrm>
            <a:off x="457200" y="3682080"/>
            <a:ext cx="8229240" cy="1896840"/>
          </a:xfrm>
          <a:prstGeom prst="rect">
            <a:avLst/>
          </a:prstGeom>
        </p:spPr>
        <p:txBody>
          <a:bodyPr/>
          <a:lstStyle/>
          <a:p>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5"/>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8" y="906875"/>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E8E68-A542-4E80-87DA-50112711F0D4}" type="datetimeFigureOut">
              <a:rPr lang="ru-RU" smtClean="0">
                <a:solidFill>
                  <a:prstClr val="black"/>
                </a:solidFill>
              </a:rPr>
              <a:pPr/>
              <a:t>13.05.2021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6C1391F2-25E2-49EF-B46A-F4F1C55A2072}"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6245512" y="906875"/>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0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4.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3.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4.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3.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9" y="0"/>
            <a:ext cx="2132013" cy="6858000"/>
            <a:chOff x="0" y="0"/>
            <a:chExt cx="2131560" cy="6857640"/>
          </a:xfrm>
        </p:grpSpPr>
        <p:sp>
          <p:nvSpPr>
            <p:cNvPr id="13" name="CustomShape 2"/>
            <p:cNvSpPr/>
            <p:nvPr/>
          </p:nvSpPr>
          <p:spPr>
            <a:xfrm>
              <a:off x="0" y="0"/>
              <a:ext cx="1072922" cy="5290860"/>
            </a:xfrm>
            <a:custGeom>
              <a:avLst/>
              <a:gdLst/>
              <a:ahLst/>
              <a:cxnLst/>
              <a:rect l="l" t="t"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 name="CustomShape 3"/>
            <p:cNvSpPr/>
            <p:nvPr/>
          </p:nvSpPr>
          <p:spPr>
            <a:xfrm>
              <a:off x="0" y="0"/>
              <a:ext cx="758664" cy="4624145"/>
            </a:xfrm>
            <a:custGeom>
              <a:avLst/>
              <a:gdLst/>
              <a:ahLst/>
              <a:cxnLst/>
              <a:rect l="l" t="t"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0" y="5662316"/>
              <a:ext cx="906270" cy="1195324"/>
            </a:xfrm>
            <a:custGeom>
              <a:avLst/>
              <a:gdLst/>
              <a:ahLst/>
              <a:cxnLst/>
              <a:rect l="l" t="t"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0" y="5295622"/>
              <a:ext cx="1487172" cy="1562018"/>
            </a:xfrm>
            <a:custGeom>
              <a:avLst/>
              <a:gdLst/>
              <a:ahLst/>
              <a:cxnLst/>
              <a:rect l="l" t="t"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0" y="5257524"/>
              <a:ext cx="2131560" cy="1600116"/>
            </a:xfrm>
            <a:custGeom>
              <a:avLst/>
              <a:gdLst/>
              <a:ahLst/>
              <a:cxnLst/>
              <a:rect l="l" t="t"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0" y="5357532"/>
              <a:ext cx="1377657" cy="1500108"/>
            </a:xfrm>
            <a:custGeom>
              <a:avLst/>
              <a:gdLst/>
              <a:ahLst/>
              <a:cxnLst/>
              <a:rect l="l" t="t"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grpSp>
      <p:sp>
        <p:nvSpPr>
          <p:cNvPr id="1027" name="PlaceHolder 8"/>
          <p:cNvSpPr>
            <a:spLocks noGrp="1"/>
          </p:cNvSpPr>
          <p:nvPr>
            <p:ph type="title"/>
          </p:nvPr>
        </p:nvSpPr>
        <p:spPr bwMode="auto">
          <a:xfrm>
            <a:off x="982663" y="457200"/>
            <a:ext cx="7704137" cy="1981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smtClean="0"/>
              <a:t>Для правки текста заглавия щёлкните мышью</a:t>
            </a:r>
          </a:p>
        </p:txBody>
      </p:sp>
      <p:sp>
        <p:nvSpPr>
          <p:cNvPr id="8" name="PlaceHolder 9"/>
          <p:cNvSpPr>
            <a:spLocks noGrp="1"/>
          </p:cNvSpPr>
          <p:nvPr>
            <p:ph type="ftr"/>
          </p:nvPr>
        </p:nvSpPr>
        <p:spPr>
          <a:xfrm>
            <a:off x="1987559" y="6116656"/>
            <a:ext cx="5313363" cy="363537"/>
          </a:xfrm>
          <a:prstGeom prst="rect">
            <a:avLst/>
          </a:prstGeom>
        </p:spPr>
        <p:txBody>
          <a:bodyPr lIns="0" tIns="0" rIns="0" bIns="0" anchor="ctr"/>
          <a:lstStyle>
            <a:lvl1pPr algn="l" fontAlgn="auto">
              <a:spcBef>
                <a:spcPts val="0"/>
              </a:spcBef>
              <a:spcAft>
                <a:spcPts val="0"/>
              </a:spcAft>
              <a:defRPr sz="2400" i="0" spc="-1">
                <a:solidFill>
                  <a:schemeClr val="tx1"/>
                </a:solidFill>
                <a:latin typeface="Times New Roman"/>
                <a:ea typeface="+mn-ea"/>
                <a:cs typeface="+mn-cs"/>
              </a:defRPr>
            </a:lvl1pPr>
          </a:lstStyle>
          <a:p>
            <a:pPr>
              <a:defRPr/>
            </a:pPr>
            <a:endParaRPr lang="ru-RU"/>
          </a:p>
        </p:txBody>
      </p:sp>
      <p:sp>
        <p:nvSpPr>
          <p:cNvPr id="9" name="PlaceHolder 10"/>
          <p:cNvSpPr>
            <a:spLocks noGrp="1"/>
          </p:cNvSpPr>
          <p:nvPr>
            <p:ph type="dt"/>
          </p:nvPr>
        </p:nvSpPr>
        <p:spPr>
          <a:xfrm>
            <a:off x="7358063" y="6116656"/>
            <a:ext cx="857250" cy="363537"/>
          </a:xfrm>
          <a:prstGeom prst="rect">
            <a:avLst/>
          </a:prstGeom>
        </p:spPr>
        <p:txBody>
          <a:bodyPr lIns="0" tIns="0" rIns="0" bIns="0" anchor="ctr"/>
          <a:lstStyle>
            <a:lvl1pPr algn="l" fontAlgn="auto">
              <a:spcBef>
                <a:spcPts val="0"/>
              </a:spcBef>
              <a:spcAft>
                <a:spcPts val="0"/>
              </a:spcAft>
              <a:defRPr sz="1000" i="0" spc="-1">
                <a:solidFill>
                  <a:srgbClr val="8B8B8B"/>
                </a:solidFill>
                <a:latin typeface="Corbel"/>
                <a:ea typeface="+mn-ea"/>
                <a:cs typeface="+mn-cs"/>
              </a:defRPr>
            </a:lvl1pPr>
          </a:lstStyle>
          <a:p>
            <a:pPr>
              <a:defRPr/>
            </a:pPr>
            <a:fld id="{44E65B38-7426-427A-8DBD-B2258E37737E}" type="datetimeFigureOut">
              <a:rPr lang="ru-RU"/>
              <a:pPr>
                <a:defRPr/>
              </a:pPr>
              <a:t>13.05.2021</a:t>
            </a:fld>
            <a:endParaRPr lang="ru-RU">
              <a:latin typeface="Times New Roman"/>
            </a:endParaRPr>
          </a:p>
        </p:txBody>
      </p:sp>
      <p:sp>
        <p:nvSpPr>
          <p:cNvPr id="10" name="PlaceHolder 11"/>
          <p:cNvSpPr>
            <a:spLocks noGrp="1"/>
          </p:cNvSpPr>
          <p:nvPr>
            <p:ph type="sldNum"/>
          </p:nvPr>
        </p:nvSpPr>
        <p:spPr>
          <a:xfrm>
            <a:off x="8272472" y="6116656"/>
            <a:ext cx="414337" cy="363537"/>
          </a:xfrm>
          <a:prstGeom prst="rect">
            <a:avLst/>
          </a:prstGeom>
        </p:spPr>
        <p:txBody>
          <a:bodyPr lIns="0" tIns="0" rIns="0" bIns="0" anchor="ctr"/>
          <a:lstStyle>
            <a:lvl1pPr algn="r" fontAlgn="auto">
              <a:spcBef>
                <a:spcPts val="0"/>
              </a:spcBef>
              <a:spcAft>
                <a:spcPts val="0"/>
              </a:spcAft>
              <a:defRPr sz="1000" i="0" spc="-1">
                <a:solidFill>
                  <a:srgbClr val="8B8B8B"/>
                </a:solidFill>
                <a:latin typeface="Corbel"/>
                <a:ea typeface="+mn-ea"/>
                <a:cs typeface="+mn-cs"/>
              </a:defRPr>
            </a:lvl1pPr>
          </a:lstStyle>
          <a:p>
            <a:pPr>
              <a:defRPr/>
            </a:pPr>
            <a:fld id="{5FBC2F1D-668B-4DB9-8336-E60A4B6B61C9}" type="slidenum">
              <a:rPr lang="ru-RU"/>
              <a:pPr>
                <a:defRPr/>
              </a:pPr>
              <a:t>‹#›</a:t>
            </a:fld>
            <a:endParaRPr lang="ru-RU">
              <a:latin typeface="Times New Roman"/>
            </a:endParaRPr>
          </a:p>
        </p:txBody>
      </p:sp>
      <p:sp>
        <p:nvSpPr>
          <p:cNvPr id="11" name="PlaceHolder 12"/>
          <p:cNvSpPr>
            <a:spLocks noGrp="1"/>
          </p:cNvSpPr>
          <p:nvPr>
            <p:ph type="body"/>
          </p:nvPr>
        </p:nvSpPr>
        <p:spPr>
          <a:xfrm>
            <a:off x="457200" y="1604968"/>
            <a:ext cx="8229600" cy="3976687"/>
          </a:xfrm>
          <a:prstGeom prst="rect">
            <a:avLst/>
          </a:prstGeom>
        </p:spPr>
        <p:txBody>
          <a:bodyPr lIns="0" tIns="0" rIns="0" bIns="0">
            <a:normAutofit/>
          </a:bodyPr>
          <a:lstStyle/>
          <a:p>
            <a:r>
              <a:rPr lang="ru-RU"/>
              <a:t>Для правки структуры щёлкните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0">
                <a:solidFill>
                  <a:schemeClr val="tx1"/>
                </a:solidFill>
                <a:latin typeface="Arial" charset="0"/>
                <a:cs typeface="DejaVu Sans"/>
              </a:defRPr>
            </a:lvl1pPr>
          </a:lstStyle>
          <a:p>
            <a:pPr>
              <a:defRPr/>
            </a:pPr>
            <a:endParaRPr lang="ru-RU"/>
          </a:p>
        </p:txBody>
      </p:sp>
      <p:sp>
        <p:nvSpPr>
          <p:cNvPr id="1198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Arial Black" pitchFamily="34" charset="0"/>
                <a:cs typeface="DejaVu Sans"/>
              </a:defRPr>
            </a:lvl1pPr>
          </a:lstStyle>
          <a:p>
            <a:pPr>
              <a:defRPr/>
            </a:pPr>
            <a:fld id="{D7F74784-9CAE-4503-A78C-0FD73C64FA93}" type="slidenum">
              <a:rPr lang="ru-RU"/>
              <a:pPr>
                <a:defRPr/>
              </a:pPr>
              <a:t>‹#›</a:t>
            </a:fld>
            <a:endParaRPr lang="ru-RU"/>
          </a:p>
        </p:txBody>
      </p:sp>
      <p:grpSp>
        <p:nvGrpSpPr>
          <p:cNvPr id="13316" name="Group 4"/>
          <p:cNvGrpSpPr>
            <a:grpSpLocks/>
          </p:cNvGrpSpPr>
          <p:nvPr/>
        </p:nvGrpSpPr>
        <p:grpSpPr bwMode="auto">
          <a:xfrm>
            <a:off x="0" y="0"/>
            <a:ext cx="9144000" cy="546100"/>
            <a:chOff x="0" y="0"/>
            <a:chExt cx="5760" cy="344"/>
          </a:xfrm>
        </p:grpSpPr>
        <p:sp>
          <p:nvSpPr>
            <p:cNvPr id="1198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i="0">
                <a:solidFill>
                  <a:schemeClr val="tx1"/>
                </a:solidFill>
                <a:cs typeface="DejaVu Sans"/>
              </a:endParaRPr>
            </a:p>
          </p:txBody>
        </p:sp>
        <p:sp>
          <p:nvSpPr>
            <p:cNvPr id="1198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i="0">
                <a:solidFill>
                  <a:schemeClr val="tx1"/>
                </a:solidFill>
                <a:cs typeface="DejaVu Sans"/>
              </a:endParaRPr>
            </a:p>
          </p:txBody>
        </p:sp>
        <p:sp>
          <p:nvSpPr>
            <p:cNvPr id="1198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i="0">
                <a:solidFill>
                  <a:schemeClr val="hlink"/>
                </a:solidFill>
                <a:latin typeface="Arial" charset="0"/>
                <a:cs typeface="DejaVu Sans"/>
              </a:endParaRPr>
            </a:p>
          </p:txBody>
        </p:sp>
        <p:sp>
          <p:nvSpPr>
            <p:cNvPr id="1198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i="0">
                <a:solidFill>
                  <a:schemeClr val="hlink"/>
                </a:solidFill>
                <a:latin typeface="Arial" charset="0"/>
                <a:cs typeface="DejaVu Sans"/>
              </a:endParaRPr>
            </a:p>
          </p:txBody>
        </p:sp>
        <p:sp>
          <p:nvSpPr>
            <p:cNvPr id="1198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i="0">
                <a:solidFill>
                  <a:schemeClr val="accent2"/>
                </a:solidFill>
                <a:latin typeface="Arial" charset="0"/>
                <a:cs typeface="DejaVu Sans"/>
              </a:endParaRPr>
            </a:p>
          </p:txBody>
        </p:sp>
        <p:sp>
          <p:nvSpPr>
            <p:cNvPr id="1198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i="0">
                <a:solidFill>
                  <a:schemeClr val="hlink"/>
                </a:solidFill>
                <a:latin typeface="Arial" charset="0"/>
                <a:cs typeface="DejaVu Sans"/>
              </a:endParaRPr>
            </a:p>
          </p:txBody>
        </p:sp>
        <p:sp>
          <p:nvSpPr>
            <p:cNvPr id="1198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i="0">
                <a:solidFill>
                  <a:schemeClr val="tx1"/>
                </a:solidFill>
                <a:cs typeface="DejaVu Sans"/>
              </a:endParaRPr>
            </a:p>
          </p:txBody>
        </p:sp>
        <p:sp>
          <p:nvSpPr>
            <p:cNvPr id="1198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i="0">
                <a:solidFill>
                  <a:schemeClr val="accent2"/>
                </a:solidFill>
                <a:latin typeface="Arial" charset="0"/>
                <a:cs typeface="DejaVu Sans"/>
              </a:endParaRPr>
            </a:p>
          </p:txBody>
        </p:sp>
        <p:sp>
          <p:nvSpPr>
            <p:cNvPr id="1198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i="0">
                <a:solidFill>
                  <a:schemeClr val="accent2"/>
                </a:solidFill>
                <a:latin typeface="Arial" charset="0"/>
                <a:cs typeface="DejaVu Sans"/>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98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solidFill>
                  <a:schemeClr val="tx1"/>
                </a:solidFill>
                <a:latin typeface="Arial" charset="0"/>
                <a:cs typeface="DejaVu Sans"/>
              </a:defRPr>
            </a:lvl1pPr>
          </a:lstStyle>
          <a:p>
            <a:pPr>
              <a:defRPr/>
            </a:pPr>
            <a:fld id="{C2570E9F-F143-4285-AE20-42E0BB26D609}" type="datetimeFigureOut">
              <a:rPr lang="ru-RU"/>
              <a:pPr>
                <a:defRPr/>
              </a:pPr>
              <a:t>13.05.2021</a:t>
            </a:fld>
            <a:endParaRPr lang="ru-RU"/>
          </a:p>
        </p:txBody>
      </p:sp>
    </p:spTree>
  </p:cSld>
  <p:clrMap bg1="lt1" tx1="dk1" bg2="lt2" tx2="dk2" accent1="accent1" accent2="accent2" accent3="accent3" accent4="accent4" accent5="accent5" accent6="accent6" hlink="hlink" folHlink="folHlink"/>
  <p:sldLayoutIdLst>
    <p:sldLayoutId id="2147483701"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5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5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8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740E8E68-A542-4E80-87DA-50112711F0D4}" type="datetimeFigureOut">
              <a:rPr lang="ru-RU" smtClean="0">
                <a:solidFill>
                  <a:prstClr val="black"/>
                </a:solidFill>
                <a:ea typeface="+mn-ea"/>
                <a:cs typeface="+mn-cs"/>
              </a:rPr>
              <a:pPr fontAlgn="auto">
                <a:spcBef>
                  <a:spcPts val="0"/>
                </a:spcBef>
                <a:spcAft>
                  <a:spcPts val="0"/>
                </a:spcAft>
              </a:pPr>
              <a:t>13.05.2021</a:t>
            </a:fld>
            <a:endParaRPr lang="ru-RU">
              <a:solidFill>
                <a:prstClr val="black"/>
              </a:solidFill>
              <a:ea typeface="+mn-ea"/>
              <a:cs typeface="+mn-cs"/>
            </a:endParaRPr>
          </a:p>
        </p:txBody>
      </p:sp>
      <p:sp>
        <p:nvSpPr>
          <p:cNvPr id="5" name="Footer Placeholder 4"/>
          <p:cNvSpPr>
            <a:spLocks noGrp="1"/>
          </p:cNvSpPr>
          <p:nvPr>
            <p:ph type="ftr" sz="quarter" idx="3"/>
          </p:nvPr>
        </p:nvSpPr>
        <p:spPr>
          <a:xfrm>
            <a:off x="1176870"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auto">
              <a:spcBef>
                <a:spcPts val="0"/>
              </a:spcBef>
              <a:spcAft>
                <a:spcPts val="0"/>
              </a:spcAft>
            </a:pPr>
            <a:endParaRPr lang="ru-RU">
              <a:solidFill>
                <a:prstClr val="black"/>
              </a:solidFill>
              <a:ea typeface="+mn-ea"/>
              <a:cs typeface="+mn-cs"/>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6C1391F2-25E2-49EF-B46A-F4F1C55A2072}" type="slidenum">
              <a:rPr lang="ru-RU" smtClean="0">
                <a:solidFill>
                  <a:prstClr val="black"/>
                </a:solidFill>
                <a:ea typeface="+mn-ea"/>
                <a:cs typeface="+mn-cs"/>
              </a:rPr>
              <a:pPr fontAlgn="auto">
                <a:spcBef>
                  <a:spcPts val="0"/>
                </a:spcBef>
                <a:spcAft>
                  <a:spcPts val="0"/>
                </a:spcAft>
              </a:pPr>
              <a:t>‹#›</a:t>
            </a:fld>
            <a:endParaRPr lang="ru-RU">
              <a:solidFill>
                <a:prstClr val="black"/>
              </a:solidFill>
              <a:ea typeface="+mn-ea"/>
              <a:cs typeface="+mn-cs"/>
            </a:endParaRPr>
          </a:p>
        </p:txBody>
      </p:sp>
    </p:spTree>
    <p:extLst>
      <p:ext uri="{BB962C8B-B14F-4D97-AF65-F5344CB8AC3E}">
        <p14:creationId xmlns:p14="http://schemas.microsoft.com/office/powerpoint/2010/main" val="21597811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8"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53"/>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51"/>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8"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740E8E68-A542-4E80-87DA-50112711F0D4}" type="datetimeFigureOut">
              <a:rPr lang="ru-RU" smtClean="0">
                <a:solidFill>
                  <a:prstClr val="black"/>
                </a:solidFill>
                <a:ea typeface="+mn-ea"/>
                <a:cs typeface="+mn-cs"/>
              </a:rPr>
              <a:pPr fontAlgn="auto">
                <a:spcBef>
                  <a:spcPts val="0"/>
                </a:spcBef>
                <a:spcAft>
                  <a:spcPts val="0"/>
                </a:spcAft>
              </a:pPr>
              <a:t>13.05.2021</a:t>
            </a:fld>
            <a:endParaRPr lang="ru-RU">
              <a:solidFill>
                <a:prstClr val="black"/>
              </a:solidFill>
              <a:ea typeface="+mn-ea"/>
              <a:cs typeface="+mn-cs"/>
            </a:endParaRPr>
          </a:p>
        </p:txBody>
      </p:sp>
      <p:sp>
        <p:nvSpPr>
          <p:cNvPr id="5" name="Footer Placeholder 4"/>
          <p:cNvSpPr>
            <a:spLocks noGrp="1"/>
          </p:cNvSpPr>
          <p:nvPr>
            <p:ph type="ftr" sz="quarter" idx="3"/>
          </p:nvPr>
        </p:nvSpPr>
        <p:spPr>
          <a:xfrm>
            <a:off x="1176870"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auto">
              <a:spcBef>
                <a:spcPts val="0"/>
              </a:spcBef>
              <a:spcAft>
                <a:spcPts val="0"/>
              </a:spcAft>
            </a:pPr>
            <a:endParaRPr lang="ru-RU">
              <a:solidFill>
                <a:prstClr val="black"/>
              </a:solidFill>
              <a:ea typeface="+mn-ea"/>
              <a:cs typeface="+mn-cs"/>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6C1391F2-25E2-49EF-B46A-F4F1C55A2072}" type="slidenum">
              <a:rPr lang="ru-RU" smtClean="0">
                <a:solidFill>
                  <a:prstClr val="black"/>
                </a:solidFill>
                <a:ea typeface="+mn-ea"/>
                <a:cs typeface="+mn-cs"/>
              </a:rPr>
              <a:pPr fontAlgn="auto">
                <a:spcBef>
                  <a:spcPts val="0"/>
                </a:spcBef>
                <a:spcAft>
                  <a:spcPts val="0"/>
                </a:spcAft>
              </a:pPr>
              <a:t>‹#›</a:t>
            </a:fld>
            <a:endParaRPr lang="ru-RU">
              <a:solidFill>
                <a:prstClr val="black"/>
              </a:solidFill>
              <a:ea typeface="+mn-ea"/>
              <a:cs typeface="+mn-cs"/>
            </a:endParaRPr>
          </a:p>
        </p:txBody>
      </p:sp>
    </p:spTree>
    <p:extLst>
      <p:ext uri="{BB962C8B-B14F-4D97-AF65-F5344CB8AC3E}">
        <p14:creationId xmlns:p14="http://schemas.microsoft.com/office/powerpoint/2010/main" val="27460098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5"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4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4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5"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740E8E68-A542-4E80-87DA-50112711F0D4}" type="datetimeFigureOut">
              <a:rPr lang="ru-RU" smtClean="0">
                <a:solidFill>
                  <a:prstClr val="black"/>
                </a:solidFill>
                <a:ea typeface="+mn-ea"/>
                <a:cs typeface="+mn-cs"/>
              </a:rPr>
              <a:pPr fontAlgn="auto">
                <a:spcBef>
                  <a:spcPts val="0"/>
                </a:spcBef>
                <a:spcAft>
                  <a:spcPts val="0"/>
                </a:spcAft>
              </a:pPr>
              <a:t>13.05.2021</a:t>
            </a:fld>
            <a:endParaRPr lang="ru-RU">
              <a:solidFill>
                <a:prstClr val="black"/>
              </a:solidFill>
              <a:ea typeface="+mn-ea"/>
              <a:cs typeface="+mn-cs"/>
            </a:endParaRPr>
          </a:p>
        </p:txBody>
      </p:sp>
      <p:sp>
        <p:nvSpPr>
          <p:cNvPr id="5" name="Footer Placeholder 4"/>
          <p:cNvSpPr>
            <a:spLocks noGrp="1"/>
          </p:cNvSpPr>
          <p:nvPr>
            <p:ph type="ftr" sz="quarter" idx="3"/>
          </p:nvPr>
        </p:nvSpPr>
        <p:spPr>
          <a:xfrm>
            <a:off x="1176870"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auto">
              <a:spcBef>
                <a:spcPts val="0"/>
              </a:spcBef>
              <a:spcAft>
                <a:spcPts val="0"/>
              </a:spcAft>
            </a:pPr>
            <a:endParaRPr lang="ru-RU">
              <a:solidFill>
                <a:prstClr val="black"/>
              </a:solidFill>
              <a:ea typeface="+mn-ea"/>
              <a:cs typeface="+mn-cs"/>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6C1391F2-25E2-49EF-B46A-F4F1C55A2072}" type="slidenum">
              <a:rPr lang="ru-RU" smtClean="0">
                <a:solidFill>
                  <a:prstClr val="black"/>
                </a:solidFill>
                <a:ea typeface="+mn-ea"/>
                <a:cs typeface="+mn-cs"/>
              </a:rPr>
              <a:pPr fontAlgn="auto">
                <a:spcBef>
                  <a:spcPts val="0"/>
                </a:spcBef>
                <a:spcAft>
                  <a:spcPts val="0"/>
                </a:spcAft>
              </a:pPr>
              <a:t>‹#›</a:t>
            </a:fld>
            <a:endParaRPr lang="ru-RU">
              <a:solidFill>
                <a:prstClr val="black"/>
              </a:solidFill>
              <a:ea typeface="+mn-ea"/>
              <a:cs typeface="+mn-cs"/>
            </a:endParaRPr>
          </a:p>
        </p:txBody>
      </p:sp>
    </p:spTree>
    <p:extLst>
      <p:ext uri="{BB962C8B-B14F-4D97-AF65-F5344CB8AC3E}">
        <p14:creationId xmlns:p14="http://schemas.microsoft.com/office/powerpoint/2010/main" val="32938838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9"/>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7"/>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1"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740E8E68-A542-4E80-87DA-50112711F0D4}" type="datetimeFigureOut">
              <a:rPr lang="ru-RU" smtClean="0">
                <a:solidFill>
                  <a:prstClr val="black"/>
                </a:solidFill>
                <a:ea typeface="+mn-ea"/>
                <a:cs typeface="+mn-cs"/>
              </a:rPr>
              <a:pPr fontAlgn="auto">
                <a:spcBef>
                  <a:spcPts val="0"/>
                </a:spcBef>
                <a:spcAft>
                  <a:spcPts val="0"/>
                </a:spcAft>
              </a:pPr>
              <a:t>13.05.2021</a:t>
            </a:fld>
            <a:endParaRPr lang="ru-RU">
              <a:solidFill>
                <a:prstClr val="black"/>
              </a:solidFill>
              <a:ea typeface="+mn-ea"/>
              <a:cs typeface="+mn-cs"/>
            </a:endParaRPr>
          </a:p>
        </p:txBody>
      </p:sp>
      <p:sp>
        <p:nvSpPr>
          <p:cNvPr id="5" name="Footer Placeholder 4"/>
          <p:cNvSpPr>
            <a:spLocks noGrp="1"/>
          </p:cNvSpPr>
          <p:nvPr>
            <p:ph type="ftr" sz="quarter" idx="3"/>
          </p:nvPr>
        </p:nvSpPr>
        <p:spPr>
          <a:xfrm>
            <a:off x="1176866"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auto">
              <a:spcBef>
                <a:spcPts val="0"/>
              </a:spcBef>
              <a:spcAft>
                <a:spcPts val="0"/>
              </a:spcAft>
            </a:pPr>
            <a:endParaRPr lang="ru-RU">
              <a:solidFill>
                <a:prstClr val="black"/>
              </a:solidFill>
              <a:ea typeface="+mn-ea"/>
              <a:cs typeface="+mn-cs"/>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6C1391F2-25E2-49EF-B46A-F4F1C55A2072}" type="slidenum">
              <a:rPr lang="ru-RU" smtClean="0">
                <a:solidFill>
                  <a:prstClr val="black"/>
                </a:solidFill>
                <a:ea typeface="+mn-ea"/>
                <a:cs typeface="+mn-cs"/>
              </a:rPr>
              <a:pPr fontAlgn="auto">
                <a:spcBef>
                  <a:spcPts val="0"/>
                </a:spcBef>
                <a:spcAft>
                  <a:spcPts val="0"/>
                </a:spcAft>
              </a:pPr>
              <a:t>‹#›</a:t>
            </a:fld>
            <a:endParaRPr lang="ru-RU">
              <a:solidFill>
                <a:prstClr val="black"/>
              </a:solidFill>
              <a:ea typeface="+mn-ea"/>
              <a:cs typeface="+mn-cs"/>
            </a:endParaRPr>
          </a:p>
        </p:txBody>
      </p:sp>
    </p:spTree>
    <p:extLst>
      <p:ext uri="{BB962C8B-B14F-4D97-AF65-F5344CB8AC3E}">
        <p14:creationId xmlns:p14="http://schemas.microsoft.com/office/powerpoint/2010/main" val="251577444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6626" name="TextShape 1"/>
          <p:cNvSpPr txBox="1">
            <a:spLocks noChangeArrowheads="1"/>
          </p:cNvSpPr>
          <p:nvPr/>
        </p:nvSpPr>
        <p:spPr bwMode="auto">
          <a:xfrm>
            <a:off x="611188" y="981093"/>
            <a:ext cx="8305800" cy="1158875"/>
          </a:xfrm>
          <a:prstGeom prst="rect">
            <a:avLst/>
          </a:prstGeom>
          <a:noFill/>
          <a:ln w="9525">
            <a:noFill/>
            <a:miter lim="800000"/>
            <a:headEnd/>
            <a:tailEnd/>
          </a:ln>
        </p:spPr>
        <p:txBody>
          <a:bodyPr lIns="0" tIns="12600" rIns="0" bIns="0" anchor="ctr"/>
          <a:lstStyle/>
          <a:p>
            <a:pPr marL="11113" algn="ctr">
              <a:spcBef>
                <a:spcPts val="100"/>
              </a:spcBef>
            </a:pPr>
            <a:endParaRPr lang="ru-RU" sz="4800">
              <a:solidFill>
                <a:srgbClr val="000000"/>
              </a:solidFill>
              <a:latin typeface="Arial" charset="0"/>
              <a:cs typeface="DejaVu Sans"/>
            </a:endParaRPr>
          </a:p>
          <a:p>
            <a:pPr marL="11113" algn="ctr">
              <a:spcBef>
                <a:spcPts val="100"/>
              </a:spcBef>
            </a:pPr>
            <a:endParaRPr lang="ru-RU" sz="3600" u="sng">
              <a:solidFill>
                <a:srgbClr val="000000"/>
              </a:solidFill>
              <a:latin typeface="Arial" charset="0"/>
              <a:cs typeface="DejaVu Sans"/>
            </a:endParaRPr>
          </a:p>
          <a:p>
            <a:pPr marL="11113" algn="ctr">
              <a:spcBef>
                <a:spcPts val="100"/>
              </a:spcBef>
            </a:pPr>
            <a:endParaRPr lang="ru-RU" sz="4800" i="0">
              <a:solidFill>
                <a:srgbClr val="000000"/>
              </a:solidFill>
              <a:cs typeface="DejaVu Sans"/>
            </a:endParaRPr>
          </a:p>
        </p:txBody>
      </p:sp>
      <p:sp>
        <p:nvSpPr>
          <p:cNvPr id="49" name="CustomShape 2"/>
          <p:cNvSpPr/>
          <p:nvPr/>
        </p:nvSpPr>
        <p:spPr>
          <a:xfrm>
            <a:off x="250825" y="1628775"/>
            <a:ext cx="8713788" cy="2160588"/>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1113" algn="ctr">
              <a:spcBef>
                <a:spcPts val="100"/>
              </a:spcBef>
            </a:pPr>
            <a:r>
              <a:rPr lang="ru-RU" sz="3100" b="1" i="0" dirty="0">
                <a:solidFill>
                  <a:schemeClr val="tx1"/>
                </a:solidFill>
                <a:effectLst>
                  <a:outerShdw blurRad="38100" dist="38100" dir="2700000" algn="tl">
                    <a:srgbClr val="FFFFFF"/>
                  </a:outerShdw>
                </a:effectLst>
                <a:ea typeface="DejaVu Sans"/>
                <a:cs typeface="DejaVu Sans"/>
              </a:rPr>
              <a:t>«Алматы </a:t>
            </a:r>
            <a:r>
              <a:rPr lang="ru-RU" sz="3100" b="1" i="0" dirty="0" err="1">
                <a:solidFill>
                  <a:schemeClr val="tx1"/>
                </a:solidFill>
                <a:effectLst>
                  <a:outerShdw blurRad="38100" dist="38100" dir="2700000" algn="tl">
                    <a:srgbClr val="FFFFFF"/>
                  </a:outerShdw>
                </a:effectLst>
                <a:ea typeface="DejaVu Sans"/>
                <a:cs typeface="DejaVu Sans"/>
              </a:rPr>
              <a:t>облысының</a:t>
            </a:r>
            <a:r>
              <a:rPr lang="ru-RU" sz="3100" b="1" i="0" dirty="0">
                <a:solidFill>
                  <a:schemeClr val="tx1"/>
                </a:solidFill>
                <a:effectLst>
                  <a:outerShdw blurRad="38100" dist="38100" dir="2700000" algn="tl">
                    <a:srgbClr val="FFFFFF"/>
                  </a:outerShdw>
                </a:effectLst>
                <a:ea typeface="DejaVu Sans"/>
                <a:cs typeface="DejaVu Sans"/>
              </a:rPr>
              <a:t> </a:t>
            </a:r>
            <a:r>
              <a:rPr lang="ru-RU" sz="3100" b="1" i="0" dirty="0" err="1">
                <a:solidFill>
                  <a:schemeClr val="tx1"/>
                </a:solidFill>
                <a:effectLst>
                  <a:outerShdw blurRad="38100" dist="38100" dir="2700000" algn="tl">
                    <a:srgbClr val="FFFFFF"/>
                  </a:outerShdw>
                </a:effectLst>
                <a:ea typeface="DejaVu Sans"/>
                <a:cs typeface="DejaVu Sans"/>
              </a:rPr>
              <a:t>қаржы</a:t>
            </a:r>
            <a:r>
              <a:rPr lang="ru-RU" sz="3100" b="1" i="0" dirty="0">
                <a:solidFill>
                  <a:schemeClr val="tx1"/>
                </a:solidFill>
                <a:effectLst>
                  <a:outerShdw blurRad="38100" dist="38100" dir="2700000" algn="tl">
                    <a:srgbClr val="FFFFFF"/>
                  </a:outerShdw>
                </a:effectLst>
                <a:ea typeface="DejaVu Sans"/>
                <a:cs typeface="DejaVu Sans"/>
              </a:rPr>
              <a:t> </a:t>
            </a:r>
            <a:r>
              <a:rPr lang="ru-RU" sz="3100" b="1" i="0" dirty="0" err="1">
                <a:solidFill>
                  <a:schemeClr val="tx1"/>
                </a:solidFill>
                <a:effectLst>
                  <a:outerShdw blurRad="38100" dist="38100" dir="2700000" algn="tl">
                    <a:srgbClr val="FFFFFF"/>
                  </a:outerShdw>
                </a:effectLst>
                <a:ea typeface="DejaVu Sans"/>
                <a:cs typeface="DejaVu Sans"/>
              </a:rPr>
              <a:t>басқармасы</a:t>
            </a:r>
            <a:r>
              <a:rPr lang="ru-RU" sz="3200" b="1" i="0" dirty="0">
                <a:solidFill>
                  <a:schemeClr val="tx1"/>
                </a:solidFill>
                <a:effectLst>
                  <a:outerShdw blurRad="38100" dist="38100" dir="2700000" algn="tl">
                    <a:srgbClr val="FFFFFF"/>
                  </a:outerShdw>
                </a:effectLst>
                <a:ea typeface="DejaVu Sans"/>
                <a:cs typeface="DejaVu Sans"/>
              </a:rPr>
              <a:t>» </a:t>
            </a:r>
            <a:r>
              <a:rPr lang="ru-RU" sz="3200" b="1" i="0" dirty="0" err="1">
                <a:solidFill>
                  <a:schemeClr val="tx1"/>
                </a:solidFill>
                <a:effectLst>
                  <a:outerShdw blurRad="38100" dist="38100" dir="2700000" algn="tl">
                    <a:srgbClr val="FFFFFF"/>
                  </a:outerShdw>
                </a:effectLst>
                <a:ea typeface="DejaVu Sans"/>
                <a:cs typeface="DejaVu Sans"/>
              </a:rPr>
              <a:t>мемлекеттік</a:t>
            </a:r>
            <a:r>
              <a:rPr lang="ru-RU" sz="3200" b="1" i="0" dirty="0">
                <a:solidFill>
                  <a:schemeClr val="tx1"/>
                </a:solidFill>
                <a:effectLst>
                  <a:outerShdw blurRad="38100" dist="38100" dir="2700000" algn="tl">
                    <a:srgbClr val="FFFFFF"/>
                  </a:outerShdw>
                </a:effectLst>
                <a:ea typeface="DejaVu Sans"/>
                <a:cs typeface="DejaVu Sans"/>
              </a:rPr>
              <a:t> </a:t>
            </a:r>
            <a:r>
              <a:rPr lang="ru-RU" sz="3200" b="1" i="0" dirty="0" err="1">
                <a:solidFill>
                  <a:schemeClr val="tx1"/>
                </a:solidFill>
                <a:effectLst>
                  <a:outerShdw blurRad="38100" dist="38100" dir="2700000" algn="tl">
                    <a:srgbClr val="FFFFFF"/>
                  </a:outerShdw>
                </a:effectLst>
                <a:ea typeface="DejaVu Sans"/>
                <a:cs typeface="DejaVu Sans"/>
              </a:rPr>
              <a:t>мекемесінің</a:t>
            </a:r>
            <a:endParaRPr lang="ru-RU" sz="3200" b="1" i="0" dirty="0">
              <a:solidFill>
                <a:schemeClr val="tx1"/>
              </a:solidFill>
              <a:effectLst>
                <a:outerShdw blurRad="38100" dist="38100" dir="2700000" algn="tl">
                  <a:srgbClr val="FFFFFF"/>
                </a:outerShdw>
              </a:effectLst>
              <a:ea typeface="DejaVu Sans"/>
              <a:cs typeface="DejaVu Sans"/>
            </a:endParaRPr>
          </a:p>
          <a:p>
            <a:pPr marL="11113" algn="ctr">
              <a:spcBef>
                <a:spcPts val="100"/>
              </a:spcBef>
            </a:pPr>
            <a:r>
              <a:rPr lang="ru-RU" sz="2800" b="1" dirty="0" smtClean="0">
                <a:solidFill>
                  <a:schemeClr val="tx1"/>
                </a:solidFill>
                <a:effectLst>
                  <a:outerShdw blurRad="38100" dist="38100" dir="2700000" algn="tl">
                    <a:srgbClr val="FFFFFF"/>
                  </a:outerShdw>
                </a:effectLst>
                <a:ea typeface="DejaVu Sans"/>
                <a:cs typeface="DejaVu Sans"/>
              </a:rPr>
              <a:t>2022-2024 </a:t>
            </a:r>
            <a:r>
              <a:rPr lang="ru-RU" sz="2800" b="1" dirty="0" err="1">
                <a:solidFill>
                  <a:schemeClr val="tx1"/>
                </a:solidFill>
                <a:effectLst>
                  <a:outerShdw blurRad="38100" dist="38100" dir="2700000" algn="tl">
                    <a:srgbClr val="FFFFFF"/>
                  </a:outerShdw>
                </a:effectLst>
                <a:ea typeface="DejaVu Sans"/>
                <a:cs typeface="DejaVu Sans"/>
              </a:rPr>
              <a:t>жылдарға</a:t>
            </a:r>
            <a:r>
              <a:rPr lang="ru-RU" sz="2800" b="1" dirty="0">
                <a:solidFill>
                  <a:schemeClr val="tx1"/>
                </a:solidFill>
                <a:effectLst>
                  <a:outerShdw blurRad="38100" dist="38100" dir="2700000" algn="tl">
                    <a:srgbClr val="FFFFFF"/>
                  </a:outerShdw>
                </a:effectLst>
                <a:ea typeface="DejaVu Sans"/>
                <a:cs typeface="DejaVu Sans"/>
              </a:rPr>
              <a:t> </a:t>
            </a:r>
            <a:r>
              <a:rPr lang="ru-RU" sz="2800" b="1" dirty="0" err="1">
                <a:solidFill>
                  <a:schemeClr val="tx1"/>
                </a:solidFill>
                <a:effectLst>
                  <a:outerShdw blurRad="38100" dist="38100" dir="2700000" algn="tl">
                    <a:srgbClr val="FFFFFF"/>
                  </a:outerShdw>
                </a:effectLst>
                <a:ea typeface="DejaVu Sans"/>
                <a:cs typeface="DejaVu Sans"/>
              </a:rPr>
              <a:t>арналған</a:t>
            </a:r>
            <a:endParaRPr lang="ru-RU" sz="2800" b="1" dirty="0">
              <a:solidFill>
                <a:schemeClr val="tx1"/>
              </a:solidFill>
              <a:effectLst>
                <a:outerShdw blurRad="38100" dist="38100" dir="2700000" algn="tl">
                  <a:srgbClr val="FFFFFF"/>
                </a:outerShdw>
              </a:effectLst>
              <a:ea typeface="DejaVu Sans"/>
              <a:cs typeface="DejaVu Sans"/>
            </a:endParaRPr>
          </a:p>
          <a:p>
            <a:pPr marL="11113" algn="ctr">
              <a:spcBef>
                <a:spcPts val="100"/>
              </a:spcBef>
            </a:pPr>
            <a:r>
              <a:rPr lang="ru-RU" sz="2800" b="1" dirty="0" err="1">
                <a:solidFill>
                  <a:schemeClr val="tx1"/>
                </a:solidFill>
                <a:effectLst>
                  <a:outerShdw blurRad="38100" dist="38100" dir="2700000" algn="tl">
                    <a:srgbClr val="FFFFFF"/>
                  </a:outerShdw>
                </a:effectLst>
                <a:ea typeface="DejaVu Sans"/>
                <a:cs typeface="DejaVu Sans"/>
              </a:rPr>
              <a:t>бекітілген</a:t>
            </a:r>
            <a:r>
              <a:rPr lang="ru-RU" sz="2800" b="1" dirty="0">
                <a:solidFill>
                  <a:schemeClr val="tx1"/>
                </a:solidFill>
                <a:effectLst>
                  <a:outerShdw blurRad="38100" dist="38100" dir="2700000" algn="tl">
                    <a:srgbClr val="FFFFFF"/>
                  </a:outerShdw>
                </a:effectLst>
                <a:ea typeface="DejaVu Sans"/>
                <a:cs typeface="DejaVu Sans"/>
              </a:rPr>
              <a:t> </a:t>
            </a:r>
            <a:r>
              <a:rPr lang="ru-RU" sz="2800" b="1" dirty="0" err="1">
                <a:solidFill>
                  <a:schemeClr val="tx1"/>
                </a:solidFill>
                <a:effectLst>
                  <a:outerShdw blurRad="38100" dist="38100" dir="2700000" algn="tl">
                    <a:srgbClr val="FFFFFF"/>
                  </a:outerShdw>
                </a:effectLst>
                <a:ea typeface="DejaVu Sans"/>
                <a:cs typeface="DejaVu Sans"/>
              </a:rPr>
              <a:t>бюджеті</a:t>
            </a:r>
            <a:endParaRPr lang="ru-RU" sz="2800" b="1" dirty="0">
              <a:solidFill>
                <a:schemeClr val="tx1"/>
              </a:solidFill>
              <a:effectLst>
                <a:outerShdw blurRad="38100" dist="38100" dir="2700000" algn="tl">
                  <a:srgbClr val="FFFFFF"/>
                </a:outerShdw>
              </a:effectLst>
              <a:ea typeface="DejaVu Sans"/>
              <a:cs typeface="DejaVu Sans"/>
            </a:endParaRPr>
          </a:p>
        </p:txBody>
      </p:sp>
      <p:sp>
        <p:nvSpPr>
          <p:cNvPr id="26628" name="Rectangle 687"/>
          <p:cNvSpPr>
            <a:spLocks noChangeArrowheads="1"/>
          </p:cNvSpPr>
          <p:nvPr/>
        </p:nvSpPr>
        <p:spPr bwMode="auto">
          <a:xfrm>
            <a:off x="0" y="0"/>
            <a:ext cx="9144000" cy="1125538"/>
          </a:xfrm>
          <a:prstGeom prst="rect">
            <a:avLst/>
          </a:prstGeom>
          <a:solidFill>
            <a:schemeClr val="bg2"/>
          </a:solidFill>
          <a:ln w="9525" algn="ctr">
            <a:solidFill>
              <a:schemeClr val="bg2"/>
            </a:solidFill>
            <a:miter lim="800000"/>
            <a:headEnd/>
            <a:tailEnd/>
          </a:ln>
        </p:spPr>
        <p:txBody>
          <a:bodyPr anchor="ctr"/>
          <a:lstStyle/>
          <a:p>
            <a:pPr algn="ctr"/>
            <a:r>
              <a:rPr lang="ru-RU" sz="3600" b="1" i="0">
                <a:latin typeface="DejaVu Sans"/>
                <a:cs typeface="DejaVu Sans"/>
              </a:rPr>
              <a:t>Азаматтық бюджет</a:t>
            </a:r>
            <a:br>
              <a:rPr lang="ru-RU" sz="3600" b="1" i="0">
                <a:latin typeface="DejaVu Sans"/>
                <a:cs typeface="DejaVu Sans"/>
              </a:rPr>
            </a:br>
            <a:r>
              <a:rPr lang="ru-RU" sz="2400" u="sng">
                <a:latin typeface="Arial" charset="0"/>
                <a:cs typeface="DejaVu Sans"/>
              </a:rPr>
              <a:t>жоспарлау сатысында</a:t>
            </a:r>
          </a:p>
        </p:txBody>
      </p:sp>
      <p:pic>
        <p:nvPicPr>
          <p:cNvPr id="26629" name="Picture 10" descr="http://static.tks.ru/_pics/content/kontrol_finansovyi.jpg"/>
          <p:cNvPicPr>
            <a:picLocks noChangeAspect="1" noChangeArrowheads="1"/>
          </p:cNvPicPr>
          <p:nvPr/>
        </p:nvPicPr>
        <p:blipFill>
          <a:blip r:embed="rId2"/>
          <a:srcRect/>
          <a:stretch>
            <a:fillRect/>
          </a:stretch>
        </p:blipFill>
        <p:spPr bwMode="auto">
          <a:xfrm>
            <a:off x="0" y="4292600"/>
            <a:ext cx="9144000" cy="25654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916" name="Group 52"/>
          <p:cNvGraphicFramePr>
            <a:graphicFrameLocks noGrp="1"/>
          </p:cNvGraphicFramePr>
          <p:nvPr>
            <p:extLst>
              <p:ext uri="{D42A27DB-BD31-4B8C-83A1-F6EECF244321}">
                <p14:modId xmlns:p14="http://schemas.microsoft.com/office/powerpoint/2010/main" val="2284126092"/>
              </p:ext>
            </p:extLst>
          </p:nvPr>
        </p:nvGraphicFramePr>
        <p:xfrm>
          <a:off x="9" y="1052513"/>
          <a:ext cx="9109075" cy="4556760"/>
        </p:xfrm>
        <a:graphic>
          <a:graphicData uri="http://schemas.openxmlformats.org/drawingml/2006/table">
            <a:tbl>
              <a:tblPr/>
              <a:tblGrid>
                <a:gridCol w="4549775"/>
                <a:gridCol w="1535113"/>
                <a:gridCol w="1533525"/>
                <a:gridCol w="1490662"/>
              </a:tblGrid>
              <a:tr h="288925">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319088">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319088">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27088">
                <a:tc>
                  <a:txBody>
                    <a:bodyPr/>
                    <a:lstStyle/>
                    <a:p>
                      <a:pPr marL="90488"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kk-KZ" sz="1400" b="0" i="1" u="none" strike="noStrike" cap="none" normalizeH="0" baseline="0" smtClean="0">
                          <a:ln>
                            <a:noFill/>
                          </a:ln>
                          <a:solidFill>
                            <a:schemeClr val="tx1"/>
                          </a:solidFill>
                          <a:effectLst/>
                          <a:latin typeface="Arial" charset="0"/>
                          <a:ea typeface="DejaVu Sans"/>
                          <a:cs typeface="DejaVu Sans"/>
                        </a:rPr>
                        <a:t>Облыстың жергілікті атқарушы органы жасасқан шартына сәйкес муниципалдық облигацияларға депозитарлық қызмет көрсету бойынша есептелген  сыйақылар</a:t>
                      </a:r>
                      <a:endParaRPr kumimoji="0" lang="ru-RU" sz="14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600" b="0" i="1" u="none" strike="noStrike" cap="none" normalizeH="0" baseline="0" dirty="0" smtClean="0">
                          <a:ln>
                            <a:noFill/>
                          </a:ln>
                          <a:solidFill>
                            <a:srgbClr val="000000"/>
                          </a:solidFill>
                          <a:effectLst/>
                          <a:latin typeface="Arial" charset="0"/>
                          <a:ea typeface="DejaVu Sans"/>
                          <a:cs typeface="Times New Roman" pitchFamily="18" charset="0"/>
                        </a:rPr>
                        <a:t>3 245 947,0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3 245 947,0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3 245 947,0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347663">
                <a:tc gridSpan="4">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800" b="0" i="0" u="none" strike="noStrike" cap="none" normalizeH="0" baseline="0" smtClean="0">
                          <a:ln>
                            <a:noFill/>
                          </a:ln>
                          <a:solidFill>
                            <a:schemeClr val="tx1"/>
                          </a:solidFill>
                          <a:effectLst/>
                          <a:latin typeface="Arial" charset="0"/>
                          <a:ea typeface="DejaVu Sans"/>
                          <a:cs typeface="DejaVu Sans"/>
                        </a:rPr>
                        <a:t> </a:t>
                      </a:r>
                      <a:r>
                        <a:rPr kumimoji="0" lang="ru-RU" sz="1600" b="0" i="0" u="none" strike="noStrike" cap="none" normalizeH="0" baseline="0" smtClean="0">
                          <a:ln>
                            <a:noFill/>
                          </a:ln>
                          <a:solidFill>
                            <a:srgbClr val="FFFFFF"/>
                          </a:solidFill>
                          <a:effectLst/>
                          <a:latin typeface="Arial" charset="0"/>
                          <a:ea typeface="DejaVu Sans"/>
                          <a:cs typeface="DejaVu Sans"/>
                        </a:rPr>
                        <a:t>Тікелей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(төлемдер саны)</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81038">
                <a:tc>
                  <a:txBody>
                    <a:bodyPr/>
                    <a:lstStyle/>
                    <a:p>
                      <a:pPr marL="0" marR="0" lvl="0" indent="0" algn="just" defTabSz="914400" rtl="0" eaLnBrk="1" fontAlgn="base" latinLnBrk="0" hangingPunct="1">
                        <a:lnSpc>
                          <a:spcPct val="100000"/>
                        </a:lnSpc>
                        <a:spcBef>
                          <a:spcPct val="100000"/>
                        </a:spcBef>
                        <a:spcAft>
                          <a:spcPct val="0"/>
                        </a:spcAft>
                        <a:buClr>
                          <a:schemeClr val="bg2"/>
                        </a:buClr>
                        <a:buSzPct val="75000"/>
                        <a:buFont typeface="Wingdings" pitchFamily="2" charset="2"/>
                        <a:buNone/>
                        <a:tabLst/>
                      </a:pPr>
                      <a:r>
                        <a:rPr kumimoji="0" lang="kk-KZ" sz="1500" b="0" i="1" u="none" strike="noStrike" cap="none" normalizeH="0" baseline="0" smtClean="0">
                          <a:ln>
                            <a:noFill/>
                          </a:ln>
                          <a:solidFill>
                            <a:schemeClr val="tx1"/>
                          </a:solidFill>
                          <a:effectLst/>
                          <a:latin typeface="Arial" charset="0"/>
                          <a:ea typeface="DejaVu Sans"/>
                          <a:cs typeface="DejaVu Sans"/>
                        </a:rPr>
                        <a:t>Муниципалдық облигацияларға депозитарлық қызмет көрсетуге сыйақы төлеу бойынша төлем шоттар қалыптастыру</a:t>
                      </a:r>
                      <a:r>
                        <a:rPr kumimoji="0" lang="ru-RU" sz="1500" b="0" i="1"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319088">
                <a:tc gridSpan="4">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Түпкілікті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146175">
                <a:tc>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kk-KZ" sz="1400" b="0" i="1" u="none" strike="noStrike" cap="none" normalizeH="0" baseline="0" smtClean="0">
                          <a:ln>
                            <a:noFill/>
                          </a:ln>
                          <a:solidFill>
                            <a:schemeClr val="tx1"/>
                          </a:solidFill>
                          <a:effectLst/>
                          <a:latin typeface="Arial" charset="0"/>
                          <a:ea typeface="DejaVu Sans"/>
                          <a:cs typeface="DejaVu Sans"/>
                        </a:rPr>
                        <a:t>Мемлекеттік эмиссиялық бағалы қағаздарды орналастыру талаптарына сәйкес  облыстық жергілікті атқарушы органының қаржылық міндеттемелерін уақытылы  және толық орындау</a:t>
                      </a:r>
                      <a:r>
                        <a:rPr kumimoji="0" lang="kk-KZ" sz="1400" b="0" i="0" u="none" strike="noStrike" cap="none" normalizeH="0" baseline="0" smtClean="0">
                          <a:ln>
                            <a:noFill/>
                          </a:ln>
                          <a:solidFill>
                            <a:schemeClr val="tx1"/>
                          </a:solidFill>
                          <a:effectLst/>
                          <a:latin typeface="Arial" charset="0"/>
                          <a:ea typeface="DejaVu Sans"/>
                          <a:cs typeface="DejaVu Sans"/>
                        </a:rPr>
                        <a:t> </a:t>
                      </a:r>
                      <a:endParaRPr kumimoji="0" lang="ru-RU" sz="14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rgbClr val="000000"/>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rgbClr val="000000"/>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36913" name="Rectangle 51"/>
          <p:cNvSpPr>
            <a:spLocks noChangeArrowheads="1"/>
          </p:cNvSpPr>
          <p:nvPr/>
        </p:nvSpPr>
        <p:spPr bwMode="auto">
          <a:xfrm>
            <a:off x="179397" y="5805488"/>
            <a:ext cx="8569325" cy="595312"/>
          </a:xfrm>
          <a:prstGeom prst="rect">
            <a:avLst/>
          </a:prstGeom>
          <a:noFill/>
          <a:ln w="9525">
            <a:noFill/>
            <a:miter lim="800000"/>
            <a:headEnd/>
            <a:tailEnd/>
          </a:ln>
        </p:spPr>
        <p:txBody>
          <a:bodyPr>
            <a:spAutoFit/>
          </a:bodyPr>
          <a:lstStyle/>
          <a:p>
            <a:pPr algn="just"/>
            <a:r>
              <a:rPr lang="ru-RU" sz="1500" b="1">
                <a:solidFill>
                  <a:schemeClr val="accent2"/>
                </a:solidFill>
                <a:cs typeface="DejaVu Sans"/>
              </a:rPr>
              <a:t>Бюджеттік бағдарламаның мақсаты:</a:t>
            </a:r>
            <a:r>
              <a:rPr lang="ru-RU">
                <a:cs typeface="DejaVu Sans"/>
              </a:rPr>
              <a:t> </a:t>
            </a:r>
            <a:r>
              <a:rPr lang="kk-KZ" sz="1500">
                <a:solidFill>
                  <a:schemeClr val="tx1"/>
                </a:solidFill>
                <a:cs typeface="DejaVu Sans"/>
              </a:rPr>
              <a:t>Облыстық жергілікті атқарушы органының ішкі қарыздары бойынша  борышын өтеу</a:t>
            </a:r>
          </a:p>
        </p:txBody>
      </p:sp>
      <p:sp>
        <p:nvSpPr>
          <p:cNvPr id="36914" name="Rectangle 687"/>
          <p:cNvSpPr>
            <a:spLocks noChangeArrowheads="1"/>
          </p:cNvSpPr>
          <p:nvPr/>
        </p:nvSpPr>
        <p:spPr bwMode="auto">
          <a:xfrm>
            <a:off x="0" y="18"/>
            <a:ext cx="9144000" cy="836613"/>
          </a:xfrm>
          <a:prstGeom prst="rect">
            <a:avLst/>
          </a:prstGeom>
          <a:solidFill>
            <a:srgbClr val="0066FF"/>
          </a:solidFill>
          <a:ln w="9525" algn="ctr">
            <a:solidFill>
              <a:srgbClr val="3399FF"/>
            </a:solidFill>
            <a:miter lim="800000"/>
            <a:headEnd/>
            <a:tailEnd/>
          </a:ln>
        </p:spPr>
        <p:txBody>
          <a:bodyPr anchor="ctr"/>
          <a:lstStyle/>
          <a:p>
            <a:pPr algn="ctr"/>
            <a:r>
              <a:rPr lang="ru-RU" sz="2000" b="1" i="0">
                <a:latin typeface="Arial" charset="0"/>
                <a:cs typeface="DejaVu Sans"/>
              </a:rPr>
              <a:t/>
            </a:r>
            <a:br>
              <a:rPr lang="ru-RU" sz="2000" b="1" i="0">
                <a:latin typeface="Arial" charset="0"/>
                <a:cs typeface="DejaVu Sans"/>
              </a:rPr>
            </a:br>
            <a:r>
              <a:rPr lang="ru-RU" sz="1600" b="1" i="0">
                <a:latin typeface="Arial" charset="0"/>
                <a:cs typeface="DejaVu Sans"/>
              </a:rPr>
              <a:t>5.</a:t>
            </a:r>
            <a:r>
              <a:rPr lang="ru-RU" sz="2000" b="1" i="0">
                <a:latin typeface="Arial" charset="0"/>
                <a:cs typeface="DejaVu Sans"/>
              </a:rPr>
              <a:t> </a:t>
            </a:r>
            <a:r>
              <a:rPr lang="ru-RU" b="1" i="0">
                <a:latin typeface="Arial" charset="0"/>
                <a:cs typeface="DejaVu Sans"/>
              </a:rPr>
              <a:t>БЮДЖЕТТІК БАҒДАРЛАМА</a:t>
            </a:r>
            <a:br>
              <a:rPr lang="ru-RU" b="1" i="0">
                <a:latin typeface="Arial" charset="0"/>
                <a:cs typeface="DejaVu Sans"/>
              </a:rPr>
            </a:br>
            <a:r>
              <a:rPr lang="ru-RU" b="1" i="0">
                <a:latin typeface="Arial" charset="0"/>
                <a:cs typeface="DejaVu Sans"/>
              </a:rPr>
              <a:t>257 004 </a:t>
            </a:r>
            <a:r>
              <a:rPr lang="kk-KZ" b="1" i="0">
                <a:latin typeface="Arial" charset="0"/>
                <a:cs typeface="DejaVu Sans"/>
              </a:rPr>
              <a:t>«Жергілікті атқарушы органдардың борышына қызмет көрсету»</a:t>
            </a:r>
            <a:r>
              <a:rPr lang="ru-RU" b="1" i="0">
                <a:latin typeface="Arial" charset="0"/>
                <a:cs typeface="DejaVu Sans"/>
              </a:rPr>
              <a:t/>
            </a:r>
            <a:br>
              <a:rPr lang="ru-RU" b="1" i="0">
                <a:latin typeface="Arial" charset="0"/>
                <a:cs typeface="DejaVu Sans"/>
              </a:rPr>
            </a:br>
            <a:endParaRPr lang="ru-RU" b="1" i="0">
              <a:latin typeface="Arial" charset="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45" name="Group 57"/>
          <p:cNvGraphicFramePr>
            <a:graphicFrameLocks noGrp="1"/>
          </p:cNvGraphicFramePr>
          <p:nvPr>
            <p:extLst>
              <p:ext uri="{D42A27DB-BD31-4B8C-83A1-F6EECF244321}">
                <p14:modId xmlns:p14="http://schemas.microsoft.com/office/powerpoint/2010/main" val="809236087"/>
              </p:ext>
            </p:extLst>
          </p:nvPr>
        </p:nvGraphicFramePr>
        <p:xfrm>
          <a:off x="0" y="1268413"/>
          <a:ext cx="9144000" cy="4310380"/>
        </p:xfrm>
        <a:graphic>
          <a:graphicData uri="http://schemas.openxmlformats.org/drawingml/2006/table">
            <a:tbl>
              <a:tblPr/>
              <a:tblGrid>
                <a:gridCol w="4549775"/>
                <a:gridCol w="1535113"/>
                <a:gridCol w="1533525"/>
                <a:gridCol w="1525587"/>
              </a:tblGrid>
              <a:tr h="215900">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00025">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225425">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55650">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kk-KZ" sz="1500" b="0" i="1" u="none" strike="noStrike" cap="none" normalizeH="0" baseline="0" smtClean="0">
                          <a:ln>
                            <a:noFill/>
                          </a:ln>
                          <a:solidFill>
                            <a:schemeClr val="tx1"/>
                          </a:solidFill>
                          <a:effectLst/>
                          <a:latin typeface="Arial" charset="0"/>
                          <a:ea typeface="DejaVu Sans"/>
                          <a:cs typeface="DejaVu Sans"/>
                        </a:rPr>
                        <a:t>Облыстық жергілікті атқарушы органның республикалық бюджеттен қарыздар бойынша сыйақылар мен өзге де төлемдерді төлеу бойынша борышқа қызмет көрсету</a:t>
                      </a:r>
                      <a:r>
                        <a:rPr kumimoji="0" lang="ru-RU" sz="1500" b="0" i="0"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21 961,0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21 851,0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22 000,0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361950">
                <a:tc gridSpan="4">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800" b="0" i="0" u="none" strike="noStrike" cap="none" normalizeH="0" baseline="0" smtClean="0">
                          <a:ln>
                            <a:noFill/>
                          </a:ln>
                          <a:solidFill>
                            <a:schemeClr val="tx1"/>
                          </a:solidFill>
                          <a:effectLst/>
                          <a:latin typeface="Arial" charset="0"/>
                          <a:ea typeface="DejaVu Sans"/>
                          <a:cs typeface="DejaVu Sans"/>
                        </a:rPr>
                        <a:t> </a:t>
                      </a:r>
                      <a:r>
                        <a:rPr kumimoji="0" lang="ru-RU" sz="1600" b="0" i="0" u="none" strike="noStrike" cap="none" normalizeH="0" baseline="0" smtClean="0">
                          <a:ln>
                            <a:noFill/>
                          </a:ln>
                          <a:solidFill>
                            <a:srgbClr val="FFFFFF"/>
                          </a:solidFill>
                          <a:effectLst/>
                          <a:latin typeface="Arial" charset="0"/>
                          <a:ea typeface="DejaVu Sans"/>
                          <a:cs typeface="DejaVu Sans"/>
                        </a:rPr>
                        <a:t>Тікелей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(төлемдер саны)</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22300">
                <a:tc>
                  <a:txBody>
                    <a:bodyPr/>
                    <a:lstStyle/>
                    <a:p>
                      <a:pPr marL="8890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kk-KZ" sz="1500" b="0" i="1" u="none" strike="noStrike" cap="none" normalizeH="0" baseline="0" smtClean="0">
                          <a:ln>
                            <a:noFill/>
                          </a:ln>
                          <a:solidFill>
                            <a:schemeClr val="tx1"/>
                          </a:solidFill>
                          <a:effectLst/>
                          <a:latin typeface="Arial" charset="0"/>
                          <a:ea typeface="DejaVu Sans"/>
                          <a:cs typeface="DejaVu Sans"/>
                        </a:rPr>
                        <a:t>Қарыздар бойынша  сыйақылар мен өзге де төлемдерге төлемшоттар қалыптастыру</a:t>
                      </a:r>
                      <a:r>
                        <a:rPr kumimoji="0" lang="ru-RU" sz="1500" b="0" i="0"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30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30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30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122238">
                <a:tc gridSpan="4">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Түпкілікті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22238">
                <a:tc>
                  <a:txBody>
                    <a:bodyPr/>
                    <a:lstStyle/>
                    <a:p>
                      <a:pPr marL="66675" marR="0" lvl="0" indent="22225"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500" b="0" i="1" u="none" strike="noStrike" cap="none" normalizeH="0" baseline="0" smtClean="0">
                          <a:ln>
                            <a:noFill/>
                          </a:ln>
                          <a:solidFill>
                            <a:schemeClr val="tx1"/>
                          </a:solidFill>
                          <a:effectLst/>
                          <a:latin typeface="Arial" charset="0"/>
                          <a:ea typeface="DejaVu Sans"/>
                          <a:cs typeface="DejaVu Sans"/>
                        </a:rPr>
                        <a:t>Кредиттік шарттарға сәйкес толық мөлшерде жоғары тұрған бюджетке қарыздар бойынша сыйақылар мен өзге де төлемдерді толық мөлшерде төлеу</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dirty="0" smtClean="0">
                        <a:ln>
                          <a:noFill/>
                        </a:ln>
                        <a:solidFill>
                          <a:srgbClr val="000000"/>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dirty="0" smtClean="0">
                          <a:ln>
                            <a:noFill/>
                          </a:ln>
                          <a:solidFill>
                            <a:srgbClr val="000000"/>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63538" name="Rectangle 51"/>
          <p:cNvSpPr>
            <a:spLocks noChangeArrowheads="1"/>
          </p:cNvSpPr>
          <p:nvPr/>
        </p:nvSpPr>
        <p:spPr bwMode="auto">
          <a:xfrm>
            <a:off x="0" y="5589606"/>
            <a:ext cx="9144000" cy="549275"/>
          </a:xfrm>
          <a:prstGeom prst="rect">
            <a:avLst/>
          </a:prstGeom>
          <a:noFill/>
          <a:ln w="9525">
            <a:noFill/>
            <a:miter lim="800000"/>
            <a:headEnd/>
            <a:tailEnd/>
          </a:ln>
        </p:spPr>
        <p:txBody>
          <a:bodyPr>
            <a:spAutoFit/>
          </a:bodyPr>
          <a:lstStyle/>
          <a:p>
            <a:pPr algn="just"/>
            <a:r>
              <a:rPr lang="kk-KZ" sz="1500" b="1">
                <a:solidFill>
                  <a:schemeClr val="accent2"/>
                </a:solidFill>
                <a:cs typeface="DejaVu Sans"/>
              </a:rPr>
              <a:t>Бюджеттiк бағдарламаның мақсаты:</a:t>
            </a:r>
            <a:r>
              <a:rPr lang="kk-KZ" sz="1500">
                <a:solidFill>
                  <a:schemeClr val="tx1"/>
                </a:solidFill>
                <a:cs typeface="DejaVu Sans"/>
              </a:rPr>
              <a:t>  Борышқа қызмет көрсету бойынша облыстың жергілікті атқарушы органының міндеттемелерін орындау</a:t>
            </a:r>
          </a:p>
        </p:txBody>
      </p:sp>
      <p:sp>
        <p:nvSpPr>
          <p:cNvPr id="63539" name="Rectangle 687"/>
          <p:cNvSpPr>
            <a:spLocks noChangeArrowheads="1"/>
          </p:cNvSpPr>
          <p:nvPr/>
        </p:nvSpPr>
        <p:spPr bwMode="auto">
          <a:xfrm>
            <a:off x="0" y="18"/>
            <a:ext cx="9144000" cy="1052513"/>
          </a:xfrm>
          <a:prstGeom prst="rect">
            <a:avLst/>
          </a:prstGeom>
          <a:solidFill>
            <a:srgbClr val="0066FF"/>
          </a:solidFill>
          <a:ln w="9525" algn="ctr">
            <a:solidFill>
              <a:srgbClr val="3399FF"/>
            </a:solidFill>
            <a:miter lim="800000"/>
            <a:headEnd/>
            <a:tailEnd/>
          </a:ln>
        </p:spPr>
        <p:txBody>
          <a:bodyPr anchor="ctr"/>
          <a:lstStyle/>
          <a:p>
            <a:pPr algn="ctr"/>
            <a:endParaRPr lang="ru-RU" b="1" i="0">
              <a:latin typeface="Arial" charset="0"/>
              <a:cs typeface="DejaVu Sans"/>
            </a:endParaRPr>
          </a:p>
          <a:p>
            <a:pPr algn="ctr"/>
            <a:r>
              <a:rPr lang="ru-RU" sz="1600" b="1" i="0">
                <a:latin typeface="Arial" charset="0"/>
                <a:cs typeface="DejaVu Sans"/>
              </a:rPr>
              <a:t>6.</a:t>
            </a:r>
            <a:r>
              <a:rPr lang="ru-RU" b="1" i="0">
                <a:latin typeface="Arial" charset="0"/>
                <a:cs typeface="DejaVu Sans"/>
              </a:rPr>
              <a:t> БЮДЖЕТТІК БАҒДАРЛАМА</a:t>
            </a:r>
            <a:br>
              <a:rPr lang="ru-RU" b="1" i="0">
                <a:latin typeface="Arial" charset="0"/>
                <a:cs typeface="DejaVu Sans"/>
              </a:rPr>
            </a:br>
            <a:r>
              <a:rPr lang="ru-RU" sz="1600" b="1" i="0">
                <a:latin typeface="Arial" charset="0"/>
                <a:cs typeface="DejaVu Sans"/>
              </a:rPr>
              <a:t>257 016 </a:t>
            </a:r>
            <a:r>
              <a:rPr lang="kk-KZ" sz="1600" b="1" i="0">
                <a:cs typeface="DejaVu Sans"/>
              </a:rPr>
              <a:t>«Жергілікті атқарушы органдардың республикалық бюджеттен қарыздар бойынша сыйақылар мен өзге де төлемдерді төлеу бойынша </a:t>
            </a:r>
          </a:p>
          <a:p>
            <a:pPr algn="ctr"/>
            <a:r>
              <a:rPr lang="kk-KZ" sz="1600" b="1" i="0">
                <a:cs typeface="DejaVu Sans"/>
              </a:rPr>
              <a:t>борышына қызмет көрсету»</a:t>
            </a:r>
            <a:br>
              <a:rPr lang="kk-KZ" sz="1600" b="1" i="0">
                <a:cs typeface="DejaVu Sans"/>
              </a:rPr>
            </a:br>
            <a:endParaRPr lang="ru-RU" sz="1600" b="1" i="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46" name="Group 58"/>
          <p:cNvGraphicFramePr>
            <a:graphicFrameLocks noGrp="1"/>
          </p:cNvGraphicFramePr>
          <p:nvPr>
            <p:extLst>
              <p:ext uri="{D42A27DB-BD31-4B8C-83A1-F6EECF244321}">
                <p14:modId xmlns:p14="http://schemas.microsoft.com/office/powerpoint/2010/main" val="410976695"/>
              </p:ext>
            </p:extLst>
          </p:nvPr>
        </p:nvGraphicFramePr>
        <p:xfrm>
          <a:off x="0" y="1125538"/>
          <a:ext cx="9144000" cy="3870960"/>
        </p:xfrm>
        <a:graphic>
          <a:graphicData uri="http://schemas.openxmlformats.org/drawingml/2006/table">
            <a:tbl>
              <a:tblPr/>
              <a:tblGrid>
                <a:gridCol w="4549775"/>
                <a:gridCol w="1535113"/>
                <a:gridCol w="1533525"/>
                <a:gridCol w="1525587"/>
              </a:tblGrid>
              <a:tr h="215900">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71463">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225425">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5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5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5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25475">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kk-KZ" sz="1400" b="0" i="1" u="none" strike="noStrike" cap="none" normalizeH="0" baseline="0" smtClean="0">
                          <a:ln>
                            <a:noFill/>
                          </a:ln>
                          <a:solidFill>
                            <a:schemeClr val="tx1"/>
                          </a:solidFill>
                          <a:effectLst/>
                          <a:latin typeface="Arial" charset="0"/>
                          <a:ea typeface="DejaVu Sans"/>
                          <a:cs typeface="DejaVu Sans"/>
                        </a:rPr>
                        <a:t>Аудандық  және облыстық маңызы бар қала бюджеттеріне берілетін бюджеттік субвенциялар</a:t>
                      </a:r>
                      <a:r>
                        <a:rPr kumimoji="0" lang="ru-RU" sz="1500" b="0" i="0"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95 802 369,0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14 036 126,0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14 036 126,0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209550">
                <a:tc gridSpan="4">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500" b="0" i="0" u="none" strike="noStrike" cap="none" normalizeH="0" baseline="0" smtClean="0">
                          <a:ln>
                            <a:noFill/>
                          </a:ln>
                          <a:solidFill>
                            <a:schemeClr val="tx1"/>
                          </a:solidFill>
                          <a:effectLst/>
                          <a:latin typeface="Arial" charset="0"/>
                          <a:ea typeface="DejaVu Sans"/>
                          <a:cs typeface="DejaVu Sans"/>
                        </a:rPr>
                        <a:t> </a:t>
                      </a:r>
                      <a:r>
                        <a:rPr kumimoji="0" lang="ru-RU" sz="1500" b="0" i="0" u="none" strike="noStrike" cap="none" normalizeH="0" baseline="0" smtClean="0">
                          <a:ln>
                            <a:noFill/>
                          </a:ln>
                          <a:solidFill>
                            <a:srgbClr val="FFFFFF"/>
                          </a:solidFill>
                          <a:effectLst/>
                          <a:latin typeface="Arial" charset="0"/>
                          <a:ea typeface="DejaVu Sans"/>
                          <a:cs typeface="DejaVu Sans"/>
                        </a:rPr>
                        <a:t>Тікелей нәтиже көрсеткіштері                                                             </a:t>
                      </a:r>
                      <a:r>
                        <a:rPr kumimoji="0" lang="ru-RU" sz="1500" b="1" i="0" u="none" strike="noStrike" cap="none" normalizeH="0" baseline="0" smtClean="0">
                          <a:ln>
                            <a:noFill/>
                          </a:ln>
                          <a:solidFill>
                            <a:srgbClr val="FFFFFF"/>
                          </a:solidFill>
                          <a:effectLst/>
                          <a:latin typeface="Arial" charset="0"/>
                          <a:ea typeface="DejaVu Sans"/>
                          <a:cs typeface="DejaVu Sans"/>
                        </a:rPr>
                        <a:t>(төлемдер саны)</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98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400" b="0" i="1" u="none" strike="noStrike" cap="none" normalizeH="0" baseline="0" smtClean="0">
                          <a:ln>
                            <a:noFill/>
                          </a:ln>
                          <a:solidFill>
                            <a:schemeClr val="tx1"/>
                          </a:solidFill>
                          <a:effectLst/>
                          <a:latin typeface="Arial" charset="0"/>
                          <a:ea typeface="DejaVu Sans"/>
                          <a:cs typeface="DejaVu Sans"/>
                        </a:rPr>
                        <a:t>Қаржыландырылған </a:t>
                      </a:r>
                      <a:r>
                        <a:rPr kumimoji="0" lang="kk-KZ" sz="1400" b="0" i="1" u="none" strike="noStrike" cap="none" normalizeH="0" baseline="0" smtClean="0">
                          <a:ln>
                            <a:noFill/>
                          </a:ln>
                          <a:solidFill>
                            <a:schemeClr val="tx1"/>
                          </a:solidFill>
                          <a:effectLst/>
                          <a:latin typeface="Arial" charset="0"/>
                          <a:ea typeface="DejaVu Sans"/>
                          <a:cs typeface="DejaVu Sans"/>
                        </a:rPr>
                        <a:t>аудандық  бюджеттер мен облыстық маңызы бар қала </a:t>
                      </a:r>
                      <a:r>
                        <a:rPr kumimoji="0" lang="ru-RU" sz="1400" b="0" i="1" u="none" strike="noStrike" cap="none" normalizeH="0" baseline="0" smtClean="0">
                          <a:ln>
                            <a:noFill/>
                          </a:ln>
                          <a:solidFill>
                            <a:schemeClr val="tx1"/>
                          </a:solidFill>
                          <a:effectLst/>
                          <a:latin typeface="Arial" charset="0"/>
                          <a:ea typeface="DejaVu Sans"/>
                          <a:cs typeface="DejaVu Sans"/>
                        </a:rPr>
                        <a:t>бюджеттер</a:t>
                      </a:r>
                      <a:r>
                        <a:rPr kumimoji="0" lang="kk-KZ" sz="1400" b="0" i="1" u="none" strike="noStrike" cap="none" normalizeH="0" baseline="0" smtClean="0">
                          <a:ln>
                            <a:noFill/>
                          </a:ln>
                          <a:solidFill>
                            <a:schemeClr val="tx1"/>
                          </a:solidFill>
                          <a:effectLst/>
                          <a:latin typeface="Arial" charset="0"/>
                          <a:ea typeface="DejaVu Sans"/>
                          <a:cs typeface="DejaVu Sans"/>
                        </a:rPr>
                        <a:t>інің</a:t>
                      </a:r>
                      <a:r>
                        <a:rPr kumimoji="0" lang="ru-RU" sz="1400" b="0" i="1" u="none" strike="noStrike" cap="none" normalizeH="0" baseline="0" smtClean="0">
                          <a:ln>
                            <a:noFill/>
                          </a:ln>
                          <a:solidFill>
                            <a:schemeClr val="tx1"/>
                          </a:solidFill>
                          <a:effectLst/>
                          <a:latin typeface="Arial" charset="0"/>
                          <a:ea typeface="DejaVu Sans"/>
                          <a:cs typeface="DejaVu Sans"/>
                        </a:rPr>
                        <a:t> саны</a:t>
                      </a:r>
                      <a:r>
                        <a:rPr kumimoji="0" lang="ru-RU" sz="1400" b="0" i="0"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254000">
                <a:tc gridSpan="4">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500" b="0" i="0" u="none" strike="noStrike" cap="none" normalizeH="0" baseline="0" smtClean="0">
                          <a:ln>
                            <a:noFill/>
                          </a:ln>
                          <a:solidFill>
                            <a:srgbClr val="FFFFFF"/>
                          </a:solidFill>
                          <a:effectLst/>
                          <a:latin typeface="Arial" charset="0"/>
                          <a:ea typeface="DejaVu Sans"/>
                          <a:cs typeface="DejaVu Sans"/>
                        </a:rPr>
                        <a:t>Түпкілікті нәтиже көрсеткіштері                                                                          </a:t>
                      </a:r>
                      <a:r>
                        <a:rPr kumimoji="0" lang="ru-RU" sz="1500" b="1" i="0" u="none" strike="noStrike" cap="none" normalizeH="0" baseline="0" smtClean="0">
                          <a:ln>
                            <a:noFill/>
                          </a:ln>
                          <a:solidFill>
                            <a:srgbClr val="FFFFFF"/>
                          </a:solidFill>
                          <a:effectLst/>
                          <a:latin typeface="Arial" charset="0"/>
                          <a:ea typeface="DejaVu Sans"/>
                          <a:cs typeface="DejaVu Sans"/>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96938">
                <a:tc>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kk-KZ" sz="1400" b="0" i="1" u="none" strike="noStrike" cap="none" normalizeH="0" baseline="0" dirty="0" smtClean="0">
                          <a:ln>
                            <a:noFill/>
                          </a:ln>
                          <a:solidFill>
                            <a:schemeClr val="tx1"/>
                          </a:solidFill>
                          <a:effectLst/>
                          <a:latin typeface="Arial" charset="0"/>
                          <a:ea typeface="DejaVu Sans"/>
                          <a:cs typeface="DejaVu Sans"/>
                        </a:rPr>
                        <a:t>Жергілікті бюджеттерге субвенциялар төлеу жолымен мемлекеттің қаржылық міндеттемелерінің орындалуы: 2022 ж. – 100</a:t>
                      </a:r>
                      <a:r>
                        <a:rPr kumimoji="0" lang="en-US" sz="1400" b="0" i="1" u="none" strike="noStrike" cap="none" normalizeH="0" baseline="0" dirty="0" smtClean="0">
                          <a:ln>
                            <a:noFill/>
                          </a:ln>
                          <a:solidFill>
                            <a:schemeClr val="tx1"/>
                          </a:solidFill>
                          <a:effectLst/>
                          <a:latin typeface="Arial" charset="0"/>
                          <a:ea typeface="DejaVu Sans"/>
                          <a:cs typeface="DejaVu Sans"/>
                        </a:rPr>
                        <a:t>%</a:t>
                      </a:r>
                      <a:r>
                        <a:rPr kumimoji="0" lang="kk-KZ" sz="1400" b="0" i="1" u="none" strike="noStrike" cap="none" normalizeH="0" baseline="0" dirty="0" smtClean="0">
                          <a:ln>
                            <a:noFill/>
                          </a:ln>
                          <a:solidFill>
                            <a:schemeClr val="tx1"/>
                          </a:solidFill>
                          <a:effectLst/>
                          <a:latin typeface="Arial" charset="0"/>
                          <a:ea typeface="DejaVu Sans"/>
                          <a:cs typeface="DejaVu Sans"/>
                        </a:rPr>
                        <a:t>, 2023 ж. – 100</a:t>
                      </a:r>
                      <a:r>
                        <a:rPr kumimoji="0" lang="en-US" sz="1400" b="0" i="1" u="none" strike="noStrike" cap="none" normalizeH="0" baseline="0" dirty="0" smtClean="0">
                          <a:ln>
                            <a:noFill/>
                          </a:ln>
                          <a:solidFill>
                            <a:schemeClr val="tx1"/>
                          </a:solidFill>
                          <a:effectLst/>
                          <a:latin typeface="Arial" charset="0"/>
                          <a:ea typeface="DejaVu Sans"/>
                          <a:cs typeface="DejaVu Sans"/>
                        </a:rPr>
                        <a:t>%</a:t>
                      </a:r>
                      <a:r>
                        <a:rPr kumimoji="0" lang="kk-KZ" sz="1400" b="0" i="1" u="none" strike="noStrike" cap="none" normalizeH="0" baseline="0" dirty="0" smtClean="0">
                          <a:ln>
                            <a:noFill/>
                          </a:ln>
                          <a:solidFill>
                            <a:schemeClr val="tx1"/>
                          </a:solidFill>
                          <a:effectLst/>
                          <a:latin typeface="Arial" charset="0"/>
                          <a:ea typeface="DejaVu Sans"/>
                          <a:cs typeface="DejaVu Sans"/>
                        </a:rPr>
                        <a:t>, 2024ж. – 100</a:t>
                      </a:r>
                      <a:r>
                        <a:rPr kumimoji="0" lang="en-US" sz="1400" b="0" i="1" u="none" strike="noStrike" cap="none" normalizeH="0" baseline="0" dirty="0" smtClean="0">
                          <a:ln>
                            <a:noFill/>
                          </a:ln>
                          <a:solidFill>
                            <a:schemeClr val="tx1"/>
                          </a:solidFill>
                          <a:effectLst/>
                          <a:latin typeface="Arial" charset="0"/>
                          <a:ea typeface="DejaVu Sans"/>
                          <a:cs typeface="DejaVu Sans"/>
                        </a:rPr>
                        <a:t>%</a:t>
                      </a:r>
                      <a:r>
                        <a:rPr kumimoji="0" lang="kk-KZ" sz="1400" b="0" i="1" u="none" strike="noStrike" cap="none" normalizeH="0" baseline="0" dirty="0" smtClean="0">
                          <a:ln>
                            <a:noFill/>
                          </a:ln>
                          <a:solidFill>
                            <a:schemeClr val="tx1"/>
                          </a:solidFill>
                          <a:effectLst/>
                          <a:latin typeface="Arial" charset="0"/>
                          <a:ea typeface="DejaVu Sans"/>
                          <a:cs typeface="DejaVu Sans"/>
                        </a:rPr>
                        <a:t>, </a:t>
                      </a:r>
                      <a:endParaRPr kumimoji="0" lang="ru-RU" sz="1400" b="0" i="1" u="none" strike="noStrike" cap="none" normalizeH="0" baseline="0" dirty="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rgbClr val="000000"/>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rgbClr val="000000"/>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594996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37937" name="AutoShape 58"/>
          <p:cNvSpPr>
            <a:spLocks noChangeArrowheads="1"/>
          </p:cNvSpPr>
          <p:nvPr/>
        </p:nvSpPr>
        <p:spPr bwMode="auto">
          <a:xfrm>
            <a:off x="0" y="5805488"/>
            <a:ext cx="9144000" cy="863600"/>
          </a:xfrm>
          <a:prstGeom prst="foldedCorner">
            <a:avLst>
              <a:gd name="adj" fmla="val 27171"/>
            </a:avLst>
          </a:prstGeom>
          <a:solidFill>
            <a:schemeClr val="bg1"/>
          </a:solidFill>
          <a:ln w="9525">
            <a:solidFill>
              <a:schemeClr val="tx1"/>
            </a:solidFill>
            <a:round/>
            <a:headEnd/>
            <a:tailEnd/>
          </a:ln>
        </p:spPr>
        <p:txBody>
          <a:bodyPr wrap="none" anchor="ctr"/>
          <a:lstStyle/>
          <a:p>
            <a:pPr algn="just"/>
            <a:r>
              <a:rPr lang="ru-RU" sz="1700" b="1">
                <a:cs typeface="DejaVu Sans"/>
              </a:rPr>
              <a:t>ҚР Бюджет кодексінің 45-бабына  сәйкес жалпы сипаттағы трансферттердің </a:t>
            </a:r>
          </a:p>
          <a:p>
            <a:pPr algn="just"/>
            <a:r>
              <a:rPr lang="ru-RU" sz="1700" b="1">
                <a:cs typeface="DejaVu Sans"/>
              </a:rPr>
              <a:t>көлемі әрбір үш жыл сайын өзгертілуге жатады</a:t>
            </a:r>
            <a:endParaRPr lang="ru-RU" sz="1600">
              <a:latin typeface="Arial" charset="0"/>
              <a:cs typeface="DejaVu Sans"/>
            </a:endParaRPr>
          </a:p>
        </p:txBody>
      </p:sp>
      <p:sp>
        <p:nvSpPr>
          <p:cNvPr id="37938" name="Rectangle 52"/>
          <p:cNvSpPr>
            <a:spLocks noChangeArrowheads="1"/>
          </p:cNvSpPr>
          <p:nvPr/>
        </p:nvSpPr>
        <p:spPr bwMode="auto">
          <a:xfrm>
            <a:off x="0" y="5157806"/>
            <a:ext cx="9144000" cy="549275"/>
          </a:xfrm>
          <a:prstGeom prst="rect">
            <a:avLst/>
          </a:prstGeom>
          <a:noFill/>
          <a:ln w="9525">
            <a:noFill/>
            <a:miter lim="800000"/>
            <a:headEnd/>
            <a:tailEnd/>
          </a:ln>
        </p:spPr>
        <p:txBody>
          <a:bodyPr>
            <a:spAutoFit/>
          </a:bodyPr>
          <a:lstStyle/>
          <a:p>
            <a:pPr algn="just"/>
            <a:r>
              <a:rPr lang="kk-KZ" sz="1500" b="1" dirty="0">
                <a:solidFill>
                  <a:schemeClr val="accent2"/>
                </a:solidFill>
                <a:cs typeface="DejaVu Sans"/>
              </a:rPr>
              <a:t>Бюджеттiк бағдарламаның мақсаты:</a:t>
            </a:r>
            <a:r>
              <a:rPr lang="kk-KZ" sz="1500" dirty="0">
                <a:cs typeface="DejaVu Sans"/>
              </a:rPr>
              <a:t>  </a:t>
            </a:r>
            <a:r>
              <a:rPr lang="kk-KZ" sz="1500" dirty="0">
                <a:solidFill>
                  <a:schemeClr val="tx1"/>
                </a:solidFill>
                <a:cs typeface="DejaVu Sans"/>
              </a:rPr>
              <a:t>Жергілікті бюджеттерге субвенциялардың барлық сомасының түсуін қамтамасыз ету.</a:t>
            </a:r>
          </a:p>
        </p:txBody>
      </p:sp>
      <p:sp>
        <p:nvSpPr>
          <p:cNvPr id="37939" name="Rectangle 687"/>
          <p:cNvSpPr>
            <a:spLocks noChangeArrowheads="1"/>
          </p:cNvSpPr>
          <p:nvPr/>
        </p:nvSpPr>
        <p:spPr bwMode="auto">
          <a:xfrm>
            <a:off x="0" y="18"/>
            <a:ext cx="9144000" cy="836613"/>
          </a:xfrm>
          <a:prstGeom prst="rect">
            <a:avLst/>
          </a:prstGeom>
          <a:solidFill>
            <a:srgbClr val="0066FF"/>
          </a:solidFill>
          <a:ln w="9525" algn="ctr">
            <a:solidFill>
              <a:srgbClr val="3399FF"/>
            </a:solidFill>
            <a:miter lim="800000"/>
            <a:headEnd/>
            <a:tailEnd/>
          </a:ln>
        </p:spPr>
        <p:txBody>
          <a:bodyPr anchor="ctr"/>
          <a:lstStyle/>
          <a:p>
            <a:pPr algn="ctr"/>
            <a:r>
              <a:rPr lang="ru-RU" sz="2000" b="1" i="0">
                <a:latin typeface="Arial" charset="0"/>
                <a:cs typeface="DejaVu Sans"/>
              </a:rPr>
              <a:t/>
            </a:r>
            <a:br>
              <a:rPr lang="ru-RU" sz="2000" b="1" i="0">
                <a:latin typeface="Arial" charset="0"/>
                <a:cs typeface="DejaVu Sans"/>
              </a:rPr>
            </a:br>
            <a:r>
              <a:rPr lang="ru-RU" sz="1600" b="1" i="0">
                <a:latin typeface="Arial" charset="0"/>
                <a:cs typeface="DejaVu Sans"/>
              </a:rPr>
              <a:t>7.</a:t>
            </a:r>
            <a:r>
              <a:rPr lang="ru-RU" sz="2000" b="1" i="0">
                <a:latin typeface="Arial" charset="0"/>
                <a:cs typeface="DejaVu Sans"/>
              </a:rPr>
              <a:t> </a:t>
            </a:r>
            <a:r>
              <a:rPr lang="ru-RU" b="1" i="0">
                <a:latin typeface="Arial" charset="0"/>
                <a:cs typeface="DejaVu Sans"/>
              </a:rPr>
              <a:t>БЮДЖЕТТІК БАҒДАРЛАМА</a:t>
            </a:r>
            <a:br>
              <a:rPr lang="ru-RU" b="1" i="0">
                <a:latin typeface="Arial" charset="0"/>
                <a:cs typeface="DejaVu Sans"/>
              </a:rPr>
            </a:br>
            <a:r>
              <a:rPr lang="ru-RU" b="1" i="0">
                <a:latin typeface="Arial" charset="0"/>
                <a:cs typeface="DejaVu Sans"/>
              </a:rPr>
              <a:t>257 007 </a:t>
            </a:r>
            <a:r>
              <a:rPr lang="kk-KZ" b="1" i="0">
                <a:latin typeface="Arial" charset="0"/>
                <a:cs typeface="DejaVu Sans"/>
              </a:rPr>
              <a:t>«Субвенциялар»</a:t>
            </a:r>
            <a:r>
              <a:rPr lang="ru-RU" sz="2000" b="1" i="0">
                <a:latin typeface="Arial" charset="0"/>
                <a:cs typeface="DejaVu Sans"/>
              </a:rPr>
              <a:t/>
            </a:r>
            <a:br>
              <a:rPr lang="ru-RU" sz="2000" b="1" i="0">
                <a:latin typeface="Arial" charset="0"/>
                <a:cs typeface="DejaVu Sans"/>
              </a:rPr>
            </a:br>
            <a:endParaRPr lang="ru-RU" sz="2000" b="1" i="0">
              <a:latin typeface="Arial" charset="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9988" name="Group 52"/>
          <p:cNvGraphicFramePr>
            <a:graphicFrameLocks noGrp="1"/>
          </p:cNvGraphicFramePr>
          <p:nvPr>
            <p:extLst>
              <p:ext uri="{D42A27DB-BD31-4B8C-83A1-F6EECF244321}">
                <p14:modId xmlns:p14="http://schemas.microsoft.com/office/powerpoint/2010/main" val="3158206135"/>
              </p:ext>
            </p:extLst>
          </p:nvPr>
        </p:nvGraphicFramePr>
        <p:xfrm>
          <a:off x="0" y="1052513"/>
          <a:ext cx="9144000" cy="4389120"/>
        </p:xfrm>
        <a:graphic>
          <a:graphicData uri="http://schemas.openxmlformats.org/drawingml/2006/table">
            <a:tbl>
              <a:tblPr/>
              <a:tblGrid>
                <a:gridCol w="4549775"/>
                <a:gridCol w="1535113"/>
                <a:gridCol w="1533525"/>
                <a:gridCol w="1525587"/>
              </a:tblGrid>
              <a:tr h="215900">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73050">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2022жыл</a:t>
                      </a: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225425">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39750">
                <a:tc>
                  <a:txBody>
                    <a:bodyPr/>
                    <a:lstStyle/>
                    <a:p>
                      <a:pPr marL="90488"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kk-KZ" sz="1500" b="0" i="1" u="none" strike="noStrike" cap="none" normalizeH="0" baseline="0" smtClean="0">
                          <a:ln>
                            <a:noFill/>
                          </a:ln>
                          <a:solidFill>
                            <a:schemeClr val="tx1"/>
                          </a:solidFill>
                          <a:effectLst/>
                          <a:latin typeface="Arial" charset="0"/>
                          <a:ea typeface="DejaVu Sans"/>
                          <a:cs typeface="DejaVu Sans"/>
                        </a:rPr>
                        <a:t>Жергілікті атқарушы органның ішкі қарыздары бойынша  борышын өтеу</a:t>
                      </a:r>
                      <a:r>
                        <a:rPr kumimoji="0" lang="ru-RU" sz="1500" b="0" i="1"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10 367 297,0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0,0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0,0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266700">
                <a:tc gridSpan="4">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800" b="0" i="0" u="none" strike="noStrike" cap="none" normalizeH="0" baseline="0" smtClean="0">
                          <a:ln>
                            <a:noFill/>
                          </a:ln>
                          <a:solidFill>
                            <a:schemeClr val="tx1"/>
                          </a:solidFill>
                          <a:effectLst/>
                          <a:latin typeface="Arial" charset="0"/>
                          <a:ea typeface="DejaVu Sans"/>
                          <a:cs typeface="DejaVu Sans"/>
                        </a:rPr>
                        <a:t> </a:t>
                      </a:r>
                      <a:r>
                        <a:rPr kumimoji="0" lang="ru-RU" sz="1600" b="0" i="0" u="none" strike="noStrike" cap="none" normalizeH="0" baseline="0" smtClean="0">
                          <a:ln>
                            <a:noFill/>
                          </a:ln>
                          <a:solidFill>
                            <a:srgbClr val="FFFFFF"/>
                          </a:solidFill>
                          <a:effectLst/>
                          <a:latin typeface="Arial" charset="0"/>
                          <a:ea typeface="DejaVu Sans"/>
                          <a:cs typeface="DejaVu Sans"/>
                        </a:rPr>
                        <a:t>Тікелей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(төлемдер саны)</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90963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kk-KZ" sz="1500" b="0" i="1" u="none" strike="noStrike" cap="none" normalizeH="0" baseline="0" smtClean="0">
                          <a:ln>
                            <a:noFill/>
                          </a:ln>
                          <a:solidFill>
                            <a:schemeClr val="tx1"/>
                          </a:solidFill>
                          <a:effectLst/>
                          <a:latin typeface="Arial" charset="0"/>
                          <a:ea typeface="DejaVu Sans"/>
                          <a:cs typeface="DejaVu Sans"/>
                        </a:rPr>
                        <a:t>Мемлекеттік эмиссиялық бағалы қағаздар бойынша жергілікті атқарушы органның негізгі борышын аударуға төлемшоттар қалыптастыру</a:t>
                      </a:r>
                      <a:endParaRPr kumimoji="0" lang="ru-RU" sz="1500" b="0" i="1"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dirty="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dirty="0" smtClean="0">
                          <a:ln>
                            <a:noFill/>
                          </a:ln>
                          <a:solidFill>
                            <a:schemeClr val="tx1"/>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122238">
                <a:tc gridSpan="4">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Түпкілікті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022350">
                <a:tc>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kk-KZ" sz="1400" b="0" i="1" u="none" strike="noStrike" cap="none" normalizeH="0" baseline="0" smtClean="0">
                          <a:ln>
                            <a:noFill/>
                          </a:ln>
                          <a:solidFill>
                            <a:schemeClr val="tx1"/>
                          </a:solidFill>
                          <a:effectLst/>
                          <a:latin typeface="Arial" charset="0"/>
                          <a:ea typeface="DejaVu Sans"/>
                          <a:cs typeface="DejaVu Sans"/>
                        </a:rPr>
                        <a:t>Мемлекеттік эмиссиялық бағалы қағаздарды орналастыру талаптарына сәйкес  облыстық жергілікті атқарушы органының негізгі борышты өтеу бойынша қаржылық міндеттемелерін орындау</a:t>
                      </a:r>
                      <a:r>
                        <a:rPr kumimoji="0" lang="kk-KZ" sz="1400" b="0" i="0" u="none" strike="noStrike" cap="none" normalizeH="0" baseline="0" smtClean="0">
                          <a:ln>
                            <a:noFill/>
                          </a:ln>
                          <a:solidFill>
                            <a:schemeClr val="tx1"/>
                          </a:solidFill>
                          <a:effectLst/>
                          <a:latin typeface="Arial" charset="0"/>
                          <a:ea typeface="DejaVu Sans"/>
                          <a:cs typeface="DejaVu Sans"/>
                        </a:rPr>
                        <a:t> </a:t>
                      </a:r>
                      <a:endParaRPr kumimoji="0" lang="ru-RU" sz="14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dirty="0" smtClean="0">
                        <a:ln>
                          <a:noFill/>
                        </a:ln>
                        <a:solidFill>
                          <a:srgbClr val="000000"/>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dirty="0" smtClean="0">
                          <a:ln>
                            <a:noFill/>
                          </a:ln>
                          <a:solidFill>
                            <a:srgbClr val="000000"/>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dirty="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dirty="0" smtClean="0">
                          <a:ln>
                            <a:noFill/>
                          </a:ln>
                          <a:solidFill>
                            <a:schemeClr val="tx1"/>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39985" name="Rectangle 60"/>
          <p:cNvSpPr>
            <a:spLocks noChangeArrowheads="1"/>
          </p:cNvSpPr>
          <p:nvPr/>
        </p:nvSpPr>
        <p:spPr bwMode="auto">
          <a:xfrm>
            <a:off x="179397" y="5589606"/>
            <a:ext cx="8569325" cy="549275"/>
          </a:xfrm>
          <a:prstGeom prst="rect">
            <a:avLst/>
          </a:prstGeom>
          <a:noFill/>
          <a:ln w="9525">
            <a:noFill/>
            <a:miter lim="800000"/>
            <a:headEnd/>
            <a:tailEnd/>
          </a:ln>
        </p:spPr>
        <p:txBody>
          <a:bodyPr>
            <a:spAutoFit/>
          </a:bodyPr>
          <a:lstStyle/>
          <a:p>
            <a:pPr algn="just"/>
            <a:r>
              <a:rPr lang="kk-KZ" sz="1500" b="1">
                <a:solidFill>
                  <a:schemeClr val="accent2"/>
                </a:solidFill>
                <a:cs typeface="DejaVu Sans"/>
              </a:rPr>
              <a:t>Бюджеттiк бағдарламаның мақсаты:</a:t>
            </a:r>
            <a:r>
              <a:rPr lang="kk-KZ" sz="1500" b="1">
                <a:solidFill>
                  <a:schemeClr val="tx1"/>
                </a:solidFill>
                <a:cs typeface="DejaVu Sans"/>
              </a:rPr>
              <a:t> </a:t>
            </a:r>
            <a:r>
              <a:rPr lang="kk-KZ" sz="1500">
                <a:solidFill>
                  <a:schemeClr val="tx1"/>
                </a:solidFill>
                <a:cs typeface="DejaVu Sans"/>
              </a:rPr>
              <a:t>Облыстық жергілікті атқарушы органының ішкі қарыздары бойынша  борыштардың өтелуіне мониторинг жасау және есебін жүргізу</a:t>
            </a:r>
          </a:p>
        </p:txBody>
      </p:sp>
      <p:sp>
        <p:nvSpPr>
          <p:cNvPr id="39986" name="Rectangle 687"/>
          <p:cNvSpPr>
            <a:spLocks noChangeArrowheads="1"/>
          </p:cNvSpPr>
          <p:nvPr/>
        </p:nvSpPr>
        <p:spPr bwMode="auto">
          <a:xfrm>
            <a:off x="0" y="18"/>
            <a:ext cx="9144000" cy="836613"/>
          </a:xfrm>
          <a:prstGeom prst="rect">
            <a:avLst/>
          </a:prstGeom>
          <a:solidFill>
            <a:srgbClr val="0066FF"/>
          </a:solidFill>
          <a:ln w="9525" algn="ctr">
            <a:solidFill>
              <a:srgbClr val="3399FF"/>
            </a:solidFill>
            <a:miter lim="800000"/>
            <a:headEnd/>
            <a:tailEnd/>
          </a:ln>
        </p:spPr>
        <p:txBody>
          <a:bodyPr anchor="ctr"/>
          <a:lstStyle/>
          <a:p>
            <a:pPr algn="ctr"/>
            <a:r>
              <a:rPr lang="ru-RU" sz="2000" b="1" i="0">
                <a:latin typeface="Arial" charset="0"/>
                <a:cs typeface="DejaVu Sans"/>
              </a:rPr>
              <a:t/>
            </a:r>
            <a:br>
              <a:rPr lang="ru-RU" sz="2000" b="1" i="0">
                <a:latin typeface="Arial" charset="0"/>
                <a:cs typeface="DejaVu Sans"/>
              </a:rPr>
            </a:br>
            <a:r>
              <a:rPr lang="ru-RU" sz="2000" b="1" i="0">
                <a:latin typeface="Arial" charset="0"/>
                <a:cs typeface="DejaVu Sans"/>
              </a:rPr>
              <a:t> </a:t>
            </a:r>
            <a:r>
              <a:rPr lang="ru-RU" sz="1600" b="1" i="0">
                <a:latin typeface="Arial" charset="0"/>
                <a:cs typeface="DejaVu Sans"/>
              </a:rPr>
              <a:t>9.</a:t>
            </a:r>
            <a:r>
              <a:rPr lang="ru-RU" sz="2000" b="1" i="0">
                <a:latin typeface="Arial" charset="0"/>
                <a:cs typeface="DejaVu Sans"/>
              </a:rPr>
              <a:t> </a:t>
            </a:r>
            <a:r>
              <a:rPr lang="ru-RU" b="1" i="0">
                <a:cs typeface="DejaVu Sans"/>
              </a:rPr>
              <a:t>БЮДЖЕТТІК БАҒДАРЛАМА</a:t>
            </a:r>
            <a:r>
              <a:rPr lang="ru-RU" sz="2000" b="1" i="0">
                <a:solidFill>
                  <a:schemeClr val="tx1"/>
                </a:solidFill>
                <a:cs typeface="DejaVu Sans"/>
              </a:rPr>
              <a:t> </a:t>
            </a:r>
            <a:r>
              <a:rPr lang="ru-RU" sz="2000" b="1" i="0">
                <a:latin typeface="Arial" charset="0"/>
                <a:cs typeface="DejaVu Sans"/>
              </a:rPr>
              <a:t/>
            </a:r>
            <a:br>
              <a:rPr lang="ru-RU" sz="2000" b="1" i="0">
                <a:latin typeface="Arial" charset="0"/>
                <a:cs typeface="DejaVu Sans"/>
              </a:rPr>
            </a:br>
            <a:r>
              <a:rPr lang="ru-RU" b="1" i="0">
                <a:latin typeface="Arial" charset="0"/>
                <a:cs typeface="DejaVu Sans"/>
              </a:rPr>
              <a:t>257 008 </a:t>
            </a:r>
            <a:r>
              <a:rPr lang="kk-KZ" b="1" i="0">
                <a:cs typeface="DejaVu Sans"/>
              </a:rPr>
              <a:t>«Жергілікті атқарушы органның  борышын өтеу»</a:t>
            </a:r>
            <a:r>
              <a:rPr lang="ru-RU" b="1" i="0">
                <a:latin typeface="Arial" charset="0"/>
                <a:cs typeface="DejaVu Sans"/>
              </a:rPr>
              <a:t> </a:t>
            </a:r>
            <a:br>
              <a:rPr lang="ru-RU" b="1" i="0">
                <a:latin typeface="Arial" charset="0"/>
                <a:cs typeface="DejaVu Sans"/>
              </a:rPr>
            </a:br>
            <a:endParaRPr lang="ru-RU" b="1" i="0">
              <a:latin typeface="Arial" charset="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60" name="Group 52"/>
          <p:cNvGraphicFramePr>
            <a:graphicFrameLocks noGrp="1"/>
          </p:cNvGraphicFramePr>
          <p:nvPr>
            <p:extLst>
              <p:ext uri="{D42A27DB-BD31-4B8C-83A1-F6EECF244321}">
                <p14:modId xmlns:p14="http://schemas.microsoft.com/office/powerpoint/2010/main" val="671243997"/>
              </p:ext>
            </p:extLst>
          </p:nvPr>
        </p:nvGraphicFramePr>
        <p:xfrm>
          <a:off x="0" y="1268431"/>
          <a:ext cx="9144000" cy="3962591"/>
        </p:xfrm>
        <a:graphic>
          <a:graphicData uri="http://schemas.openxmlformats.org/drawingml/2006/table">
            <a:tbl>
              <a:tblPr/>
              <a:tblGrid>
                <a:gridCol w="4549775"/>
                <a:gridCol w="1535113"/>
                <a:gridCol w="1533525"/>
                <a:gridCol w="1525587"/>
              </a:tblGrid>
              <a:tr h="215900">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71463">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280988">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38163">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kk-KZ" sz="1500" b="0" i="0" u="none" strike="noStrike" cap="none" normalizeH="0" baseline="0" smtClean="0">
                          <a:ln>
                            <a:noFill/>
                          </a:ln>
                          <a:solidFill>
                            <a:schemeClr val="tx1"/>
                          </a:solidFill>
                          <a:effectLst/>
                          <a:latin typeface="Arial" charset="0"/>
                          <a:ea typeface="DejaVu Sans"/>
                          <a:cs typeface="DejaVu Sans"/>
                        </a:rPr>
                        <a:t>Бюджеттік кредиттер бойынша жоғары тұрған бюджет алдындағы борыш</a:t>
                      </a:r>
                      <a:r>
                        <a:rPr kumimoji="0" lang="ru-RU" sz="1500" b="0" i="0"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3 671 920,0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3 100 505,0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kk-KZ" sz="1600" b="0" i="1" u="none" strike="noStrike" cap="none" normalizeH="0" baseline="0" dirty="0" smtClean="0">
                        <a:ln>
                          <a:noFill/>
                        </a:ln>
                        <a:solidFill>
                          <a:srgbClr val="000000"/>
                        </a:solidFill>
                        <a:effectLst/>
                        <a:latin typeface="Arial" charset="0"/>
                        <a:ea typeface="DejaVu Sans"/>
                        <a:cs typeface="Times New Roman" pitchFamily="18" charset="0"/>
                      </a:endParaRP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ea typeface="DejaVu Sans"/>
                          <a:cs typeface="Times New Roman" pitchFamily="18" charset="0"/>
                        </a:rPr>
                        <a:t>3 100 505,0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361950">
                <a:tc gridSpan="4">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800" b="0" i="0" u="none" strike="noStrike" cap="none" normalizeH="0" baseline="0" smtClean="0">
                          <a:ln>
                            <a:noFill/>
                          </a:ln>
                          <a:solidFill>
                            <a:schemeClr val="tx1"/>
                          </a:solidFill>
                          <a:effectLst/>
                          <a:latin typeface="Arial" charset="0"/>
                          <a:ea typeface="DejaVu Sans"/>
                          <a:cs typeface="DejaVu Sans"/>
                        </a:rPr>
                        <a:t> </a:t>
                      </a:r>
                      <a:r>
                        <a:rPr kumimoji="0" lang="ru-RU" sz="1600" b="0" i="0" u="none" strike="noStrike" cap="none" normalizeH="0" baseline="0" smtClean="0">
                          <a:ln>
                            <a:noFill/>
                          </a:ln>
                          <a:solidFill>
                            <a:srgbClr val="FFFFFF"/>
                          </a:solidFill>
                          <a:effectLst/>
                          <a:latin typeface="Arial" charset="0"/>
                          <a:ea typeface="DejaVu Sans"/>
                          <a:cs typeface="DejaVu Sans"/>
                        </a:rPr>
                        <a:t>Тікелей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(төлемдер саны)</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96913">
                <a:tc>
                  <a:txBody>
                    <a:bodyPr/>
                    <a:lstStyle/>
                    <a:p>
                      <a:pPr marL="0"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500" b="0" i="0" u="none" strike="noStrike" cap="none" normalizeH="0" baseline="0" smtClean="0">
                          <a:ln>
                            <a:noFill/>
                          </a:ln>
                          <a:solidFill>
                            <a:schemeClr val="tx1"/>
                          </a:solidFill>
                          <a:effectLst/>
                          <a:latin typeface="Arial" charset="0"/>
                          <a:ea typeface="DejaVu Sans"/>
                          <a:cs typeface="DejaVu Sans"/>
                        </a:rPr>
                        <a:t>Жергілікті атқарушы органның негізгі борышын аудару бойынша төлеуге берілетін шоттарды қалыптастыру</a:t>
                      </a:r>
                      <a:endParaRPr kumimoji="0" lang="ru-RU" sz="1500" b="0" i="1"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22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17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17</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280988">
                <a:tc gridSpan="4">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Түпкілікті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81063">
                <a:tc>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kk-KZ" sz="1500" b="0" i="0" u="none" strike="noStrike" cap="none" normalizeH="0" baseline="0" smtClean="0">
                          <a:ln>
                            <a:noFill/>
                          </a:ln>
                          <a:solidFill>
                            <a:schemeClr val="tx1"/>
                          </a:solidFill>
                          <a:effectLst/>
                          <a:latin typeface="Arial" charset="0"/>
                          <a:ea typeface="DejaVu Sans"/>
                          <a:cs typeface="DejaVu Sans"/>
                        </a:rPr>
                        <a:t>Жоғары тұрған бюджет алдындағы негізгі борышты өтеу бойынша міндеттемелерді уақтылы орындау</a:t>
                      </a:r>
                      <a:endParaRPr kumimoji="0" lang="ru-RU" sz="15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dirty="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dirty="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rgbClr val="000000"/>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rgbClr val="000000"/>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43057" name="Rectangle 51"/>
          <p:cNvSpPr>
            <a:spLocks noChangeArrowheads="1"/>
          </p:cNvSpPr>
          <p:nvPr/>
        </p:nvSpPr>
        <p:spPr bwMode="auto">
          <a:xfrm>
            <a:off x="9" y="5445143"/>
            <a:ext cx="8569325" cy="549275"/>
          </a:xfrm>
          <a:prstGeom prst="rect">
            <a:avLst/>
          </a:prstGeom>
          <a:noFill/>
          <a:ln w="9525">
            <a:noFill/>
            <a:miter lim="800000"/>
            <a:headEnd/>
            <a:tailEnd/>
          </a:ln>
        </p:spPr>
        <p:txBody>
          <a:bodyPr>
            <a:spAutoFit/>
          </a:bodyPr>
          <a:lstStyle/>
          <a:p>
            <a:pPr algn="just"/>
            <a:r>
              <a:rPr lang="kk-KZ" sz="1500" b="1">
                <a:solidFill>
                  <a:schemeClr val="accent2"/>
                </a:solidFill>
                <a:cs typeface="DejaVu Sans"/>
              </a:rPr>
              <a:t>Бюджеттiк бағдарламаның мақсаты:</a:t>
            </a:r>
            <a:r>
              <a:rPr lang="kk-KZ" sz="1500">
                <a:solidFill>
                  <a:schemeClr val="tx1"/>
                </a:solidFill>
                <a:cs typeface="DejaVu Sans"/>
              </a:rPr>
              <a:t>  Бюджеттік кредиттер бойынша негізгі борыштарды  өтеуді уақтылы және толық қамтамасыз ету</a:t>
            </a:r>
          </a:p>
        </p:txBody>
      </p:sp>
      <p:sp>
        <p:nvSpPr>
          <p:cNvPr id="43058" name="Rectangle 687"/>
          <p:cNvSpPr>
            <a:spLocks noChangeArrowheads="1"/>
          </p:cNvSpPr>
          <p:nvPr/>
        </p:nvSpPr>
        <p:spPr bwMode="auto">
          <a:xfrm>
            <a:off x="0" y="18"/>
            <a:ext cx="9144000" cy="1052513"/>
          </a:xfrm>
          <a:prstGeom prst="rect">
            <a:avLst/>
          </a:prstGeom>
          <a:solidFill>
            <a:srgbClr val="0066FF"/>
          </a:solidFill>
          <a:ln w="9525" algn="ctr">
            <a:solidFill>
              <a:srgbClr val="3399FF"/>
            </a:solidFill>
            <a:miter lim="800000"/>
            <a:headEnd/>
            <a:tailEnd/>
          </a:ln>
        </p:spPr>
        <p:txBody>
          <a:bodyPr anchor="ctr"/>
          <a:lstStyle/>
          <a:p>
            <a:pPr algn="ctr"/>
            <a:r>
              <a:rPr lang="ru-RU" sz="2000" b="1" i="0">
                <a:latin typeface="Arial" charset="0"/>
                <a:cs typeface="DejaVu Sans"/>
              </a:rPr>
              <a:t/>
            </a:r>
            <a:br>
              <a:rPr lang="ru-RU" sz="2000" b="1" i="0">
                <a:latin typeface="Arial" charset="0"/>
                <a:cs typeface="DejaVu Sans"/>
              </a:rPr>
            </a:br>
            <a:r>
              <a:rPr lang="ru-RU" sz="1600" b="1" i="0">
                <a:latin typeface="Arial" charset="0"/>
                <a:cs typeface="DejaVu Sans"/>
              </a:rPr>
              <a:t>10.</a:t>
            </a:r>
            <a:r>
              <a:rPr lang="ru-RU" sz="2000" b="1" i="0">
                <a:latin typeface="Arial" charset="0"/>
                <a:cs typeface="DejaVu Sans"/>
              </a:rPr>
              <a:t> </a:t>
            </a:r>
            <a:r>
              <a:rPr lang="ru-RU" b="1" i="0">
                <a:latin typeface="Arial" charset="0"/>
                <a:cs typeface="DejaVu Sans"/>
              </a:rPr>
              <a:t>БЮДЖЕТТІК БАҒДАРЛАМА</a:t>
            </a:r>
            <a:br>
              <a:rPr lang="ru-RU" b="1" i="0">
                <a:latin typeface="Arial" charset="0"/>
                <a:cs typeface="DejaVu Sans"/>
              </a:rPr>
            </a:br>
            <a:r>
              <a:rPr lang="ru-RU" b="1" i="0">
                <a:latin typeface="Arial" charset="0"/>
                <a:cs typeface="DejaVu Sans"/>
              </a:rPr>
              <a:t>257 015 </a:t>
            </a:r>
            <a:r>
              <a:rPr lang="kk-KZ" b="1" i="0">
                <a:cs typeface="DejaVu Sans"/>
              </a:rPr>
              <a:t>«Жергілікті атқарушы органның жоғары тұрған бюджет алдындағы борышын өтеу»</a:t>
            </a:r>
          </a:p>
          <a:p>
            <a:pPr algn="ctr"/>
            <a:endParaRPr lang="ru-RU" b="1" i="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graphicFrame>
        <p:nvGraphicFramePr>
          <p:cNvPr id="45202" name="Group 146"/>
          <p:cNvGraphicFramePr>
            <a:graphicFrameLocks noGrp="1"/>
          </p:cNvGraphicFramePr>
          <p:nvPr/>
        </p:nvGraphicFramePr>
        <p:xfrm>
          <a:off x="107955" y="1412877"/>
          <a:ext cx="8820150" cy="5057973"/>
        </p:xfrm>
        <a:graphic>
          <a:graphicData uri="http://schemas.openxmlformats.org/drawingml/2006/table">
            <a:tbl>
              <a:tblPr/>
              <a:tblGrid>
                <a:gridCol w="436563"/>
                <a:gridCol w="139700"/>
                <a:gridCol w="574675"/>
                <a:gridCol w="4968875"/>
                <a:gridCol w="1296987"/>
                <a:gridCol w="1403350"/>
              </a:tblGrid>
              <a:tr h="357188">
                <a:tc rowSpan="2"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a:t>
                      </a:r>
                    </a:p>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ФТ</a:t>
                      </a:r>
                    </a:p>
                  </a:txBody>
                  <a:tcPr marL="5455" marR="5455" marT="5910"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ББК</a:t>
                      </a:r>
                    </a:p>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Бюджеттік бағдарламалардың атауы</a:t>
                      </a:r>
                    </a:p>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2020 жыл</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57188">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жоспар</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факт</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07963">
                <a:tc gridSpan="2">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 1</a:t>
                      </a:r>
                    </a:p>
                  </a:txBody>
                  <a:tcPr marL="5455" marR="5455" marT="5910"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2 </a:t>
                      </a:r>
                    </a:p>
                  </a:txBody>
                  <a:tcPr marL="5455" marR="5455" marT="5910"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3</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Times New Roman" pitchFamily="18" charset="0"/>
                          <a:ea typeface="DejaVu Sans"/>
                          <a:cs typeface="DejaVu Sans"/>
                        </a:rPr>
                        <a:t>4</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Times New Roman" pitchFamily="18" charset="0"/>
                          <a:ea typeface="DejaVu Sans"/>
                          <a:cs typeface="DejaVu Sans"/>
                        </a:rPr>
                        <a:t>5</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2100">
                <a:tc gridSpan="4">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rgbClr val="FFFFFF"/>
                          </a:solidFill>
                          <a:effectLst/>
                          <a:latin typeface="Arial" charset="0"/>
                          <a:ea typeface="DejaVu Sans"/>
                          <a:cs typeface="DejaVu Sans"/>
                        </a:rPr>
                        <a:t>Облыстың қаржы басқармасы</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FF"/>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rgbClr val="FFFFFF"/>
                          </a:solidFill>
                          <a:effectLst/>
                          <a:latin typeface="Arial" charset="0"/>
                          <a:ea typeface="DejaVu Sans"/>
                          <a:cs typeface="DejaVu Sans"/>
                        </a:rPr>
                        <a:t>135 972 040,0</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rgbClr val="FFFFFF"/>
                          </a:solidFill>
                          <a:effectLst/>
                          <a:latin typeface="Arial" charset="0"/>
                          <a:ea typeface="DejaVu Sans"/>
                          <a:cs typeface="DejaVu Sans"/>
                        </a:rPr>
                        <a:t>135 933 247,3</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FF"/>
                    </a:solidFill>
                  </a:tcPr>
                </a:tc>
              </a:tr>
              <a:tr h="292100">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1.</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Arial" charset="0"/>
                          <a:ea typeface="DejaVu Sans"/>
                          <a:cs typeface="DejaVu Sans"/>
                        </a:rPr>
                        <a:t>Жалпы сипаттағы мемлекеттік қызметтер</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232 381</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230 832,6</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 </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001</a:t>
                      </a:r>
                    </a:p>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 </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ea typeface="DejaVu Sans"/>
                          <a:cs typeface="DejaVu Sans"/>
                        </a:rPr>
                        <a:t>Жергілікті бюджетті атқару және коммуналдық меншікті басқару саласындағы мемлекеттік саясатты іске асыру жөніндегі қызметтер</a:t>
                      </a:r>
                      <a:endParaRPr kumimoji="0" lang="ru-RU" sz="1200" b="0" i="0" u="none" strike="noStrike" cap="none" normalizeH="0" baseline="0" smtClean="0">
                        <a:ln>
                          <a:noFill/>
                        </a:ln>
                        <a:solidFill>
                          <a:schemeClr val="tx1"/>
                        </a:solidFill>
                        <a:effectLst/>
                        <a:latin typeface="Arial" charset="0"/>
                        <a:ea typeface="DejaVu Sans"/>
                        <a:cs typeface="DejaVu Sans"/>
                      </a:endParaRP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rgbClr val="000000"/>
                          </a:solidFill>
                          <a:effectLst/>
                          <a:latin typeface="Calibri" pitchFamily="34" charset="0"/>
                          <a:ea typeface="DejaVu Sans"/>
                          <a:cs typeface="Calibri" pitchFamily="34" charset="0"/>
                        </a:rPr>
                        <a:t> 167 591</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rgbClr val="000000"/>
                          </a:solidFill>
                          <a:effectLst/>
                          <a:latin typeface="Calibri" pitchFamily="34" charset="0"/>
                          <a:cs typeface="Calibri" pitchFamily="34" charset="0"/>
                        </a:rPr>
                        <a:t>167 587,4</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009</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Arial" charset="0"/>
                          <a:ea typeface="DejaVu Sans"/>
                          <a:cs typeface="DejaVu Sans"/>
                        </a:rPr>
                        <a:t>Жекешелендіру, коммуналдық меншікті басқару, жекешелендіруден кейінгі қызмет және осыған байланысты  дауларды реттеу</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16 683</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15 711,5</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013</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Мемлекеттік органның күрделі шығстары</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1 107</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1 033,7</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Times New Roman" pitchFamily="18" charset="0"/>
                          <a:ea typeface="DejaVu Sans"/>
                          <a:cs typeface="DejaVu Sans"/>
                        </a:rPr>
                        <a:t>028</a:t>
                      </a: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15"/>
                          <a:ea typeface="DejaVu Sans"/>
                          <a:cs typeface="DejaVu Sans"/>
                        </a:rPr>
                        <a:t>Коммуналдық меншікке мүлік сатып алу</a:t>
                      </a:r>
                      <a:endParaRPr kumimoji="0" lang="ru-RU" sz="1200" b="0" i="0" u="none" strike="noStrike" cap="none" normalizeH="0" baseline="0" smtClean="0">
                        <a:ln>
                          <a:noFill/>
                        </a:ln>
                        <a:solidFill>
                          <a:schemeClr val="tx1"/>
                        </a:solidFill>
                        <a:effectLst/>
                        <a:latin typeface="15"/>
                        <a:ea typeface="DejaVu Sans"/>
                        <a:cs typeface="DejaVu Sans"/>
                      </a:endParaRP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400" b="0" i="0" u="none" strike="noStrike" cap="none" normalizeH="0" baseline="0" smtClean="0">
                          <a:ln>
                            <a:noFill/>
                          </a:ln>
                          <a:solidFill>
                            <a:schemeClr val="tx1"/>
                          </a:solidFill>
                          <a:effectLst/>
                          <a:latin typeface="Arial" charset="0"/>
                          <a:ea typeface="DejaVu Sans"/>
                          <a:cs typeface="DejaVu Sans"/>
                        </a:rPr>
                        <a:t>47 000</a:t>
                      </a:r>
                      <a:endParaRPr kumimoji="0" lang="ru-RU" sz="1400" b="0" i="0" u="none" strike="noStrike" cap="none" normalizeH="0" baseline="0" smtClean="0">
                        <a:ln>
                          <a:noFill/>
                        </a:ln>
                        <a:solidFill>
                          <a:schemeClr val="tx1"/>
                        </a:solidFill>
                        <a:effectLst/>
                        <a:latin typeface="Arial" charset="0"/>
                        <a:ea typeface="DejaVu Sans"/>
                        <a:cs typeface="DejaVu Sans"/>
                      </a:endParaRP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400" b="0" i="0" u="none" strike="noStrike" cap="none" normalizeH="0" baseline="0" smtClean="0">
                          <a:ln>
                            <a:noFill/>
                          </a:ln>
                          <a:solidFill>
                            <a:schemeClr val="tx1"/>
                          </a:solidFill>
                          <a:effectLst/>
                          <a:latin typeface="Arial" charset="0"/>
                          <a:ea typeface="DejaVu Sans"/>
                          <a:cs typeface="DejaVu Sans"/>
                        </a:rPr>
                        <a:t>46 500,0</a:t>
                      </a:r>
                      <a:endParaRPr kumimoji="0" lang="ru-RU" sz="1400" b="0" i="0" u="none" strike="noStrike" cap="none" normalizeH="0" baseline="0" smtClean="0">
                        <a:ln>
                          <a:noFill/>
                        </a:ln>
                        <a:solidFill>
                          <a:schemeClr val="tx1"/>
                        </a:solidFill>
                        <a:effectLst/>
                        <a:latin typeface="Arial" charset="0"/>
                        <a:ea typeface="DejaVu Sans"/>
                        <a:cs typeface="DejaVu Sans"/>
                      </a:endParaRP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13.</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1" i="0" u="none" strike="noStrike" cap="none" normalizeH="0" baseline="0" smtClean="0">
                          <a:ln>
                            <a:noFill/>
                          </a:ln>
                          <a:solidFill>
                            <a:schemeClr val="tx1"/>
                          </a:solidFill>
                          <a:effectLst/>
                          <a:latin typeface="15"/>
                          <a:ea typeface="DejaVu Sans"/>
                          <a:cs typeface="DejaVu Sans"/>
                        </a:rPr>
                        <a:t>Басқалар</a:t>
                      </a:r>
                      <a:endParaRPr kumimoji="0" lang="ru-RU" sz="1200" b="1" i="0" u="none" strike="noStrike" cap="none" normalizeH="0" baseline="0" smtClean="0">
                        <a:ln>
                          <a:noFill/>
                        </a:ln>
                        <a:solidFill>
                          <a:schemeClr val="tx1"/>
                        </a:solidFill>
                        <a:effectLst/>
                        <a:latin typeface="15"/>
                        <a:ea typeface="DejaVu Sans"/>
                        <a:cs typeface="DejaVu Sans"/>
                      </a:endParaRP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1 898 967</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1 861 753,3</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012</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Облыстық жергілікті атқарушы органының резерві</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1 898 967</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1 861 753,3</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14.</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Arial" charset="0"/>
                          <a:ea typeface="DejaVu Sans"/>
                          <a:cs typeface="DejaVu Sans"/>
                        </a:rPr>
                        <a:t>Борышқа қызмет көрсету</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178 923 </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178 914,1</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 </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004</a:t>
                      </a:r>
                    </a:p>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 </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Arial" charset="0"/>
                          <a:ea typeface="DejaVu Sans"/>
                          <a:cs typeface="DejaVu Sans"/>
                        </a:rPr>
                        <a:t>Жергілікті атқарушы  органдардың борышына қызмет көрсету</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160 153</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160 150,9</a:t>
                      </a:r>
                      <a:endParaRPr kumimoji="0" lang="ru-RU" sz="1400" b="0" i="0" u="none" strike="noStrike" cap="none" normalizeH="0" baseline="0" smtClean="0">
                        <a:ln>
                          <a:noFill/>
                        </a:ln>
                        <a:solidFill>
                          <a:schemeClr val="tx1"/>
                        </a:solidFill>
                        <a:effectLst/>
                        <a:latin typeface="Mongolian Baiti" pitchFamily="66" charset="0"/>
                        <a:ea typeface="DejaVu Sans"/>
                        <a:cs typeface="DejaVu Sans"/>
                      </a:endParaRP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016</a:t>
                      </a:r>
                    </a:p>
                  </a:txBody>
                  <a:tcPr marL="5455" marR="5455" marT="591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ea typeface="DejaVu Sans"/>
                          <a:cs typeface="DejaVu Sans"/>
                        </a:rPr>
                        <a:t>Жергілікті атқарушы органдар-дың республикалық бюджеттен қарыздар бойынша сыйақылар мен өзге де төлемдерді төлеу бойынша борышына қызмет көрсету</a:t>
                      </a:r>
                      <a:r>
                        <a:rPr kumimoji="0" lang="ru-RU" sz="1200" b="0" i="0" u="none" strike="noStrike" cap="none" normalizeH="0" baseline="0" smtClean="0">
                          <a:ln>
                            <a:noFill/>
                          </a:ln>
                          <a:solidFill>
                            <a:schemeClr val="tx1"/>
                          </a:solidFill>
                          <a:effectLst/>
                          <a:latin typeface="Arial" charset="0"/>
                          <a:ea typeface="DejaVu Sans"/>
                          <a:cs typeface="DejaVu Sans"/>
                        </a:rPr>
                        <a:t> </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18 770</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18 763,2</a:t>
                      </a:r>
                    </a:p>
                  </a:txBody>
                  <a:tcPr marL="72000" marR="72000" marT="72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128" name="Rectangle 687"/>
          <p:cNvSpPr>
            <a:spLocks noChangeArrowheads="1"/>
          </p:cNvSpPr>
          <p:nvPr/>
        </p:nvSpPr>
        <p:spPr bwMode="auto">
          <a:xfrm>
            <a:off x="0" y="0"/>
            <a:ext cx="9144000" cy="1125538"/>
          </a:xfrm>
          <a:prstGeom prst="rect">
            <a:avLst/>
          </a:prstGeom>
          <a:solidFill>
            <a:srgbClr val="0066FF"/>
          </a:solidFill>
          <a:ln w="9525" algn="ctr">
            <a:solidFill>
              <a:srgbClr val="3399FF"/>
            </a:solidFill>
            <a:miter lim="800000"/>
            <a:headEnd/>
            <a:tailEnd/>
          </a:ln>
        </p:spPr>
        <p:txBody>
          <a:bodyPr anchor="ctr"/>
          <a:lstStyle/>
          <a:p>
            <a:pPr algn="ctr"/>
            <a:r>
              <a:rPr lang="ru-RU" sz="2000" b="1" i="0">
                <a:latin typeface="Arial" charset="0"/>
                <a:cs typeface="DejaVu Sans"/>
              </a:rPr>
              <a:t/>
            </a:r>
            <a:br>
              <a:rPr lang="ru-RU" sz="2000" b="1" i="0">
                <a:latin typeface="Arial" charset="0"/>
                <a:cs typeface="DejaVu Sans"/>
              </a:rPr>
            </a:br>
            <a:r>
              <a:rPr lang="ru-RU" b="1" i="0">
                <a:latin typeface="Arial" charset="0"/>
                <a:cs typeface="DejaVu Sans"/>
              </a:rPr>
              <a:t>«Алматы облысының қаржы басқармасы» мемлекеттік мекемесі</a:t>
            </a:r>
          </a:p>
          <a:p>
            <a:pPr algn="ctr"/>
            <a:r>
              <a:rPr lang="ru-RU" b="1" i="0">
                <a:latin typeface="Arial" charset="0"/>
                <a:cs typeface="DejaVu Sans"/>
              </a:rPr>
              <a:t>2020 жылы іске асырған</a:t>
            </a:r>
          </a:p>
          <a:p>
            <a:pPr algn="ctr"/>
            <a:r>
              <a:rPr lang="ru-RU" b="1" i="0">
                <a:latin typeface="Arial" charset="0"/>
                <a:cs typeface="DejaVu Sans"/>
              </a:rPr>
              <a:t> БЮДЖЕТТІК БАҒДАРЛАМАЛАР</a:t>
            </a:r>
            <a:endParaRPr lang="ru-RU" sz="2000" b="1" i="0" u="sng">
              <a:latin typeface="Arial" charset="0"/>
              <a:cs typeface="DejaVu Sans"/>
            </a:endParaRPr>
          </a:p>
        </p:txBody>
      </p:sp>
      <p:sp>
        <p:nvSpPr>
          <p:cNvPr id="45129" name="Text Box 307"/>
          <p:cNvSpPr txBox="1">
            <a:spLocks noChangeArrowheads="1"/>
          </p:cNvSpPr>
          <p:nvPr/>
        </p:nvSpPr>
        <p:spPr bwMode="auto">
          <a:xfrm>
            <a:off x="7596197" y="1125556"/>
            <a:ext cx="1296987" cy="274637"/>
          </a:xfrm>
          <a:prstGeom prst="rect">
            <a:avLst/>
          </a:prstGeom>
          <a:noFill/>
          <a:ln w="9525">
            <a:noFill/>
            <a:miter lim="800000"/>
            <a:headEnd/>
            <a:tailEnd/>
          </a:ln>
        </p:spPr>
        <p:txBody>
          <a:bodyPr>
            <a:spAutoFit/>
          </a:bodyPr>
          <a:lstStyle/>
          <a:p>
            <a:r>
              <a:rPr lang="kk-KZ" sz="1200" b="1">
                <a:solidFill>
                  <a:schemeClr val="tx1"/>
                </a:solidFill>
                <a:latin typeface="Arial" charset="0"/>
                <a:cs typeface="DejaVu Sans"/>
              </a:rPr>
              <a:t>мың теңге</a:t>
            </a:r>
            <a:endParaRPr lang="ru-RU" sz="1200" b="1">
              <a:solidFill>
                <a:schemeClr val="tx1"/>
              </a:solidFill>
              <a:latin typeface="Arial" charset="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graphicFrame>
        <p:nvGraphicFramePr>
          <p:cNvPr id="46258" name="Group 178"/>
          <p:cNvGraphicFramePr>
            <a:graphicFrameLocks noGrp="1"/>
          </p:cNvGraphicFramePr>
          <p:nvPr/>
        </p:nvGraphicFramePr>
        <p:xfrm>
          <a:off x="179388" y="333375"/>
          <a:ext cx="8597900" cy="6096000"/>
        </p:xfrm>
        <a:graphic>
          <a:graphicData uri="http://schemas.openxmlformats.org/drawingml/2006/table">
            <a:tbl>
              <a:tblPr/>
              <a:tblGrid>
                <a:gridCol w="420687"/>
                <a:gridCol w="544513"/>
                <a:gridCol w="473075"/>
                <a:gridCol w="4206875"/>
                <a:gridCol w="1441450"/>
                <a:gridCol w="1511300"/>
              </a:tblGrid>
              <a:tr h="215900">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1</a:t>
                      </a:r>
                    </a:p>
                  </a:txBody>
                  <a:tcPr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3</a:t>
                      </a:r>
                    </a:p>
                  </a:txBody>
                  <a:tcPr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4</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Times New Roman" pitchFamily="18" charset="0"/>
                          <a:ea typeface="DejaVu Sans"/>
                          <a:cs typeface="DejaVu Sans"/>
                        </a:rPr>
                        <a:t>5</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 15.</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 </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Трансферттер</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126 813 113</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ea typeface="DejaVu Sans"/>
                          <a:cs typeface="DejaVu Sans"/>
                        </a:rPr>
                        <a:t>126 813 101,3</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007</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Субвенциялар</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110 686 334</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110 686 334,0</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Times New Roman" pitchFamily="18" charset="0"/>
                          <a:ea typeface="DejaVu Sans"/>
                          <a:cs typeface="DejaVu Sans"/>
                        </a:rPr>
                        <a:t>011</a:t>
                      </a: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ea typeface="DejaVu Sans"/>
                          <a:cs typeface="DejaVu Sans"/>
                        </a:rPr>
                        <a:t>Пайдаланылмаған (толық пайдаланылмаған) нысаналы трансферттерді қайтару</a:t>
                      </a:r>
                      <a:endParaRPr kumimoji="0" lang="ru-RU" sz="1200" b="0"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400" b="0" i="0" u="none" strike="noStrike" cap="none" normalizeH="0" baseline="0" smtClean="0">
                          <a:ln>
                            <a:noFill/>
                          </a:ln>
                          <a:solidFill>
                            <a:schemeClr val="tx1"/>
                          </a:solidFill>
                          <a:effectLst/>
                          <a:latin typeface="Arial" charset="0"/>
                          <a:ea typeface="DejaVu Sans"/>
                          <a:cs typeface="DejaVu Sans"/>
                        </a:rPr>
                        <a:t>122 938</a:t>
                      </a:r>
                      <a:endParaRPr kumimoji="0" lang="ru-RU" sz="1400" b="0"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400" b="0" i="0" u="none" strike="noStrike" cap="none" normalizeH="0" baseline="0" smtClean="0">
                          <a:ln>
                            <a:noFill/>
                          </a:ln>
                          <a:solidFill>
                            <a:schemeClr val="tx1"/>
                          </a:solidFill>
                          <a:effectLst/>
                          <a:latin typeface="Arial" charset="0"/>
                          <a:ea typeface="DejaVu Sans"/>
                          <a:cs typeface="DejaVu Sans"/>
                        </a:rPr>
                        <a:t>122 935,0</a:t>
                      </a:r>
                      <a:endParaRPr kumimoji="0" lang="ru-RU" sz="1400" b="0"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024</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ea typeface="DejaVu Sans"/>
                          <a:cs typeface="DejaVu Sans"/>
                        </a:rPr>
                        <a:t>Заңнаманы өзгертуге байланысты жоғары тұрған бюджеттің шығындарын өтеуге  төменгі тұрған бюджеттен ағымдағы нысаналы трансферттер</a:t>
                      </a:r>
                      <a:endParaRPr kumimoji="0" lang="ru-RU" sz="1200" b="0"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15 354 487</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15 354 487,0</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98625">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029</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cs typeface="Arial" charset="0"/>
                        </a:rPr>
                        <a:t>Облыстық бюджеттерге, республикалық маңызы бар қалалардың, астана бюджеттеріне әкімшілік-аумақтық бірліктің саяси, экономикалық және әлеуметтік тұрақтылығына, адамдардың өмірі мен денсаулығына қатер төндіретін табиғи және техногендік сипаттағы төиенше жағдайлар туындаған жағдайда жалпы республикалық немесе халықаралық маңызы бар іс-шаралар жүргізуге берілетін ағымдағы нысаналы трансферттер</a:t>
                      </a:r>
                      <a:endParaRPr kumimoji="0" lang="ru-RU" sz="12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255 000</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255 000,0</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57238">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Times New Roman" pitchFamily="18" charset="0"/>
                          <a:ea typeface="DejaVu Sans"/>
                          <a:cs typeface="DejaVu Sans"/>
                        </a:rPr>
                        <a:t>053</a:t>
                      </a: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cs typeface="Arial" charset="0"/>
                        </a:rPr>
                        <a:t>ҚР Ұлттық қорынан берілетін нысаналы трансферттер есебінен республикалық бюджеттен бөлінген нысаналы пайдаланылмаған (түгел пайдаланылмаған) нысаналы трансферттердің сомасын қайтару</a:t>
                      </a:r>
                      <a:r>
                        <a:rPr kumimoji="0" lang="ru-RU" sz="1400" b="0" i="0" u="none" strike="noStrike" cap="none" normalizeH="0" baseline="0" smtClean="0">
                          <a:ln>
                            <a:noFill/>
                          </a:ln>
                          <a:solidFill>
                            <a:schemeClr val="tx1"/>
                          </a:solidFill>
                          <a:effectLst/>
                          <a:latin typeface="Arial" charset="0"/>
                          <a:cs typeface="Arial" charset="0"/>
                        </a:rPr>
                        <a:t> </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400" b="0" i="1" u="none" strike="noStrike" cap="none" normalizeH="0" baseline="0" smtClean="0">
                          <a:ln>
                            <a:noFill/>
                          </a:ln>
                          <a:solidFill>
                            <a:schemeClr val="tx1"/>
                          </a:solidFill>
                          <a:effectLst/>
                          <a:latin typeface="Arial" charset="0"/>
                          <a:ea typeface="DejaVu Sans"/>
                          <a:cs typeface="DejaVu Sans"/>
                        </a:rPr>
                        <a:t>394 354</a:t>
                      </a:r>
                      <a:endParaRPr kumimoji="0" lang="ru-RU" sz="1400" b="0" i="1"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kk-KZ" sz="1400" b="0" i="1" u="none" strike="noStrike" cap="none" normalizeH="0" baseline="0" smtClean="0">
                          <a:ln>
                            <a:noFill/>
                          </a:ln>
                          <a:solidFill>
                            <a:schemeClr val="tx1"/>
                          </a:solidFill>
                          <a:effectLst/>
                          <a:latin typeface="Arial" charset="0"/>
                          <a:ea typeface="DejaVu Sans"/>
                          <a:cs typeface="DejaVu Sans"/>
                        </a:rPr>
                        <a:t>394 345,3</a:t>
                      </a:r>
                      <a:endParaRPr kumimoji="0" lang="ru-RU" sz="1400" b="0" i="1"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1" i="0" u="none" strike="noStrike" cap="none" normalizeH="0" baseline="0" smtClean="0">
                          <a:ln>
                            <a:noFill/>
                          </a:ln>
                          <a:solidFill>
                            <a:schemeClr val="tx1"/>
                          </a:solidFill>
                          <a:effectLst/>
                          <a:latin typeface="Times New Roman" pitchFamily="18" charset="0"/>
                          <a:ea typeface="DejaVu Sans"/>
                          <a:cs typeface="DejaVu Sans"/>
                        </a:rPr>
                        <a:t>16.</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1"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1" i="0" u="none" strike="noStrike" cap="none" normalizeH="0" baseline="0" smtClean="0">
                          <a:ln>
                            <a:noFill/>
                          </a:ln>
                          <a:solidFill>
                            <a:schemeClr val="tx1"/>
                          </a:solidFill>
                          <a:effectLst/>
                          <a:latin typeface="Arial" charset="0"/>
                          <a:ea typeface="DejaVu Sans"/>
                          <a:cs typeface="DejaVu Sans"/>
                        </a:rPr>
                        <a:t>Қарыздарды өтеу</a:t>
                      </a:r>
                      <a:endParaRPr kumimoji="0" lang="ru-RU" sz="1200" b="1"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1" u="none" strike="noStrike" cap="none" normalizeH="0" baseline="0" smtClean="0">
                          <a:ln>
                            <a:noFill/>
                          </a:ln>
                          <a:solidFill>
                            <a:schemeClr val="tx1"/>
                          </a:solidFill>
                          <a:effectLst/>
                          <a:latin typeface="Arial" charset="0"/>
                          <a:ea typeface="DejaVu Sans"/>
                          <a:cs typeface="DejaVu Sans"/>
                        </a:rPr>
                        <a:t>5 398 836,0</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1" i="1" u="none" strike="noStrike" cap="none" normalizeH="0" baseline="0" smtClean="0">
                          <a:ln>
                            <a:noFill/>
                          </a:ln>
                          <a:solidFill>
                            <a:schemeClr val="tx1"/>
                          </a:solidFill>
                          <a:effectLst/>
                          <a:latin typeface="Arial" charset="0"/>
                          <a:ea typeface="DejaVu Sans"/>
                          <a:cs typeface="DejaVu Sans"/>
                        </a:rPr>
                        <a:t>5 398 825,1</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008</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Arial" charset="0"/>
                          <a:ea typeface="DejaVu Sans"/>
                          <a:cs typeface="DejaVu Sans"/>
                        </a:rPr>
                        <a:t>Жергілікті атқарушы органның  борышын өтеу</a:t>
                      </a:r>
                      <a:endParaRPr kumimoji="0" lang="ru-RU" sz="1200" b="0"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3 157 447</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3 157 447,0</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015</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ea typeface="DejaVu Sans"/>
                          <a:cs typeface="DejaVu Sans"/>
                        </a:rPr>
                        <a:t>Жергілікті атқарушы органның жоғары тұрған бюджет алдындағы борышын өтеу</a:t>
                      </a:r>
                      <a:endParaRPr kumimoji="0" lang="ru-RU" sz="1200" b="0"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3 691 171</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3 691 161,0</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200" b="0" i="0" u="none" strike="noStrike" cap="none" normalizeH="0" baseline="0" smtClean="0">
                          <a:ln>
                            <a:noFill/>
                          </a:ln>
                          <a:solidFill>
                            <a:schemeClr val="tx1"/>
                          </a:solidFill>
                          <a:effectLst/>
                          <a:latin typeface="Times New Roman" pitchFamily="18" charset="0"/>
                          <a:ea typeface="DejaVu Sans"/>
                          <a:cs typeface="DejaVu Sans"/>
                        </a:rPr>
                        <a:t>018</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endParaRPr kumimoji="0" lang="ru-RU" sz="1200" b="0" i="0" u="none" strike="noStrike" cap="none" normalizeH="0" baseline="0" smtClean="0">
                        <a:ln>
                          <a:noFill/>
                        </a:ln>
                        <a:solidFill>
                          <a:schemeClr val="tx1"/>
                        </a:solidFill>
                        <a:effectLst/>
                        <a:latin typeface="Times New Roman" pitchFamily="18"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kk-KZ" sz="1200" b="0" i="0" u="none" strike="noStrike" cap="none" normalizeH="0" baseline="0" smtClean="0">
                          <a:ln>
                            <a:noFill/>
                          </a:ln>
                          <a:solidFill>
                            <a:schemeClr val="tx1"/>
                          </a:solidFill>
                          <a:effectLst/>
                          <a:latin typeface="Arial" charset="0"/>
                          <a:ea typeface="DejaVu Sans"/>
                          <a:cs typeface="DejaVu Sans"/>
                        </a:rPr>
                        <a:t>Республикалық бюджеттен бөлінген пайдаланылмаған бюджеттік кредиттерді қайтару</a:t>
                      </a:r>
                      <a:endParaRPr kumimoji="0" lang="ru-RU" sz="1200" b="0" i="0" u="none" strike="noStrike" cap="none" normalizeH="0" baseline="0" smtClean="0">
                        <a:ln>
                          <a:noFill/>
                        </a:ln>
                        <a:solidFill>
                          <a:schemeClr val="tx1"/>
                        </a:solidFill>
                        <a:effectLst/>
                        <a:latin typeface="Arial" charset="0"/>
                        <a:ea typeface="DejaVu Sans"/>
                        <a:cs typeface="DejaVu San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38</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ru-RU" sz="1400" b="0" i="0" u="none" strike="noStrike" cap="none" normalizeH="0" baseline="0" smtClean="0">
                          <a:ln>
                            <a:noFill/>
                          </a:ln>
                          <a:solidFill>
                            <a:schemeClr val="tx1"/>
                          </a:solidFill>
                          <a:effectLst/>
                          <a:latin typeface="Arial" charset="0"/>
                          <a:ea typeface="DejaVu Sans"/>
                          <a:cs typeface="DejaVu Sans"/>
                        </a:rPr>
                        <a:t>38</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339" name="PubHalfFrame"/>
          <p:cNvSpPr>
            <a:spLocks noEditPoints="1" noChangeArrowheads="1"/>
          </p:cNvSpPr>
          <p:nvPr/>
        </p:nvSpPr>
        <p:spPr bwMode="auto">
          <a:xfrm rot="10800000">
            <a:off x="7451731" y="6237288"/>
            <a:ext cx="1692275" cy="620712"/>
          </a:xfrm>
          <a:custGeom>
            <a:avLst/>
            <a:gdLst>
              <a:gd name="G0" fmla="+- 0 0 0"/>
              <a:gd name="G1" fmla="+- 7497 0 0"/>
              <a:gd name="G2" fmla="+- 21600 0 7200"/>
              <a:gd name="G3" fmla="*/ 7200 1 2"/>
              <a:gd name="G4" fmla="+- 21600 0 G3"/>
              <a:gd name="G5" fmla="+- 7200 0 0"/>
              <a:gd name="G6" fmla="+- 21600 0 7497"/>
              <a:gd name="G7" fmla="*/ 7497 1 2"/>
              <a:gd name="G8" fmla="+- 21600 0 G7"/>
              <a:gd name="T0" fmla="*/ 10800 w 21600"/>
              <a:gd name="T1" fmla="*/ 0 h 21600"/>
              <a:gd name="T2" fmla="*/ 0 w 21600"/>
              <a:gd name="T3" fmla="*/ 10800 h 21600"/>
              <a:gd name="T4" fmla="*/ 3749 w 21600"/>
              <a:gd name="T5" fmla="*/ 17851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497" y="14103"/>
                </a:lnTo>
                <a:lnTo>
                  <a:pt x="7497" y="7200"/>
                </a:lnTo>
                <a:lnTo>
                  <a:pt x="14400" y="7200"/>
                </a:lnTo>
                <a:lnTo>
                  <a:pt x="21600" y="0"/>
                </a:lnTo>
                <a:close/>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ru-RU">
              <a:latin typeface="Arial" charset="0"/>
            </a:endParaRPr>
          </a:p>
        </p:txBody>
      </p:sp>
      <p:sp>
        <p:nvSpPr>
          <p:cNvPr id="46229" name="Rectangle 149"/>
          <p:cNvSpPr>
            <a:spLocks noChangeArrowheads="1"/>
          </p:cNvSpPr>
          <p:nvPr/>
        </p:nvSpPr>
        <p:spPr bwMode="auto">
          <a:xfrm>
            <a:off x="2" y="5805488"/>
            <a:ext cx="13131800" cy="304800"/>
          </a:xfrm>
          <a:prstGeom prst="rect">
            <a:avLst/>
          </a:prstGeom>
          <a:noFill/>
          <a:ln w="9525">
            <a:noFill/>
            <a:miter lim="800000"/>
            <a:headEnd/>
            <a:tailEnd/>
          </a:ln>
          <a:effectLst/>
        </p:spPr>
        <p:txBody>
          <a:bodyPr>
            <a:spAutoFit/>
          </a:bodyPr>
          <a:lstStyle/>
          <a:p>
            <a:pPr eaLnBrk="0" hangingPunct="0">
              <a:spcBef>
                <a:spcPct val="20000"/>
              </a:spcBef>
              <a:buClr>
                <a:schemeClr val="bg2"/>
              </a:buClr>
              <a:buSzPct val="75000"/>
              <a:buFont typeface="Wingdings" pitchFamily="2" charset="2"/>
              <a:buNone/>
            </a:pPr>
            <a:endParaRPr lang="ru-RU" sz="1400" i="0">
              <a:solidFill>
                <a:schemeClr val="tx1"/>
              </a:solidFill>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408" y="2897114"/>
            <a:ext cx="5490578" cy="1200329"/>
          </a:xfrm>
          <a:prstGeom prst="rect">
            <a:avLst/>
          </a:prstGeom>
          <a:noFill/>
        </p:spPr>
        <p:txBody>
          <a:bodyPr wrap="square" rtlCol="0">
            <a:spAutoFit/>
          </a:bodyPr>
          <a:lstStyle/>
          <a:p>
            <a:pPr algn="ctr" fontAlgn="auto">
              <a:spcBef>
                <a:spcPts val="0"/>
              </a:spcBef>
              <a:spcAft>
                <a:spcPts val="0"/>
              </a:spcAft>
            </a:pPr>
            <a:r>
              <a:rPr lang="ru-RU" sz="3600" i="0" dirty="0" smtClean="0">
                <a:solidFill>
                  <a:prstClr val="black"/>
                </a:solidFill>
                <a:ea typeface="+mn-ea"/>
                <a:cs typeface="Times New Roman" panose="02020603050405020304" pitchFamily="18" charset="0"/>
              </a:rPr>
              <a:t>2022 </a:t>
            </a:r>
            <a:r>
              <a:rPr lang="kk-KZ" sz="3600" i="0" dirty="0" smtClean="0">
                <a:solidFill>
                  <a:prstClr val="black"/>
                </a:solidFill>
                <a:ea typeface="+mn-ea"/>
                <a:cs typeface="Times New Roman" panose="02020603050405020304" pitchFamily="18" charset="0"/>
              </a:rPr>
              <a:t>–</a:t>
            </a:r>
            <a:r>
              <a:rPr lang="ru-RU" sz="3600" i="0" dirty="0" smtClean="0">
                <a:solidFill>
                  <a:prstClr val="black"/>
                </a:solidFill>
                <a:ea typeface="+mn-ea"/>
                <a:cs typeface="Times New Roman" panose="02020603050405020304" pitchFamily="18" charset="0"/>
              </a:rPr>
              <a:t> 2024 </a:t>
            </a:r>
            <a:r>
              <a:rPr lang="ru-RU" sz="3600" i="0" dirty="0" err="1" smtClean="0">
                <a:solidFill>
                  <a:prstClr val="black"/>
                </a:solidFill>
                <a:ea typeface="+mn-ea"/>
                <a:cs typeface="Times New Roman" panose="02020603050405020304" pitchFamily="18" charset="0"/>
              </a:rPr>
              <a:t>жылдарға</a:t>
            </a:r>
            <a:r>
              <a:rPr lang="ru-RU" sz="3600" i="0" dirty="0" smtClean="0">
                <a:solidFill>
                  <a:prstClr val="black"/>
                </a:solidFill>
                <a:ea typeface="+mn-ea"/>
                <a:cs typeface="Times New Roman" panose="02020603050405020304" pitchFamily="18" charset="0"/>
              </a:rPr>
              <a:t> </a:t>
            </a:r>
            <a:r>
              <a:rPr lang="ru-RU" sz="3600" i="0" dirty="0" err="1" smtClean="0">
                <a:solidFill>
                  <a:prstClr val="black"/>
                </a:solidFill>
                <a:ea typeface="+mn-ea"/>
                <a:cs typeface="Times New Roman" panose="02020603050405020304" pitchFamily="18" charset="0"/>
              </a:rPr>
              <a:t>жекешелендіру</a:t>
            </a:r>
            <a:endParaRPr lang="ru-RU" sz="3600" i="0" dirty="0">
              <a:solidFill>
                <a:prstClr val="black"/>
              </a:solidFill>
              <a:ea typeface="+mn-ea"/>
              <a:cs typeface="Times New Roman" panose="02020603050405020304" pitchFamily="18" charset="0"/>
            </a:endParaRPr>
          </a:p>
        </p:txBody>
      </p:sp>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2750" y1="17500" x2="14000" y2="55500"/>
                        <a14:foregroundMark x1="5250" y1="34750" x2="13750" y2="82250"/>
                        <a14:foregroundMark x1="12250" y1="71750" x2="28000" y2="93250"/>
                        <a14:foregroundMark x1="21250" y1="85500" x2="54250" y2="98750"/>
                        <a14:foregroundMark x1="39750" y1="93500" x2="78500" y2="88750"/>
                        <a14:foregroundMark x1="67500" y1="88750" x2="88250" y2="79000"/>
                        <a14:foregroundMark x1="82750" y1="79000" x2="94250" y2="68750"/>
                        <a14:foregroundMark x1="85750" y1="73500" x2="98000" y2="42500"/>
                        <a14:foregroundMark x1="94750" y1="67750" x2="91000" y2="24500"/>
                        <a14:foregroundMark x1="93500" y1="42250" x2="84750" y2="14750"/>
                        <a14:foregroundMark x1="95000" y1="47000" x2="71750" y2="6000"/>
                        <a14:foregroundMark x1="80750" y1="12250" x2="80750" y2="12250"/>
                        <a14:foregroundMark x1="76000" y1="8500" x2="76000" y2="8500"/>
                        <a14:foregroundMark x1="80000" y1="11750" x2="74250" y2="8250"/>
                        <a14:foregroundMark x1="71000" y1="9500" x2="37500" y2="6250"/>
                        <a14:foregroundMark x1="41750" y1="7750" x2="11500" y2="26500"/>
                        <a14:foregroundMark x1="16750" y1="15250" x2="34000" y2="5250"/>
                        <a14:foregroundMark x1="17750" y1="13250" x2="32500" y2="6000"/>
                        <a14:foregroundMark x1="30750" y1="6000" x2="48750" y2="1500"/>
                        <a14:foregroundMark x1="50250" y1="1750" x2="69750" y2="5750"/>
                        <a14:foregroundMark x1="9750" y1="27750" x2="6250" y2="42250"/>
                        <a14:foregroundMark x1="9250" y1="24250" x2="4250" y2="35000"/>
                        <a14:foregroundMark x1="3500" y1="37500" x2="1500" y2="52500"/>
                        <a14:foregroundMark x1="3500" y1="33750" x2="5000" y2="31000"/>
                        <a14:foregroundMark x1="1750" y1="55500" x2="4000" y2="67250"/>
                        <a14:foregroundMark x1="4500" y1="68000" x2="11000" y2="80250"/>
                        <a14:foregroundMark x1="15000" y1="83500" x2="22750" y2="90250"/>
                        <a14:foregroundMark x1="42750" y1="1500" x2="41000" y2="1500"/>
                        <a14:foregroundMark x1="2000" y1="49500" x2="1250" y2="55000"/>
                        <a14:backgroundMark x1="500" y1="40000" x2="0" y2="59250"/>
                        <a14:backgroundMark x1="36750" y1="1250" x2="48250" y2="0"/>
                        <a14:backgroundMark x1="56250" y1="500" x2="51250" y2="0"/>
                      </a14:backgroundRemoval>
                    </a14:imgEffect>
                  </a14:imgLayer>
                </a14:imgProps>
              </a:ext>
              <a:ext uri="{28A0092B-C50C-407E-A947-70E740481C1C}">
                <a14:useLocalDpi xmlns:a14="http://schemas.microsoft.com/office/drawing/2010/main" val="0"/>
              </a:ext>
            </a:extLst>
          </a:blip>
          <a:stretch>
            <a:fillRect/>
          </a:stretch>
        </p:blipFill>
        <p:spPr>
          <a:xfrm>
            <a:off x="3875649" y="1624569"/>
            <a:ext cx="1244991" cy="134874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0467" y="1554865"/>
            <a:ext cx="1636510" cy="14184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7005" y="1487599"/>
            <a:ext cx="1998747" cy="162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76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кругленный прямоугольник 22"/>
          <p:cNvSpPr/>
          <p:nvPr/>
        </p:nvSpPr>
        <p:spPr>
          <a:xfrm>
            <a:off x="1432419" y="893779"/>
            <a:ext cx="6279174" cy="846025"/>
          </a:xfrm>
          <a:prstGeom prst="roundRect">
            <a:avLst>
              <a:gd name="adj" fmla="val 7718"/>
            </a:avLst>
          </a:prstGeom>
          <a:ln/>
        </p:spPr>
        <p:style>
          <a:lnRef idx="1">
            <a:schemeClr val="accent6"/>
          </a:lnRef>
          <a:fillRef idx="2">
            <a:schemeClr val="accent6"/>
          </a:fillRef>
          <a:effectRef idx="1">
            <a:schemeClr val="accent6"/>
          </a:effectRef>
          <a:fontRef idx="minor">
            <a:schemeClr val="dk1"/>
          </a:fontRef>
        </p:style>
        <p:txBody>
          <a:bodyPr lIns="19588" tIns="19588" rIns="19588" bIns="19588" anchor="ctr"/>
          <a:lstStyle/>
          <a:p>
            <a:pPr algn="ctr" fontAlgn="auto">
              <a:spcBef>
                <a:spcPts val="0"/>
              </a:spcBef>
              <a:spcAft>
                <a:spcPts val="0"/>
              </a:spcAft>
              <a:defRPr/>
            </a:pPr>
            <a:r>
              <a:rPr lang="ru-RU" b="1" i="0" dirty="0" err="1">
                <a:solidFill>
                  <a:prstClr val="black"/>
                </a:solidFill>
                <a:latin typeface="Times New Roman" panose="02020603050405020304" pitchFamily="18" charset="0"/>
                <a:cs typeface="Times New Roman" panose="02020603050405020304" pitchFamily="18" charset="0"/>
              </a:rPr>
              <a:t>Ақпарат</a:t>
            </a:r>
            <a:endParaRPr lang="ru-RU" b="1" i="0" dirty="0">
              <a:solidFill>
                <a:prstClr val="black"/>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i="0" dirty="0">
                <a:solidFill>
                  <a:prstClr val="black"/>
                </a:solidFill>
                <a:latin typeface="Times New Roman" panose="02020603050405020304" pitchFamily="18" charset="0"/>
                <a:cs typeface="Times New Roman" panose="02020603050405020304" pitchFamily="18" charset="0"/>
              </a:rPr>
              <a:t>Алматы </a:t>
            </a:r>
            <a:r>
              <a:rPr lang="ru-RU" b="1" i="0" dirty="0" err="1">
                <a:solidFill>
                  <a:prstClr val="black"/>
                </a:solidFill>
                <a:latin typeface="Times New Roman" panose="02020603050405020304" pitchFamily="18" charset="0"/>
                <a:cs typeface="Times New Roman" panose="02020603050405020304" pitchFamily="18" charset="0"/>
              </a:rPr>
              <a:t>облысының</a:t>
            </a:r>
            <a:r>
              <a:rPr lang="ru-RU" b="1" i="0" dirty="0">
                <a:solidFill>
                  <a:prstClr val="black"/>
                </a:solidFill>
                <a:latin typeface="Times New Roman" panose="02020603050405020304" pitchFamily="18" charset="0"/>
                <a:cs typeface="Times New Roman" panose="02020603050405020304" pitchFamily="18" charset="0"/>
              </a:rPr>
              <a:t> </a:t>
            </a:r>
            <a:r>
              <a:rPr lang="ru-RU" b="1" i="0" dirty="0" err="1">
                <a:solidFill>
                  <a:prstClr val="black"/>
                </a:solidFill>
                <a:latin typeface="Times New Roman" panose="02020603050405020304" pitchFamily="18" charset="0"/>
                <a:cs typeface="Times New Roman" panose="02020603050405020304" pitchFamily="18" charset="0"/>
              </a:rPr>
              <a:t>коммуналдық</a:t>
            </a:r>
            <a:r>
              <a:rPr lang="ru-RU" b="1" i="0" dirty="0">
                <a:solidFill>
                  <a:prstClr val="black"/>
                </a:solidFill>
                <a:latin typeface="Times New Roman" panose="02020603050405020304" pitchFamily="18" charset="0"/>
                <a:cs typeface="Times New Roman" panose="02020603050405020304" pitchFamily="18" charset="0"/>
              </a:rPr>
              <a:t> </a:t>
            </a:r>
            <a:r>
              <a:rPr lang="ru-RU" b="1" i="0" dirty="0" err="1">
                <a:solidFill>
                  <a:prstClr val="black"/>
                </a:solidFill>
                <a:latin typeface="Times New Roman" panose="02020603050405020304" pitchFamily="18" charset="0"/>
                <a:cs typeface="Times New Roman" panose="02020603050405020304" pitchFamily="18" charset="0"/>
              </a:rPr>
              <a:t>меншік</a:t>
            </a:r>
            <a:r>
              <a:rPr lang="ru-RU" b="1" i="0" dirty="0">
                <a:solidFill>
                  <a:prstClr val="black"/>
                </a:solidFill>
                <a:latin typeface="Times New Roman" panose="02020603050405020304" pitchFamily="18" charset="0"/>
                <a:cs typeface="Times New Roman" panose="02020603050405020304" pitchFamily="18" charset="0"/>
              </a:rPr>
              <a:t> </a:t>
            </a:r>
            <a:r>
              <a:rPr lang="ru-RU" b="1" i="0" dirty="0" err="1">
                <a:solidFill>
                  <a:prstClr val="black"/>
                </a:solidFill>
                <a:latin typeface="Times New Roman" panose="02020603050405020304" pitchFamily="18" charset="0"/>
                <a:cs typeface="Times New Roman" panose="02020603050405020304" pitchFamily="18" charset="0"/>
              </a:rPr>
              <a:t>объектілерін</a:t>
            </a:r>
            <a:r>
              <a:rPr lang="ru-RU" b="1" i="0" dirty="0">
                <a:solidFill>
                  <a:prstClr val="black"/>
                </a:solidFill>
                <a:latin typeface="Times New Roman" panose="02020603050405020304" pitchFamily="18" charset="0"/>
                <a:cs typeface="Times New Roman" panose="02020603050405020304" pitchFamily="18" charset="0"/>
              </a:rPr>
              <a:t> </a:t>
            </a:r>
            <a:r>
              <a:rPr lang="ru-RU" b="1" i="0" dirty="0" err="1">
                <a:solidFill>
                  <a:prstClr val="black"/>
                </a:solidFill>
                <a:latin typeface="Times New Roman" panose="02020603050405020304" pitchFamily="18" charset="0"/>
                <a:cs typeface="Times New Roman" panose="02020603050405020304" pitchFamily="18" charset="0"/>
              </a:rPr>
              <a:t>жекешелендіру</a:t>
            </a:r>
            <a:r>
              <a:rPr lang="ru-RU" b="1" i="0" dirty="0">
                <a:solidFill>
                  <a:prstClr val="black"/>
                </a:solidFill>
                <a:latin typeface="Times New Roman" panose="02020603050405020304" pitchFamily="18" charset="0"/>
                <a:cs typeface="Times New Roman" panose="02020603050405020304" pitchFamily="18" charset="0"/>
              </a:rPr>
              <a:t> </a:t>
            </a:r>
            <a:r>
              <a:rPr lang="ru-RU" b="1" i="0" dirty="0" err="1" smtClean="0">
                <a:solidFill>
                  <a:prstClr val="black"/>
                </a:solidFill>
                <a:latin typeface="Times New Roman" panose="02020603050405020304" pitchFamily="18" charset="0"/>
                <a:cs typeface="Times New Roman" panose="02020603050405020304" pitchFamily="18" charset="0"/>
              </a:rPr>
              <a:t>жөнінде</a:t>
            </a:r>
            <a:endParaRPr lang="ru-RU" b="1" i="0" dirty="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13589" y="2354222"/>
            <a:ext cx="6916822" cy="369332"/>
          </a:xfrm>
          <a:prstGeom prst="rect">
            <a:avLst/>
          </a:prstGeom>
        </p:spPr>
        <p:txBody>
          <a:bodyPr wrap="square">
            <a:spAutoFit/>
          </a:bodyPr>
          <a:lstStyle/>
          <a:p>
            <a:pPr algn="just" fontAlgn="auto">
              <a:spcBef>
                <a:spcPts val="0"/>
              </a:spcBef>
              <a:spcAft>
                <a:spcPts val="0"/>
              </a:spcAft>
            </a:pPr>
            <a:endParaRPr lang="ru-RU" i="0" dirty="0">
              <a:solidFill>
                <a:prstClr val="black"/>
              </a:solidFill>
              <a:latin typeface="Garamond"/>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884" y="2354222"/>
            <a:ext cx="7424841" cy="326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83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666" y="2395246"/>
            <a:ext cx="7646824" cy="267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16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AutoShape 58"/>
          <p:cNvSpPr>
            <a:spLocks noChangeArrowheads="1"/>
          </p:cNvSpPr>
          <p:nvPr/>
        </p:nvSpPr>
        <p:spPr bwMode="auto">
          <a:xfrm>
            <a:off x="323850" y="836613"/>
            <a:ext cx="8459788" cy="5688012"/>
          </a:xfrm>
          <a:prstGeom prst="foldedCorner">
            <a:avLst>
              <a:gd name="adj" fmla="val 17491"/>
            </a:avLst>
          </a:prstGeom>
          <a:noFill/>
          <a:ln w="9525">
            <a:solidFill>
              <a:schemeClr val="accent2"/>
            </a:solidFill>
            <a:round/>
            <a:headEnd/>
            <a:tailEnd/>
          </a:ln>
        </p:spPr>
        <p:txBody>
          <a:bodyPr wrap="none" anchor="ctr"/>
          <a:lstStyle/>
          <a:p>
            <a:pPr indent="266700" algn="ctr"/>
            <a:r>
              <a:rPr lang="ru-RU" altLang="zh-CN" sz="2400" b="1" i="0" dirty="0">
                <a:solidFill>
                  <a:schemeClr val="accent1"/>
                </a:solidFill>
                <a:cs typeface="DejaVu Sans"/>
              </a:rPr>
              <a:t>ҚҰРМЕТТІ САЙТТЫ ҚОЛДАНУШЫЛАР!</a:t>
            </a:r>
          </a:p>
          <a:p>
            <a:pPr indent="266700" algn="ctr"/>
            <a:endParaRPr lang="ru-RU" altLang="zh-CN" sz="2400" b="1" i="0" dirty="0">
              <a:solidFill>
                <a:schemeClr val="accent1"/>
              </a:solidFill>
              <a:cs typeface="DejaVu Sans"/>
            </a:endParaRPr>
          </a:p>
          <a:p>
            <a:pPr indent="266700" algn="ctr"/>
            <a:r>
              <a:rPr lang="ru-RU" altLang="zh-CN" sz="2600" i="0" dirty="0" err="1">
                <a:solidFill>
                  <a:schemeClr val="accent2"/>
                </a:solidFill>
                <a:cs typeface="DejaVu Sans"/>
              </a:rPr>
              <a:t>Сіздердің</a:t>
            </a:r>
            <a:r>
              <a:rPr lang="ru-RU" altLang="zh-CN" sz="2600" i="0" dirty="0">
                <a:solidFill>
                  <a:schemeClr val="accent2"/>
                </a:solidFill>
                <a:cs typeface="DejaVu Sans"/>
              </a:rPr>
              <a:t> </a:t>
            </a:r>
            <a:r>
              <a:rPr lang="ru-RU" altLang="zh-CN" sz="2600" i="0" dirty="0" err="1">
                <a:solidFill>
                  <a:schemeClr val="accent2"/>
                </a:solidFill>
                <a:cs typeface="DejaVu Sans"/>
              </a:rPr>
              <a:t>назарларыңызға</a:t>
            </a:r>
            <a:r>
              <a:rPr lang="ru-RU" altLang="zh-CN" sz="2600" i="0" dirty="0">
                <a:solidFill>
                  <a:schemeClr val="accent2"/>
                </a:solidFill>
                <a:cs typeface="DejaVu Sans"/>
              </a:rPr>
              <a:t> </a:t>
            </a:r>
          </a:p>
          <a:p>
            <a:pPr indent="266700" algn="ctr"/>
            <a:r>
              <a:rPr lang="ru-RU" altLang="zh-CN" sz="2600" i="0" dirty="0">
                <a:solidFill>
                  <a:schemeClr val="accent2"/>
                </a:solidFill>
                <a:cs typeface="DejaVu Sans"/>
              </a:rPr>
              <a:t> «Алматы  </a:t>
            </a:r>
            <a:r>
              <a:rPr lang="ru-RU" altLang="zh-CN" sz="2600" i="0" dirty="0" err="1">
                <a:solidFill>
                  <a:schemeClr val="accent2"/>
                </a:solidFill>
                <a:cs typeface="DejaVu Sans"/>
              </a:rPr>
              <a:t>облысының</a:t>
            </a:r>
            <a:r>
              <a:rPr lang="ru-RU" altLang="zh-CN" sz="2600" i="0" dirty="0">
                <a:solidFill>
                  <a:schemeClr val="accent2"/>
                </a:solidFill>
                <a:cs typeface="DejaVu Sans"/>
              </a:rPr>
              <a:t> </a:t>
            </a:r>
            <a:r>
              <a:rPr lang="ru-RU" altLang="zh-CN" sz="2600" i="0" dirty="0" err="1">
                <a:solidFill>
                  <a:schemeClr val="accent2"/>
                </a:solidFill>
                <a:cs typeface="DejaVu Sans"/>
              </a:rPr>
              <a:t>қаржы</a:t>
            </a:r>
            <a:r>
              <a:rPr lang="ru-RU" altLang="zh-CN" sz="2600" i="0" dirty="0">
                <a:solidFill>
                  <a:schemeClr val="accent2"/>
                </a:solidFill>
                <a:cs typeface="DejaVu Sans"/>
              </a:rPr>
              <a:t> </a:t>
            </a:r>
            <a:r>
              <a:rPr lang="ru-RU" altLang="zh-CN" sz="2600" i="0" dirty="0" err="1">
                <a:solidFill>
                  <a:schemeClr val="accent2"/>
                </a:solidFill>
                <a:cs typeface="DejaVu Sans"/>
              </a:rPr>
              <a:t>басқармасы</a:t>
            </a:r>
            <a:r>
              <a:rPr lang="ru-RU" altLang="zh-CN" sz="2600" i="0" dirty="0">
                <a:solidFill>
                  <a:schemeClr val="accent2"/>
                </a:solidFill>
                <a:cs typeface="DejaVu Sans"/>
              </a:rPr>
              <a:t>» </a:t>
            </a:r>
          </a:p>
          <a:p>
            <a:pPr indent="266700" algn="ctr"/>
            <a:r>
              <a:rPr lang="ru-RU" altLang="zh-CN" sz="2600" i="0" dirty="0" err="1">
                <a:solidFill>
                  <a:schemeClr val="accent2"/>
                </a:solidFill>
                <a:cs typeface="DejaVu Sans"/>
              </a:rPr>
              <a:t>мемлекеттік</a:t>
            </a:r>
            <a:r>
              <a:rPr lang="ru-RU" altLang="zh-CN" sz="2600" i="0" dirty="0">
                <a:solidFill>
                  <a:schemeClr val="accent2"/>
                </a:solidFill>
                <a:cs typeface="DejaVu Sans"/>
              </a:rPr>
              <a:t> </a:t>
            </a:r>
            <a:r>
              <a:rPr lang="ru-RU" altLang="zh-CN" sz="2600" i="0" dirty="0" err="1">
                <a:solidFill>
                  <a:schemeClr val="accent2"/>
                </a:solidFill>
                <a:cs typeface="DejaVu Sans"/>
              </a:rPr>
              <a:t>мекемесінің</a:t>
            </a:r>
            <a:r>
              <a:rPr lang="ru-RU" altLang="zh-CN" sz="2600" i="0" dirty="0">
                <a:solidFill>
                  <a:schemeClr val="accent2"/>
                </a:solidFill>
                <a:cs typeface="DejaVu Sans"/>
              </a:rPr>
              <a:t> </a:t>
            </a:r>
          </a:p>
          <a:p>
            <a:pPr indent="266700" algn="ctr"/>
            <a:r>
              <a:rPr lang="ru-RU" altLang="zh-CN" sz="2600" b="1" i="0" dirty="0" smtClean="0">
                <a:solidFill>
                  <a:schemeClr val="accent2"/>
                </a:solidFill>
                <a:cs typeface="DejaVu Sans"/>
              </a:rPr>
              <a:t>2022-2024</a:t>
            </a:r>
            <a:r>
              <a:rPr lang="ru-RU" altLang="zh-CN" sz="2600" i="0" dirty="0" smtClean="0">
                <a:solidFill>
                  <a:schemeClr val="accent2"/>
                </a:solidFill>
                <a:cs typeface="DejaVu Sans"/>
              </a:rPr>
              <a:t> </a:t>
            </a:r>
            <a:r>
              <a:rPr lang="ru-RU" altLang="zh-CN" sz="2600" i="0" dirty="0" err="1">
                <a:solidFill>
                  <a:schemeClr val="accent2"/>
                </a:solidFill>
                <a:cs typeface="DejaVu Sans"/>
              </a:rPr>
              <a:t>жылдарға</a:t>
            </a:r>
            <a:r>
              <a:rPr lang="ru-RU" altLang="zh-CN" sz="2600" i="0" dirty="0">
                <a:solidFill>
                  <a:schemeClr val="accent2"/>
                </a:solidFill>
                <a:cs typeface="DejaVu Sans"/>
              </a:rPr>
              <a:t> </a:t>
            </a:r>
            <a:r>
              <a:rPr lang="ru-RU" altLang="zh-CN" sz="2600" i="0" dirty="0" err="1">
                <a:solidFill>
                  <a:schemeClr val="accent2"/>
                </a:solidFill>
                <a:cs typeface="DejaVu Sans"/>
              </a:rPr>
              <a:t>арналған</a:t>
            </a:r>
            <a:r>
              <a:rPr lang="ru-RU" altLang="zh-CN" sz="2600" i="0" dirty="0">
                <a:solidFill>
                  <a:schemeClr val="accent2"/>
                </a:solidFill>
                <a:cs typeface="DejaVu Sans"/>
              </a:rPr>
              <a:t> </a:t>
            </a:r>
          </a:p>
          <a:p>
            <a:pPr indent="266700" algn="ctr"/>
            <a:r>
              <a:rPr lang="ru-RU" altLang="zh-CN" sz="2600" i="0" dirty="0">
                <a:solidFill>
                  <a:schemeClr val="accent2"/>
                </a:solidFill>
                <a:cs typeface="DejaVu Sans"/>
              </a:rPr>
              <a:t>бюджет </a:t>
            </a:r>
            <a:r>
              <a:rPr lang="ru-RU" altLang="zh-CN" sz="2600" i="0" dirty="0" err="1">
                <a:solidFill>
                  <a:schemeClr val="accent2"/>
                </a:solidFill>
                <a:cs typeface="DejaVu Sans"/>
              </a:rPr>
              <a:t>қаражатының</a:t>
            </a:r>
            <a:r>
              <a:rPr lang="ru-RU" altLang="zh-CN" sz="2600" i="0" dirty="0">
                <a:solidFill>
                  <a:schemeClr val="accent2"/>
                </a:solidFill>
                <a:cs typeface="DejaVu Sans"/>
              </a:rPr>
              <a:t> </a:t>
            </a:r>
            <a:r>
              <a:rPr lang="ru-RU" altLang="zh-CN" sz="2600" i="0" dirty="0" err="1">
                <a:solidFill>
                  <a:schemeClr val="accent2"/>
                </a:solidFill>
                <a:cs typeface="DejaVu Sans"/>
              </a:rPr>
              <a:t>жұмсалу</a:t>
            </a:r>
            <a:r>
              <a:rPr lang="ru-RU" altLang="zh-CN" sz="2600" i="0" dirty="0">
                <a:solidFill>
                  <a:schemeClr val="accent2"/>
                </a:solidFill>
                <a:cs typeface="DejaVu Sans"/>
              </a:rPr>
              <a:t> </a:t>
            </a:r>
            <a:r>
              <a:rPr lang="ru-RU" altLang="zh-CN" sz="2600" i="0" dirty="0" err="1">
                <a:solidFill>
                  <a:schemeClr val="accent2"/>
                </a:solidFill>
                <a:cs typeface="DejaVu Sans"/>
              </a:rPr>
              <a:t>бағыттары</a:t>
            </a:r>
            <a:r>
              <a:rPr lang="ru-RU" altLang="zh-CN" sz="2600" i="0" dirty="0">
                <a:solidFill>
                  <a:schemeClr val="accent2"/>
                </a:solidFill>
                <a:cs typeface="DejaVu Sans"/>
              </a:rPr>
              <a:t> </a:t>
            </a:r>
          </a:p>
          <a:p>
            <a:pPr indent="266700" algn="ctr"/>
            <a:r>
              <a:rPr lang="ru-RU" altLang="zh-CN" sz="2600" i="0" dirty="0" err="1">
                <a:solidFill>
                  <a:schemeClr val="accent2"/>
                </a:solidFill>
                <a:cs typeface="DejaVu Sans"/>
              </a:rPr>
              <a:t>туралы</a:t>
            </a:r>
            <a:r>
              <a:rPr lang="ru-RU" altLang="zh-CN" sz="2600" i="0" dirty="0">
                <a:solidFill>
                  <a:schemeClr val="accent2"/>
                </a:solidFill>
                <a:cs typeface="DejaVu Sans"/>
              </a:rPr>
              <a:t> </a:t>
            </a:r>
            <a:r>
              <a:rPr lang="ru-RU" altLang="zh-CN" sz="2600" i="0" dirty="0" err="1">
                <a:solidFill>
                  <a:schemeClr val="accent2"/>
                </a:solidFill>
                <a:cs typeface="DejaVu Sans"/>
              </a:rPr>
              <a:t>ақпаратты</a:t>
            </a:r>
            <a:r>
              <a:rPr lang="ru-RU" altLang="zh-CN" sz="2600" i="0" dirty="0">
                <a:solidFill>
                  <a:schemeClr val="accent2"/>
                </a:solidFill>
                <a:cs typeface="DejaVu Sans"/>
              </a:rPr>
              <a:t> </a:t>
            </a:r>
            <a:r>
              <a:rPr lang="ru-RU" altLang="zh-CN" sz="2600" i="0" dirty="0" err="1">
                <a:solidFill>
                  <a:schemeClr val="accent2"/>
                </a:solidFill>
                <a:cs typeface="DejaVu Sans"/>
              </a:rPr>
              <a:t>қамтитын</a:t>
            </a:r>
            <a:r>
              <a:rPr lang="ru-RU" altLang="zh-CN" sz="2600" i="0" dirty="0">
                <a:solidFill>
                  <a:schemeClr val="accent2"/>
                </a:solidFill>
                <a:cs typeface="DejaVu Sans"/>
              </a:rPr>
              <a:t> </a:t>
            </a:r>
          </a:p>
          <a:p>
            <a:pPr indent="266700" algn="ctr"/>
            <a:r>
              <a:rPr lang="ru-RU" altLang="zh-CN" sz="2600" i="0" dirty="0" err="1">
                <a:solidFill>
                  <a:schemeClr val="accent2"/>
                </a:solidFill>
                <a:cs typeface="DejaVu Sans"/>
              </a:rPr>
              <a:t>Азаматтық</a:t>
            </a:r>
            <a:r>
              <a:rPr lang="ru-RU" altLang="zh-CN" sz="2600" i="0" dirty="0">
                <a:solidFill>
                  <a:schemeClr val="accent2"/>
                </a:solidFill>
                <a:cs typeface="DejaVu Sans"/>
              </a:rPr>
              <a:t> </a:t>
            </a:r>
            <a:r>
              <a:rPr lang="ru-RU" altLang="zh-CN" sz="2600" i="0" dirty="0" err="1">
                <a:solidFill>
                  <a:schemeClr val="accent2"/>
                </a:solidFill>
                <a:cs typeface="DejaVu Sans"/>
              </a:rPr>
              <a:t>бюджеті</a:t>
            </a:r>
            <a:r>
              <a:rPr lang="ru-RU" altLang="zh-CN" sz="2600" i="0" dirty="0">
                <a:solidFill>
                  <a:schemeClr val="accent2"/>
                </a:solidFill>
                <a:cs typeface="DejaVu Sans"/>
              </a:rPr>
              <a:t> </a:t>
            </a:r>
            <a:r>
              <a:rPr lang="ru-RU" altLang="zh-CN" sz="2600" i="0" dirty="0" err="1">
                <a:solidFill>
                  <a:schemeClr val="accent2"/>
                </a:solidFill>
                <a:cs typeface="DejaVu Sans"/>
              </a:rPr>
              <a:t>ұсынылады</a:t>
            </a:r>
            <a:r>
              <a:rPr lang="ru-RU" altLang="zh-CN" sz="2600" i="0" dirty="0">
                <a:solidFill>
                  <a:schemeClr val="accent2"/>
                </a:solidFill>
                <a:cs typeface="DejaVu Sans"/>
              </a:rPr>
              <a:t>.  </a:t>
            </a:r>
          </a:p>
          <a:p>
            <a:pPr indent="266700" algn="ctr"/>
            <a:endParaRPr lang="kk-KZ" altLang="zh-CN" sz="2600" i="0" dirty="0">
              <a:solidFill>
                <a:schemeClr val="accent2"/>
              </a:solidFill>
              <a:cs typeface="DejaVu Sans"/>
            </a:endParaRPr>
          </a:p>
        </p:txBody>
      </p:sp>
      <p:sp>
        <p:nvSpPr>
          <p:cNvPr id="27650" name="Rectangle 687"/>
          <p:cNvSpPr>
            <a:spLocks noChangeArrowheads="1"/>
          </p:cNvSpPr>
          <p:nvPr/>
        </p:nvSpPr>
        <p:spPr bwMode="auto">
          <a:xfrm>
            <a:off x="0" y="0"/>
            <a:ext cx="9144000" cy="692150"/>
          </a:xfrm>
          <a:prstGeom prst="rect">
            <a:avLst/>
          </a:prstGeom>
          <a:solidFill>
            <a:schemeClr val="bg2"/>
          </a:solidFill>
          <a:ln w="9525" algn="ctr">
            <a:solidFill>
              <a:schemeClr val="bg2"/>
            </a:solidFill>
            <a:miter lim="800000"/>
            <a:headEnd/>
            <a:tailEnd/>
          </a:ln>
        </p:spPr>
        <p:txBody>
          <a:bodyPr anchor="ctr"/>
          <a:lstStyle/>
          <a:p>
            <a:pPr algn="ctr"/>
            <a:endParaRPr lang="ru-RU" sz="2400" u="sng">
              <a:latin typeface="Arial" charset="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6730" y="550324"/>
            <a:ext cx="4310540" cy="505909"/>
          </a:xfrm>
          <a:prstGeom prst="rect">
            <a:avLst/>
          </a:prstGeom>
          <a:noFill/>
        </p:spPr>
        <p:txBody>
          <a:bodyPr wrap="none" lIns="74295" tIns="37148" rIns="74295" bIns="37148">
            <a:spAutoFit/>
          </a:bodyPr>
          <a:lstStyle/>
          <a:p>
            <a:pPr algn="ctr" fontAlgn="auto">
              <a:spcBef>
                <a:spcPts val="0"/>
              </a:spcBef>
              <a:spcAft>
                <a:spcPts val="0"/>
              </a:spcAft>
            </a:pPr>
            <a:r>
              <a:rPr lang="ru-RU" sz="2800" b="1" i="0" dirty="0" err="1">
                <a:ln w="22225">
                  <a:solidFill>
                    <a:srgbClr val="3C9770"/>
                  </a:solidFill>
                  <a:prstDash val="solid"/>
                </a:ln>
                <a:solidFill>
                  <a:srgbClr val="3C9770">
                    <a:lumMod val="40000"/>
                    <a:lumOff val="60000"/>
                  </a:srgbClr>
                </a:solidFill>
                <a:ea typeface="+mn-ea"/>
                <a:cs typeface="Times New Roman" panose="02020603050405020304" pitchFamily="18" charset="0"/>
              </a:rPr>
              <a:t>Назарларыңызға</a:t>
            </a:r>
            <a:r>
              <a:rPr lang="ru-RU" sz="2800" b="1" i="0" dirty="0">
                <a:ln w="22225">
                  <a:solidFill>
                    <a:srgbClr val="3C9770"/>
                  </a:solidFill>
                  <a:prstDash val="solid"/>
                </a:ln>
                <a:solidFill>
                  <a:srgbClr val="3C9770">
                    <a:lumMod val="40000"/>
                    <a:lumOff val="60000"/>
                  </a:srgbClr>
                </a:solidFill>
                <a:ea typeface="+mn-ea"/>
                <a:cs typeface="Times New Roman" panose="02020603050405020304" pitchFamily="18" charset="0"/>
              </a:rPr>
              <a:t> </a:t>
            </a:r>
            <a:r>
              <a:rPr lang="ru-RU" sz="2800" b="1" i="0" dirty="0" err="1">
                <a:ln w="22225">
                  <a:solidFill>
                    <a:srgbClr val="3C9770"/>
                  </a:solidFill>
                  <a:prstDash val="solid"/>
                </a:ln>
                <a:solidFill>
                  <a:srgbClr val="3C9770">
                    <a:lumMod val="40000"/>
                    <a:lumOff val="60000"/>
                  </a:srgbClr>
                </a:solidFill>
                <a:ea typeface="+mn-ea"/>
                <a:cs typeface="Times New Roman" panose="02020603050405020304" pitchFamily="18" charset="0"/>
              </a:rPr>
              <a:t>рахмет</a:t>
            </a:r>
            <a:r>
              <a:rPr lang="ru-RU" sz="2800" b="1" i="0" dirty="0">
                <a:ln w="22225">
                  <a:solidFill>
                    <a:srgbClr val="3C9770"/>
                  </a:solidFill>
                  <a:prstDash val="solid"/>
                </a:ln>
                <a:solidFill>
                  <a:srgbClr val="3C9770">
                    <a:lumMod val="40000"/>
                    <a:lumOff val="60000"/>
                  </a:srgbClr>
                </a:solidFill>
                <a:ea typeface="+mn-ea"/>
                <a:cs typeface="Times New Roman" panose="02020603050405020304" pitchFamily="18" charset="0"/>
              </a:rPr>
              <a:t>!</a:t>
            </a:r>
          </a:p>
        </p:txBody>
      </p:sp>
      <p:graphicFrame>
        <p:nvGraphicFramePr>
          <p:cNvPr id="5" name="Таблица 4"/>
          <p:cNvGraphicFramePr>
            <a:graphicFrameLocks noGrp="1"/>
          </p:cNvGraphicFramePr>
          <p:nvPr>
            <p:extLst>
              <p:ext uri="{D42A27DB-BD31-4B8C-83A1-F6EECF244321}">
                <p14:modId xmlns:p14="http://schemas.microsoft.com/office/powerpoint/2010/main" val="2061235686"/>
              </p:ext>
            </p:extLst>
          </p:nvPr>
        </p:nvGraphicFramePr>
        <p:xfrm>
          <a:off x="769368" y="5105652"/>
          <a:ext cx="7625065" cy="1044296"/>
        </p:xfrm>
        <a:graphic>
          <a:graphicData uri="http://schemas.openxmlformats.org/drawingml/2006/table">
            <a:tbl>
              <a:tblPr firstRow="1" bandRow="1"/>
              <a:tblGrid>
                <a:gridCol w="2154978">
                  <a:extLst>
                    <a:ext uri="{9D8B030D-6E8A-4147-A177-3AD203B41FA5}">
                      <a16:colId xmlns:a16="http://schemas.microsoft.com/office/drawing/2014/main" xmlns="" val="4200492481"/>
                    </a:ext>
                  </a:extLst>
                </a:gridCol>
                <a:gridCol w="1889750">
                  <a:extLst>
                    <a:ext uri="{9D8B030D-6E8A-4147-A177-3AD203B41FA5}">
                      <a16:colId xmlns:a16="http://schemas.microsoft.com/office/drawing/2014/main" xmlns="" val="2132113996"/>
                    </a:ext>
                  </a:extLst>
                </a:gridCol>
                <a:gridCol w="2121584">
                  <a:extLst>
                    <a:ext uri="{9D8B030D-6E8A-4147-A177-3AD203B41FA5}">
                      <a16:colId xmlns:a16="http://schemas.microsoft.com/office/drawing/2014/main" xmlns="" val="967516550"/>
                    </a:ext>
                  </a:extLst>
                </a:gridCol>
                <a:gridCol w="1458753">
                  <a:extLst>
                    <a:ext uri="{9D8B030D-6E8A-4147-A177-3AD203B41FA5}">
                      <a16:colId xmlns:a16="http://schemas.microsoft.com/office/drawing/2014/main" xmlns="" val="1060314192"/>
                    </a:ext>
                  </a:extLst>
                </a:gridCol>
              </a:tblGrid>
              <a:tr h="1044296">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algn="l" defTabSz="914400" rtl="0" eaLnBrk="1" latinLnBrk="0" hangingPunct="1">
                        <a:lnSpc>
                          <a:spcPct val="150000"/>
                        </a:lnSpc>
                      </a:pPr>
                      <a:r>
                        <a:rPr lang="ru-RU" sz="800" b="1" kern="1200" noProof="0" dirty="0" err="1" smtClean="0">
                          <a:solidFill>
                            <a:srgbClr val="002060"/>
                          </a:solidFill>
                          <a:latin typeface="Arial" panose="020B0604020202020204" pitchFamily="34" charset="0"/>
                          <a:ea typeface="+mn-ea"/>
                          <a:cs typeface="Arial" panose="020B0604020202020204" pitchFamily="34" charset="0"/>
                        </a:rPr>
                        <a:t>Орналастыруға</a:t>
                      </a:r>
                      <a:r>
                        <a:rPr lang="ru-RU" sz="800" b="1" kern="1200" noProof="0" dirty="0" smtClean="0">
                          <a:solidFill>
                            <a:srgbClr val="002060"/>
                          </a:solidFill>
                          <a:latin typeface="Arial" panose="020B0604020202020204" pitchFamily="34" charset="0"/>
                          <a:ea typeface="+mn-ea"/>
                          <a:cs typeface="Arial" panose="020B0604020202020204" pitchFamily="34" charset="0"/>
                        </a:rPr>
                        <a:t> </a:t>
                      </a:r>
                      <a:r>
                        <a:rPr lang="ru-RU" sz="800" b="1" kern="1200" noProof="0" dirty="0" err="1" smtClean="0">
                          <a:solidFill>
                            <a:srgbClr val="002060"/>
                          </a:solidFill>
                          <a:latin typeface="Arial" panose="020B0604020202020204" pitchFamily="34" charset="0"/>
                          <a:ea typeface="+mn-ea"/>
                          <a:cs typeface="Arial" panose="020B0604020202020204" pitchFamily="34" charset="0"/>
                        </a:rPr>
                        <a:t>жауапты</a:t>
                      </a:r>
                      <a:endParaRPr lang="ru-RU" sz="800" b="1" kern="1200" noProof="0" dirty="0" smtClean="0">
                        <a:solidFill>
                          <a:srgbClr val="002060"/>
                        </a:solidFill>
                        <a:latin typeface="Arial" panose="020B0604020202020204" pitchFamily="34" charset="0"/>
                        <a:ea typeface="+mn-ea"/>
                        <a:cs typeface="Arial" panose="020B0604020202020204" pitchFamily="34" charset="0"/>
                      </a:endParaRPr>
                    </a:p>
                    <a:p>
                      <a:pPr marL="0" algn="l" defTabSz="914400" rtl="0" eaLnBrk="1" latinLnBrk="0" hangingPunct="1">
                        <a:lnSpc>
                          <a:spcPct val="150000"/>
                        </a:lnSpc>
                      </a:pPr>
                      <a:r>
                        <a:rPr lang="ru-RU" sz="800" b="1" kern="1200" noProof="0" dirty="0" smtClean="0">
                          <a:solidFill>
                            <a:srgbClr val="002060"/>
                          </a:solidFill>
                          <a:latin typeface="Arial" panose="020B0604020202020204" pitchFamily="34" charset="0"/>
                          <a:ea typeface="+mn-ea"/>
                          <a:cs typeface="Arial" panose="020B0604020202020204" pitchFamily="34" charset="0"/>
                        </a:rPr>
                        <a:t>Алматы </a:t>
                      </a:r>
                      <a:r>
                        <a:rPr lang="ru-RU" sz="800" b="1" kern="1200" noProof="0" dirty="0" err="1" smtClean="0">
                          <a:solidFill>
                            <a:srgbClr val="002060"/>
                          </a:solidFill>
                          <a:latin typeface="Arial" panose="020B0604020202020204" pitchFamily="34" charset="0"/>
                          <a:ea typeface="+mn-ea"/>
                          <a:cs typeface="Arial" panose="020B0604020202020204" pitchFamily="34" charset="0"/>
                        </a:rPr>
                        <a:t>облысының</a:t>
                      </a:r>
                      <a:r>
                        <a:rPr lang="ru-RU" sz="800" b="1" kern="1200" noProof="0" dirty="0" smtClean="0">
                          <a:solidFill>
                            <a:srgbClr val="002060"/>
                          </a:solidFill>
                          <a:latin typeface="Arial" panose="020B0604020202020204" pitchFamily="34" charset="0"/>
                          <a:ea typeface="+mn-ea"/>
                          <a:cs typeface="Arial" panose="020B0604020202020204" pitchFamily="34" charset="0"/>
                        </a:rPr>
                        <a:t> </a:t>
                      </a:r>
                      <a:r>
                        <a:rPr lang="ru-RU" sz="800" b="1" kern="1200" noProof="0" dirty="0" err="1" smtClean="0">
                          <a:solidFill>
                            <a:srgbClr val="002060"/>
                          </a:solidFill>
                          <a:latin typeface="Arial" panose="020B0604020202020204" pitchFamily="34" charset="0"/>
                          <a:ea typeface="+mn-ea"/>
                          <a:cs typeface="Arial" panose="020B0604020202020204" pitchFamily="34" charset="0"/>
                        </a:rPr>
                        <a:t>қаржы</a:t>
                      </a:r>
                      <a:r>
                        <a:rPr lang="ru-RU" sz="800" b="1" kern="1200" noProof="0" dirty="0" smtClean="0">
                          <a:solidFill>
                            <a:srgbClr val="002060"/>
                          </a:solidFill>
                          <a:latin typeface="Arial" panose="020B0604020202020204" pitchFamily="34" charset="0"/>
                          <a:ea typeface="+mn-ea"/>
                          <a:cs typeface="Arial" panose="020B0604020202020204" pitchFamily="34" charset="0"/>
                        </a:rPr>
                        <a:t> </a:t>
                      </a:r>
                      <a:r>
                        <a:rPr lang="ru-RU" sz="800" b="1" kern="1200" noProof="0" dirty="0" err="1" smtClean="0">
                          <a:solidFill>
                            <a:srgbClr val="002060"/>
                          </a:solidFill>
                          <a:latin typeface="Arial" panose="020B0604020202020204" pitchFamily="34" charset="0"/>
                          <a:ea typeface="+mn-ea"/>
                          <a:cs typeface="Arial" panose="020B0604020202020204" pitchFamily="34" charset="0"/>
                        </a:rPr>
                        <a:t>басқармасы</a:t>
                      </a:r>
                      <a:endParaRPr lang="ru-RU" sz="800" b="1" kern="1200" baseline="0" noProof="0" dirty="0" smtClean="0">
                        <a:solidFill>
                          <a:srgbClr val="002060"/>
                        </a:solidFill>
                        <a:latin typeface="Arial" panose="020B0604020202020204" pitchFamily="34" charset="0"/>
                        <a:ea typeface="+mn-ea"/>
                        <a:cs typeface="Arial" panose="020B0604020202020204" pitchFamily="34" charset="0"/>
                      </a:endParaRPr>
                    </a:p>
                    <a:p>
                      <a:pPr marL="0" algn="l" defTabSz="914400" rtl="0" eaLnBrk="1" latinLnBrk="0" hangingPunct="1">
                        <a:lnSpc>
                          <a:spcPct val="150000"/>
                        </a:lnSpc>
                      </a:pPr>
                      <a:r>
                        <a:rPr lang="ru-RU" sz="800" b="1" kern="1200" baseline="0" noProof="0" dirty="0" err="1" smtClean="0">
                          <a:solidFill>
                            <a:srgbClr val="002060"/>
                          </a:solidFill>
                          <a:latin typeface="Arial" panose="020B0604020202020204" pitchFamily="34" charset="0"/>
                          <a:ea typeface="+mn-ea"/>
                          <a:cs typeface="Arial" panose="020B0604020202020204" pitchFamily="34" charset="0"/>
                        </a:rPr>
                        <a:t>Гл.специалист</a:t>
                      </a:r>
                      <a:endParaRPr lang="ru-RU" sz="800" b="1" kern="1200" baseline="0" noProof="0" dirty="0" smtClean="0">
                        <a:solidFill>
                          <a:srgbClr val="002060"/>
                        </a:solidFill>
                        <a:latin typeface="Arial" panose="020B0604020202020204" pitchFamily="34" charset="0"/>
                        <a:ea typeface="+mn-ea"/>
                        <a:cs typeface="Arial" panose="020B0604020202020204" pitchFamily="34" charset="0"/>
                      </a:endParaRPr>
                    </a:p>
                    <a:p>
                      <a:pPr marL="0" algn="l" defTabSz="914400" rtl="0" eaLnBrk="1" latinLnBrk="0" hangingPunct="1">
                        <a:lnSpc>
                          <a:spcPct val="150000"/>
                        </a:lnSpc>
                      </a:pPr>
                      <a:r>
                        <a:rPr lang="ru-RU" sz="800" b="1" kern="1200" baseline="0" noProof="0" dirty="0" smtClean="0">
                          <a:solidFill>
                            <a:srgbClr val="002060"/>
                          </a:solidFill>
                          <a:latin typeface="Arial" panose="020B0604020202020204" pitchFamily="34" charset="0"/>
                          <a:ea typeface="+mn-ea"/>
                          <a:cs typeface="Arial" panose="020B0604020202020204" pitchFamily="34" charset="0"/>
                        </a:rPr>
                        <a:t> </a:t>
                      </a:r>
                      <a:r>
                        <a:rPr lang="ru-RU" sz="800" b="1" kern="1200" baseline="0" noProof="0" dirty="0" err="1" smtClean="0">
                          <a:solidFill>
                            <a:srgbClr val="002060"/>
                          </a:solidFill>
                          <a:latin typeface="Arial" panose="020B0604020202020204" pitchFamily="34" charset="0"/>
                          <a:ea typeface="+mn-ea"/>
                          <a:cs typeface="Arial" panose="020B0604020202020204" pitchFamily="34" charset="0"/>
                        </a:rPr>
                        <a:t>Етекбаева</a:t>
                      </a:r>
                      <a:r>
                        <a:rPr lang="ru-RU" sz="800" b="1" kern="1200" baseline="0" noProof="0" dirty="0" smtClean="0">
                          <a:solidFill>
                            <a:srgbClr val="002060"/>
                          </a:solidFill>
                          <a:latin typeface="Arial" panose="020B0604020202020204" pitchFamily="34" charset="0"/>
                          <a:ea typeface="+mn-ea"/>
                          <a:cs typeface="Arial" panose="020B0604020202020204" pitchFamily="34" charset="0"/>
                        </a:rPr>
                        <a:t> С.И.</a:t>
                      </a:r>
                      <a:endParaRPr lang="ru-RU" sz="800" b="1" kern="1200" noProof="0" dirty="0" smtClean="0">
                        <a:solidFill>
                          <a:srgbClr val="002060"/>
                        </a:solidFill>
                        <a:latin typeface="Arial" panose="020B0604020202020204" pitchFamily="34" charset="0"/>
                        <a:ea typeface="+mn-ea"/>
                        <a:cs typeface="Arial" panose="020B0604020202020204" pitchFamily="34" charset="0"/>
                      </a:endParaRPr>
                    </a:p>
                  </a:txBody>
                  <a:tcPr marL="68602" marR="68602" marT="36780" marB="3678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algn="l" defTabSz="914400" rtl="0" eaLnBrk="1" latinLnBrk="0" hangingPunct="1">
                        <a:lnSpc>
                          <a:spcPct val="150000"/>
                        </a:lnSpc>
                      </a:pPr>
                      <a:r>
                        <a:rPr lang="ru-RU" sz="800" b="1" kern="1200" baseline="0" noProof="0" dirty="0" err="1" smtClean="0">
                          <a:solidFill>
                            <a:srgbClr val="002060"/>
                          </a:solidFill>
                          <a:latin typeface="Arial" panose="020B0604020202020204" pitchFamily="34" charset="0"/>
                          <a:ea typeface="+mn-ea"/>
                          <a:cs typeface="Arial" panose="020B0604020202020204" pitchFamily="34" charset="0"/>
                        </a:rPr>
                        <a:t>Гл.специалист</a:t>
                      </a:r>
                      <a:endParaRPr lang="ru-RU" sz="800" b="1" kern="1200" baseline="0" noProof="0" dirty="0" smtClean="0">
                        <a:solidFill>
                          <a:srgbClr val="002060"/>
                        </a:solidFill>
                        <a:latin typeface="Arial" panose="020B0604020202020204" pitchFamily="34" charset="0"/>
                        <a:ea typeface="+mn-ea"/>
                        <a:cs typeface="Arial" panose="020B0604020202020204" pitchFamily="34" charset="0"/>
                      </a:endParaRPr>
                    </a:p>
                    <a:p>
                      <a:pPr marL="0" algn="l" defTabSz="914400" rtl="0" eaLnBrk="1" latinLnBrk="0" hangingPunct="1">
                        <a:lnSpc>
                          <a:spcPct val="150000"/>
                        </a:lnSpc>
                      </a:pPr>
                      <a:r>
                        <a:rPr lang="ru-RU" sz="800" b="1" kern="1200" baseline="0" noProof="0" dirty="0" smtClean="0">
                          <a:solidFill>
                            <a:srgbClr val="002060"/>
                          </a:solidFill>
                          <a:latin typeface="Arial" panose="020B0604020202020204" pitchFamily="34" charset="0"/>
                          <a:ea typeface="+mn-ea"/>
                          <a:cs typeface="Arial" panose="020B0604020202020204" pitchFamily="34" charset="0"/>
                        </a:rPr>
                        <a:t> </a:t>
                      </a:r>
                      <a:r>
                        <a:rPr lang="ru-RU" sz="800" b="1" kern="1200" baseline="0" noProof="0" dirty="0" err="1" smtClean="0">
                          <a:solidFill>
                            <a:srgbClr val="002060"/>
                          </a:solidFill>
                          <a:latin typeface="Arial" panose="020B0604020202020204" pitchFamily="34" charset="0"/>
                          <a:ea typeface="+mn-ea"/>
                          <a:cs typeface="Arial" panose="020B0604020202020204" pitchFamily="34" charset="0"/>
                        </a:rPr>
                        <a:t>Етекбаева</a:t>
                      </a:r>
                      <a:r>
                        <a:rPr lang="ru-RU" sz="800" b="1" kern="1200" baseline="0" noProof="0" dirty="0" smtClean="0">
                          <a:solidFill>
                            <a:srgbClr val="002060"/>
                          </a:solidFill>
                          <a:latin typeface="Arial" panose="020B0604020202020204" pitchFamily="34" charset="0"/>
                          <a:ea typeface="+mn-ea"/>
                          <a:cs typeface="Arial" panose="020B0604020202020204" pitchFamily="34" charset="0"/>
                        </a:rPr>
                        <a:t> С.И</a:t>
                      </a:r>
                    </a:p>
                    <a:p>
                      <a:pPr marL="0" algn="l" defTabSz="914400" rtl="0" eaLnBrk="1" latinLnBrk="0" hangingPunct="1">
                        <a:lnSpc>
                          <a:spcPct val="150000"/>
                        </a:lnSpc>
                      </a:pPr>
                      <a:r>
                        <a:rPr lang="ru-RU" sz="800" b="1" kern="1200" noProof="0" dirty="0" smtClean="0">
                          <a:solidFill>
                            <a:srgbClr val="002060"/>
                          </a:solidFill>
                          <a:latin typeface="Arial" panose="020B0604020202020204" pitchFamily="34" charset="0"/>
                          <a:ea typeface="+mn-ea"/>
                          <a:cs typeface="Arial" panose="020B0604020202020204" pitchFamily="34" charset="0"/>
                        </a:rPr>
                        <a:t>Телефон: +7 (7282) 24 13  40</a:t>
                      </a:r>
                    </a:p>
                    <a:p>
                      <a:pPr marL="0" algn="just" defTabSz="914400" rtl="0" eaLnBrk="1" latinLnBrk="0" hangingPunct="1">
                        <a:lnSpc>
                          <a:spcPct val="150000"/>
                        </a:lnSpc>
                      </a:pPr>
                      <a:r>
                        <a:rPr lang="ru-RU" sz="800" b="1" kern="1200" noProof="0" dirty="0" smtClean="0">
                          <a:solidFill>
                            <a:srgbClr val="002060"/>
                          </a:solidFill>
                          <a:latin typeface="Arial" panose="020B0604020202020204" pitchFamily="34" charset="0"/>
                          <a:ea typeface="+mn-ea"/>
                          <a:cs typeface="Arial" panose="020B0604020202020204" pitchFamily="34" charset="0"/>
                        </a:rPr>
                        <a:t>e-</a:t>
                      </a:r>
                      <a:r>
                        <a:rPr lang="ru-RU" sz="800" b="1" kern="1200" noProof="0" dirty="0" err="1" smtClean="0">
                          <a:solidFill>
                            <a:srgbClr val="002060"/>
                          </a:solidFill>
                          <a:latin typeface="Arial" panose="020B0604020202020204" pitchFamily="34" charset="0"/>
                          <a:ea typeface="+mn-ea"/>
                          <a:cs typeface="Arial" panose="020B0604020202020204" pitchFamily="34" charset="0"/>
                        </a:rPr>
                        <a:t>mail</a:t>
                      </a:r>
                      <a:r>
                        <a:rPr lang="ru-RU" sz="800" b="1" kern="1200" noProof="0" dirty="0" smtClean="0">
                          <a:solidFill>
                            <a:srgbClr val="002060"/>
                          </a:solidFill>
                          <a:latin typeface="Arial" panose="020B0604020202020204" pitchFamily="34" charset="0"/>
                          <a:ea typeface="+mn-ea"/>
                          <a:cs typeface="Arial" panose="020B0604020202020204" pitchFamily="34" charset="0"/>
                        </a:rPr>
                        <a:t>: </a:t>
                      </a:r>
                      <a:r>
                        <a:rPr lang="en-US" sz="800" b="1" kern="1200" noProof="0" dirty="0" err="1" smtClean="0">
                          <a:solidFill>
                            <a:srgbClr val="002060"/>
                          </a:solidFill>
                          <a:latin typeface="Arial" panose="020B0604020202020204" pitchFamily="34" charset="0"/>
                          <a:ea typeface="+mn-ea"/>
                          <a:cs typeface="Arial" panose="020B0604020202020204" pitchFamily="34" charset="0"/>
                        </a:rPr>
                        <a:t>kaz_fin</a:t>
                      </a:r>
                      <a:r>
                        <a:rPr lang="ru-RU" sz="800" b="1" kern="1200" noProof="0" dirty="0" smtClean="0">
                          <a:solidFill>
                            <a:srgbClr val="002060"/>
                          </a:solidFill>
                          <a:latin typeface="Arial" panose="020B0604020202020204" pitchFamily="34" charset="0"/>
                          <a:ea typeface="+mn-ea"/>
                          <a:cs typeface="Arial" panose="020B0604020202020204" pitchFamily="34" charset="0"/>
                        </a:rPr>
                        <a:t>@mail.ru</a:t>
                      </a:r>
                      <a:endParaRPr lang="kk-KZ" sz="800" b="0" kern="1200" noProof="0" dirty="0">
                        <a:solidFill>
                          <a:srgbClr val="002060"/>
                        </a:solidFill>
                        <a:latin typeface="Arial" panose="020B0604020202020204" pitchFamily="34" charset="0"/>
                        <a:ea typeface="+mn-ea"/>
                        <a:cs typeface="Arial" panose="020B0604020202020204" pitchFamily="34" charset="0"/>
                      </a:endParaRPr>
                    </a:p>
                  </a:txBody>
                  <a:tcPr marL="68602" marR="68602" marT="36780" marB="3678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just">
                        <a:lnSpc>
                          <a:spcPct val="150000"/>
                        </a:lnSpc>
                      </a:pPr>
                      <a:endParaRPr lang="en-US" sz="800" b="1" noProof="0" dirty="0" smtClean="0">
                        <a:solidFill>
                          <a:srgbClr val="002060"/>
                        </a:solidFill>
                        <a:latin typeface="Arial" panose="020B0604020202020204" pitchFamily="34" charset="0"/>
                        <a:cs typeface="Arial" panose="020B0604020202020204" pitchFamily="34" charset="0"/>
                      </a:endParaRPr>
                    </a:p>
                  </a:txBody>
                  <a:tcPr marL="68602" marR="68602" marT="36780" marB="3678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l">
                        <a:lnSpc>
                          <a:spcPct val="150000"/>
                        </a:lnSpc>
                      </a:pPr>
                      <a:r>
                        <a:rPr lang="ru-RU" sz="800" b="1" noProof="0" dirty="0" err="1" smtClean="0">
                          <a:solidFill>
                            <a:srgbClr val="002060"/>
                          </a:solidFill>
                          <a:latin typeface="Arial" panose="020B0604020202020204" pitchFamily="34" charset="0"/>
                          <a:cs typeface="Arial" panose="020B0604020202020204" pitchFamily="34" charset="0"/>
                        </a:rPr>
                        <a:t>Мекен</a:t>
                      </a:r>
                      <a:r>
                        <a:rPr lang="ru-RU" sz="800" b="1" noProof="0" dirty="0" smtClean="0">
                          <a:solidFill>
                            <a:srgbClr val="002060"/>
                          </a:solidFill>
                          <a:latin typeface="Arial" panose="020B0604020202020204" pitchFamily="34" charset="0"/>
                          <a:cs typeface="Arial" panose="020B0604020202020204" pitchFamily="34" charset="0"/>
                        </a:rPr>
                        <a:t> </a:t>
                      </a:r>
                      <a:r>
                        <a:rPr lang="ru-RU" sz="800" b="1" noProof="0" dirty="0" err="1" smtClean="0">
                          <a:solidFill>
                            <a:srgbClr val="002060"/>
                          </a:solidFill>
                          <a:latin typeface="Arial" panose="020B0604020202020204" pitchFamily="34" charset="0"/>
                          <a:cs typeface="Arial" panose="020B0604020202020204" pitchFamily="34" charset="0"/>
                        </a:rPr>
                        <a:t>жайы</a:t>
                      </a:r>
                      <a:r>
                        <a:rPr lang="ru-RU" sz="800" b="1" noProof="0" dirty="0" smtClean="0">
                          <a:solidFill>
                            <a:srgbClr val="002060"/>
                          </a:solidFill>
                          <a:latin typeface="Arial" panose="020B0604020202020204" pitchFamily="34" charset="0"/>
                          <a:cs typeface="Arial" panose="020B0604020202020204" pitchFamily="34" charset="0"/>
                        </a:rPr>
                        <a:t>:</a:t>
                      </a:r>
                      <a:r>
                        <a:rPr lang="kk-KZ" sz="800" b="0" baseline="0" noProof="0" dirty="0" smtClean="0">
                          <a:solidFill>
                            <a:srgbClr val="002060"/>
                          </a:solidFill>
                          <a:latin typeface="Arial" panose="020B0604020202020204" pitchFamily="34" charset="0"/>
                          <a:cs typeface="Arial" panose="020B0604020202020204" pitchFamily="34" charset="0"/>
                        </a:rPr>
                        <a:t> Алматы облысы Талдықорған қаласы Қабанбай батыр 48</a:t>
                      </a:r>
                      <a:endParaRPr lang="ru-RU" sz="800" b="1" noProof="0" dirty="0" smtClean="0">
                        <a:solidFill>
                          <a:srgbClr val="002060"/>
                        </a:solidFill>
                        <a:latin typeface="Arial" panose="020B0604020202020204" pitchFamily="34" charset="0"/>
                        <a:cs typeface="Arial" panose="020B0604020202020204" pitchFamily="34" charset="0"/>
                      </a:endParaRPr>
                    </a:p>
                  </a:txBody>
                  <a:tcPr marL="68602" marR="68602" marT="36780" marB="3678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05758365"/>
                  </a:ext>
                </a:extLst>
              </a:tr>
            </a:tbl>
          </a:graphicData>
        </a:graphic>
      </p:graphicFrame>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878" y="1186295"/>
            <a:ext cx="5349605" cy="3919359"/>
          </a:xfrm>
          <a:prstGeom prst="rect">
            <a:avLst/>
          </a:prstGeom>
        </p:spPr>
      </p:pic>
    </p:spTree>
    <p:extLst>
      <p:ext uri="{BB962C8B-B14F-4D97-AF65-F5344CB8AC3E}">
        <p14:creationId xmlns:p14="http://schemas.microsoft.com/office/powerpoint/2010/main" val="55437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68313" y="981075"/>
            <a:ext cx="8064500" cy="4895850"/>
          </a:xfrm>
        </p:spPr>
        <p:txBody>
          <a:bodyPr/>
          <a:lstStyle/>
          <a:p>
            <a:pPr marL="0" indent="533400" algn="just">
              <a:buFont typeface="Wingdings" pitchFamily="2" charset="2"/>
              <a:buNone/>
            </a:pPr>
            <a:r>
              <a:rPr lang="ru-RU" altLang="zh-CN" sz="1700" b="1" smtClean="0"/>
              <a:t>«Алматы облысының қаржы басқармасы» мемлекеттік мекемесі (бұдар әрі – Басқарма) бюджетті атқару, жергілікті бюджеттің атқарылуы бойынша бухгалтерлік есепті, бюджеттік есепті және бюджеттік есептілікті жүргізу, сондай-ақ облыстық коммуналдық меншікті басқару мәселелері бойынша </a:t>
            </a:r>
            <a:r>
              <a:rPr lang="ru-RU" altLang="zh-CN" sz="1700" b="1" smtClean="0">
                <a:solidFill>
                  <a:srgbClr val="9900CC"/>
                </a:solidFill>
              </a:rPr>
              <a:t>уәкілетті орган</a:t>
            </a:r>
            <a:r>
              <a:rPr lang="ru-RU" altLang="zh-CN" sz="1700" b="1" smtClean="0"/>
              <a:t> </a:t>
            </a:r>
            <a:r>
              <a:rPr lang="ru-RU" altLang="zh-CN" sz="1700" b="1" smtClean="0">
                <a:solidFill>
                  <a:srgbClr val="9900CC"/>
                </a:solidFill>
              </a:rPr>
              <a:t>болып табылады</a:t>
            </a:r>
            <a:r>
              <a:rPr lang="ru-RU" altLang="zh-CN" sz="1700" b="1" smtClean="0"/>
              <a:t>.</a:t>
            </a:r>
          </a:p>
          <a:p>
            <a:pPr marL="0" indent="533400" algn="just">
              <a:buFont typeface="Wingdings" pitchFamily="2" charset="2"/>
              <a:buNone/>
            </a:pPr>
            <a:endParaRPr lang="ru-RU" altLang="zh-CN" sz="1700" b="1" smtClean="0"/>
          </a:p>
          <a:p>
            <a:pPr marL="0" indent="533400" algn="just">
              <a:buFont typeface="Wingdings" pitchFamily="2" charset="2"/>
              <a:buNone/>
            </a:pPr>
            <a:r>
              <a:rPr lang="ru-RU" altLang="zh-CN" sz="1700" b="1" smtClean="0"/>
              <a:t>Басқарманың </a:t>
            </a:r>
            <a:r>
              <a:rPr lang="ru-RU" altLang="zh-CN" sz="1700" b="1" smtClean="0">
                <a:solidFill>
                  <a:srgbClr val="9900CC"/>
                </a:solidFill>
              </a:rPr>
              <a:t>өкілеттігі</a:t>
            </a:r>
            <a:r>
              <a:rPr lang="ru-RU" altLang="zh-CN" sz="1700" b="1" smtClean="0"/>
              <a:t> Алматы облысы әкімдігінің 2018 жылғы 24 мамырдағы №235 «Алматы облысының қаржы басқармасы» мемлекеттік мекемесінің» Ережесі туралы» қаулысымен </a:t>
            </a:r>
            <a:r>
              <a:rPr lang="ru-RU" altLang="zh-CN" sz="1700" b="1" smtClean="0">
                <a:solidFill>
                  <a:srgbClr val="9900CC"/>
                </a:solidFill>
              </a:rPr>
              <a:t>белгіленген.</a:t>
            </a:r>
          </a:p>
          <a:p>
            <a:pPr marL="0" indent="533400" algn="just">
              <a:buFont typeface="Wingdings" pitchFamily="2" charset="2"/>
              <a:buNone/>
            </a:pPr>
            <a:endParaRPr lang="ru-RU" altLang="zh-CN" sz="1700" b="1" smtClean="0"/>
          </a:p>
          <a:p>
            <a:pPr marL="0" indent="533400" algn="just">
              <a:buFont typeface="Wingdings" pitchFamily="2" charset="2"/>
              <a:buNone/>
            </a:pPr>
            <a:r>
              <a:rPr lang="ru-RU" altLang="zh-CN" sz="1700" b="1" smtClean="0"/>
              <a:t>Басқарманың үш жылдық кезеңге </a:t>
            </a:r>
            <a:r>
              <a:rPr lang="ru-RU" altLang="zh-CN" sz="1700" b="1" smtClean="0">
                <a:solidFill>
                  <a:srgbClr val="9900CC"/>
                </a:solidFill>
              </a:rPr>
              <a:t>жоспарланатын шығыстары</a:t>
            </a:r>
            <a:r>
              <a:rPr lang="ru-RU" altLang="zh-CN" sz="1700" b="1" smtClean="0"/>
              <a:t> Қазақстан Республикасының Бюджет және Салық кодекстеріне, шығыстардың Бірыңғай бюджеттік сыныптамасы ескеріле отырылып, Алматы облысы әкімдігінің 2020 жылғы 16 наурыздағы №100 қаулысымен бекітілген Алматы облысының 2019-2023 жылдарға арналған әлеуметтік-экономикалық даму болжамына сәйкес </a:t>
            </a:r>
            <a:r>
              <a:rPr lang="ru-RU" altLang="zh-CN" sz="1700" b="1" smtClean="0">
                <a:solidFill>
                  <a:srgbClr val="9900CC"/>
                </a:solidFill>
              </a:rPr>
              <a:t>қалыптастырылған</a:t>
            </a:r>
            <a:endParaRPr lang="kk-KZ" altLang="zh-CN" sz="1700" b="1" smtClean="0">
              <a:solidFill>
                <a:srgbClr val="9900CC"/>
              </a:solidFill>
            </a:endParaRPr>
          </a:p>
          <a:p>
            <a:pPr marL="0" indent="533400" algn="just">
              <a:lnSpc>
                <a:spcPct val="80000"/>
              </a:lnSpc>
              <a:buFont typeface="Wingdings" pitchFamily="2" charset="2"/>
              <a:buNone/>
            </a:pPr>
            <a:endParaRPr lang="kk-KZ" altLang="zh-CN" sz="1700" b="1" smtClean="0">
              <a:solidFill>
                <a:srgbClr val="9900CC"/>
              </a:solidFill>
            </a:endParaRPr>
          </a:p>
        </p:txBody>
      </p:sp>
      <p:sp>
        <p:nvSpPr>
          <p:cNvPr id="28675" name="AutoShape 58"/>
          <p:cNvSpPr>
            <a:spLocks noChangeArrowheads="1"/>
          </p:cNvSpPr>
          <p:nvPr/>
        </p:nvSpPr>
        <p:spPr bwMode="auto">
          <a:xfrm>
            <a:off x="323850" y="836613"/>
            <a:ext cx="8459788" cy="5688012"/>
          </a:xfrm>
          <a:prstGeom prst="foldedCorner">
            <a:avLst>
              <a:gd name="adj" fmla="val 13125"/>
            </a:avLst>
          </a:prstGeom>
          <a:noFill/>
          <a:ln w="9525">
            <a:solidFill>
              <a:schemeClr val="accent2"/>
            </a:solidFill>
            <a:round/>
            <a:headEnd/>
            <a:tailEnd/>
          </a:ln>
        </p:spPr>
        <p:txBody>
          <a:bodyPr wrap="none" anchor="ctr"/>
          <a:lstStyle/>
          <a:p>
            <a:pPr indent="266700"/>
            <a:r>
              <a:rPr lang="ru-RU" altLang="zh-CN" b="1">
                <a:cs typeface="DejaVu Sans"/>
              </a:rPr>
              <a:t>            </a:t>
            </a:r>
            <a:endParaRPr lang="kk-KZ" altLang="zh-CN" sz="2000" b="1" i="0">
              <a:solidFill>
                <a:schemeClr val="accent2"/>
              </a:solidFill>
              <a:latin typeface="Arial" charset="0"/>
              <a:cs typeface="DejaVu Sans"/>
            </a:endParaRPr>
          </a:p>
        </p:txBody>
      </p:sp>
      <p:sp>
        <p:nvSpPr>
          <p:cNvPr id="28676" name="Rectangle 687"/>
          <p:cNvSpPr>
            <a:spLocks noChangeArrowheads="1"/>
          </p:cNvSpPr>
          <p:nvPr/>
        </p:nvSpPr>
        <p:spPr bwMode="auto">
          <a:xfrm>
            <a:off x="0" y="0"/>
            <a:ext cx="9144000" cy="692150"/>
          </a:xfrm>
          <a:prstGeom prst="rect">
            <a:avLst/>
          </a:prstGeom>
          <a:solidFill>
            <a:schemeClr val="bg2"/>
          </a:solidFill>
          <a:ln w="9525" algn="ctr">
            <a:solidFill>
              <a:schemeClr val="bg2"/>
            </a:solidFill>
            <a:miter lim="800000"/>
            <a:headEnd/>
            <a:tailEnd/>
          </a:ln>
        </p:spPr>
        <p:txBody>
          <a:bodyPr anchor="ctr"/>
          <a:lstStyle/>
          <a:p>
            <a:pPr algn="ctr"/>
            <a:endParaRPr lang="ru-RU" sz="2400" u="sng">
              <a:latin typeface="Arial" charset="0"/>
              <a:cs typeface="DejaVu Sans"/>
            </a:endParaRPr>
          </a:p>
        </p:txBody>
      </p:sp>
      <p:sp>
        <p:nvSpPr>
          <p:cNvPr id="28677" name="AutoShape 5"/>
          <p:cNvSpPr>
            <a:spLocks noChangeArrowheads="1"/>
          </p:cNvSpPr>
          <p:nvPr/>
        </p:nvSpPr>
        <p:spPr bwMode="auto">
          <a:xfrm>
            <a:off x="539758" y="1052513"/>
            <a:ext cx="360363" cy="144462"/>
          </a:xfrm>
          <a:prstGeom prst="curvedDownArrow">
            <a:avLst>
              <a:gd name="adj1" fmla="val 50110"/>
              <a:gd name="adj2" fmla="val 100000"/>
              <a:gd name="adj3" fmla="val 33333"/>
            </a:avLst>
          </a:prstGeom>
          <a:solidFill>
            <a:srgbClr val="CC99FF"/>
          </a:solidFill>
          <a:ln w="9525">
            <a:solidFill>
              <a:schemeClr val="tx1"/>
            </a:solidFill>
            <a:miter lim="800000"/>
            <a:headEnd/>
            <a:tailEnd/>
          </a:ln>
        </p:spPr>
        <p:txBody>
          <a:bodyPr wrap="none" anchor="ctr"/>
          <a:lstStyle/>
          <a:p>
            <a:endParaRPr lang="ru-RU">
              <a:cs typeface="DejaVu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AutoShape 58"/>
          <p:cNvSpPr>
            <a:spLocks noChangeArrowheads="1"/>
          </p:cNvSpPr>
          <p:nvPr/>
        </p:nvSpPr>
        <p:spPr bwMode="auto">
          <a:xfrm>
            <a:off x="179395" y="836618"/>
            <a:ext cx="8713787" cy="5788025"/>
          </a:xfrm>
          <a:prstGeom prst="foldedCorner">
            <a:avLst>
              <a:gd name="adj" fmla="val 13125"/>
            </a:avLst>
          </a:prstGeom>
          <a:noFill/>
          <a:ln w="9525">
            <a:solidFill>
              <a:schemeClr val="accent2"/>
            </a:solidFill>
            <a:round/>
            <a:headEnd/>
            <a:tailEnd/>
          </a:ln>
        </p:spPr>
        <p:txBody>
          <a:bodyPr wrap="none" anchor="ctr"/>
          <a:lstStyle/>
          <a:p>
            <a:pPr indent="266700"/>
            <a:r>
              <a:rPr lang="ru-RU" altLang="zh-CN" b="1">
                <a:cs typeface="DejaVu Sans"/>
              </a:rPr>
              <a:t>            </a:t>
            </a:r>
            <a:endParaRPr lang="kk-KZ" altLang="zh-CN" sz="2000" b="1" i="0">
              <a:solidFill>
                <a:schemeClr val="accent2"/>
              </a:solidFill>
              <a:latin typeface="Arial" charset="0"/>
              <a:cs typeface="DejaVu Sans"/>
            </a:endParaRPr>
          </a:p>
        </p:txBody>
      </p:sp>
      <p:sp>
        <p:nvSpPr>
          <p:cNvPr id="29698" name="Rectangle 4"/>
          <p:cNvSpPr>
            <a:spLocks noChangeArrowheads="1"/>
          </p:cNvSpPr>
          <p:nvPr/>
        </p:nvSpPr>
        <p:spPr bwMode="auto">
          <a:xfrm>
            <a:off x="323856" y="1278211"/>
            <a:ext cx="8496300" cy="4539704"/>
          </a:xfrm>
          <a:prstGeom prst="rect">
            <a:avLst/>
          </a:prstGeom>
          <a:noFill/>
          <a:ln w="9525">
            <a:noFill/>
            <a:miter lim="800000"/>
            <a:headEnd/>
            <a:tailEnd/>
          </a:ln>
        </p:spPr>
        <p:txBody>
          <a:bodyPr anchor="ctr">
            <a:spAutoFit/>
          </a:bodyPr>
          <a:lstStyle/>
          <a:p>
            <a:pPr indent="538163" algn="just"/>
            <a:r>
              <a:rPr lang="kk-KZ" altLang="zh-CN" sz="1700" b="1" i="0">
                <a:solidFill>
                  <a:schemeClr val="accent2"/>
                </a:solidFill>
                <a:cs typeface="DejaVu Sans"/>
              </a:rPr>
              <a:t>Жергілікті бюджеттерді қалыптастыру Қазақстан Республикасының бюджет кодексімен реттелген.  </a:t>
            </a:r>
          </a:p>
          <a:p>
            <a:pPr indent="538163" algn="just"/>
            <a:endParaRPr lang="kk-KZ" altLang="zh-CN" sz="1700" b="1" i="0">
              <a:solidFill>
                <a:schemeClr val="accent2"/>
              </a:solidFill>
              <a:cs typeface="DejaVu Sans"/>
            </a:endParaRPr>
          </a:p>
          <a:p>
            <a:pPr indent="538163" algn="just"/>
            <a:r>
              <a:rPr lang="ru-RU" sz="1700" b="1" i="0">
                <a:solidFill>
                  <a:schemeClr val="accent2"/>
                </a:solidFill>
                <a:cs typeface="DejaVu Sans"/>
              </a:rPr>
              <a:t>ҚР Бюджет кодексіне сәйкес жергілікті бюджет шығыстарын жоспарлау үшін жергілікті бюджеттік бағдарламалардың әкімшілері ағымдағы қаржы жылының 15 мамырына дейінгі мерзімде мемлекеттік жоспарлау жөніндегі жергілікті уәкілетті органға бюджеттік өтінімдерді және бюджеттік бағдарламалардың жобаларын ұсынады.</a:t>
            </a:r>
          </a:p>
          <a:p>
            <a:pPr indent="538163" algn="just"/>
            <a:endParaRPr lang="ru-RU" sz="1700" b="1" i="0">
              <a:solidFill>
                <a:schemeClr val="accent2"/>
              </a:solidFill>
              <a:cs typeface="DejaVu Sans"/>
            </a:endParaRPr>
          </a:p>
          <a:p>
            <a:pPr indent="538163" algn="just"/>
            <a:r>
              <a:rPr lang="ru-RU" sz="1700" b="1" i="0">
                <a:solidFill>
                  <a:schemeClr val="accent2"/>
                </a:solidFill>
                <a:cs typeface="DejaVu Sans"/>
              </a:rPr>
              <a:t>Бюджеттік өтінім шығыстардың көлемін негіздеу үшін кезекті жоспарлы кезеңге бюджеттік бағдарламалар әкімшісі жасайтын құжаттар жиынтығын білдіреді.</a:t>
            </a:r>
          </a:p>
          <a:p>
            <a:pPr indent="538163" algn="just"/>
            <a:endParaRPr lang="ru-RU" sz="1700" b="1" i="0">
              <a:solidFill>
                <a:schemeClr val="accent2"/>
              </a:solidFill>
              <a:cs typeface="DejaVu Sans"/>
            </a:endParaRPr>
          </a:p>
          <a:p>
            <a:pPr indent="538163" algn="just"/>
            <a:r>
              <a:rPr lang="ru-RU" sz="1700" b="1" i="0">
                <a:solidFill>
                  <a:schemeClr val="accent2"/>
                </a:solidFill>
                <a:cs typeface="DejaVu Sans"/>
              </a:rPr>
              <a:t>Бюджеттік бағдарламалар әкімшісінің бюджеттік бағдарламасы аумақты дамытудың тиісті бағдарламасында айқындалған мақсаттармен, нысаналы индикаторлармен, Мемлекеттік орган туралы ережеде айқындалған өкілеттіктермен өзара байланысты бюджет шығыстарының бағытын айқындайды.</a:t>
            </a:r>
          </a:p>
        </p:txBody>
      </p:sp>
      <p:sp>
        <p:nvSpPr>
          <p:cNvPr id="29699" name="Rectangle 687"/>
          <p:cNvSpPr>
            <a:spLocks noChangeArrowheads="1"/>
          </p:cNvSpPr>
          <p:nvPr/>
        </p:nvSpPr>
        <p:spPr bwMode="auto">
          <a:xfrm>
            <a:off x="0" y="0"/>
            <a:ext cx="9144000" cy="692150"/>
          </a:xfrm>
          <a:prstGeom prst="rect">
            <a:avLst/>
          </a:prstGeom>
          <a:solidFill>
            <a:schemeClr val="bg2"/>
          </a:solidFill>
          <a:ln w="9525" algn="ctr">
            <a:solidFill>
              <a:schemeClr val="bg2"/>
            </a:solidFill>
            <a:miter lim="800000"/>
            <a:headEnd/>
            <a:tailEnd/>
          </a:ln>
        </p:spPr>
        <p:txBody>
          <a:bodyPr anchor="ctr"/>
          <a:lstStyle/>
          <a:p>
            <a:pPr algn="ctr"/>
            <a:r>
              <a:rPr lang="ru-RU" sz="2000" b="1" i="0">
                <a:latin typeface="Arial" charset="0"/>
                <a:cs typeface="DejaVu Sans"/>
              </a:rPr>
              <a:t>НЕГІЗГІ  ҰҒЫМДАР</a:t>
            </a: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687"/>
          <p:cNvSpPr>
            <a:spLocks noChangeArrowheads="1"/>
          </p:cNvSpPr>
          <p:nvPr/>
        </p:nvSpPr>
        <p:spPr bwMode="auto">
          <a:xfrm>
            <a:off x="0" y="0"/>
            <a:ext cx="9144000" cy="476250"/>
          </a:xfrm>
          <a:prstGeom prst="rect">
            <a:avLst/>
          </a:prstGeom>
          <a:solidFill>
            <a:schemeClr val="bg2"/>
          </a:solidFill>
          <a:ln w="9525" algn="ctr">
            <a:solidFill>
              <a:schemeClr val="bg2"/>
            </a:solidFill>
            <a:miter lim="800000"/>
            <a:headEnd/>
            <a:tailEnd/>
          </a:ln>
        </p:spPr>
        <p:txBody>
          <a:bodyPr anchor="ctr"/>
          <a:lstStyle/>
          <a:p>
            <a:pPr algn="ctr"/>
            <a:r>
              <a:rPr lang="kk-KZ" b="1" i="0">
                <a:cs typeface="DejaVu Sans"/>
              </a:rPr>
              <a:t>БЮДЖЕТ ҚАРАЖАТЫНЫҢ  ЖҰМСАЛУ БАҒЫТТАРЫ</a:t>
            </a:r>
            <a:endParaRPr lang="ru-RU" b="1" i="0">
              <a:cs typeface="DejaVu Sans"/>
            </a:endParaRPr>
          </a:p>
        </p:txBody>
      </p:sp>
      <p:sp>
        <p:nvSpPr>
          <p:cNvPr id="31746" name="Rectangle 25"/>
          <p:cNvSpPr>
            <a:spLocks noChangeArrowheads="1"/>
          </p:cNvSpPr>
          <p:nvPr/>
        </p:nvSpPr>
        <p:spPr bwMode="auto">
          <a:xfrm>
            <a:off x="971550" y="2133618"/>
            <a:ext cx="2305050" cy="792163"/>
          </a:xfrm>
          <a:prstGeom prst="rect">
            <a:avLst/>
          </a:prstGeom>
          <a:solidFill>
            <a:srgbClr val="CC99FF"/>
          </a:solidFill>
          <a:ln w="9525">
            <a:solidFill>
              <a:schemeClr val="tx1"/>
            </a:solidFill>
            <a:miter lim="800000"/>
            <a:headEnd/>
            <a:tailEnd/>
          </a:ln>
        </p:spPr>
        <p:txBody>
          <a:bodyPr wrap="none" anchor="ctr"/>
          <a:lstStyle/>
          <a:p>
            <a:pPr algn="ctr"/>
            <a:r>
              <a:rPr lang="kk-KZ" sz="1600" b="1" dirty="0" smtClean="0">
                <a:solidFill>
                  <a:schemeClr val="tx1"/>
                </a:solidFill>
                <a:cs typeface="DejaVu Sans"/>
              </a:rPr>
              <a:t>2022 </a:t>
            </a:r>
            <a:r>
              <a:rPr lang="kk-KZ" sz="1600" b="1" dirty="0">
                <a:solidFill>
                  <a:schemeClr val="tx1"/>
                </a:solidFill>
                <a:cs typeface="DejaVu Sans"/>
              </a:rPr>
              <a:t>жылы </a:t>
            </a:r>
          </a:p>
          <a:p>
            <a:pPr algn="ctr"/>
            <a:r>
              <a:rPr lang="kk-KZ" sz="1600" b="1" dirty="0" smtClean="0">
                <a:solidFill>
                  <a:schemeClr val="tx1"/>
                </a:solidFill>
                <a:cs typeface="DejaVu Sans"/>
              </a:rPr>
              <a:t>113 981 189,0</a:t>
            </a:r>
            <a:r>
              <a:rPr lang="kk-KZ" sz="1200" b="1" dirty="0" smtClean="0">
                <a:solidFill>
                  <a:schemeClr val="tx1"/>
                </a:solidFill>
                <a:cs typeface="DejaVu Sans"/>
              </a:rPr>
              <a:t>млн</a:t>
            </a:r>
            <a:r>
              <a:rPr lang="kk-KZ" sz="1200" b="1" dirty="0">
                <a:solidFill>
                  <a:schemeClr val="tx1"/>
                </a:solidFill>
                <a:cs typeface="DejaVu Sans"/>
              </a:rPr>
              <a:t>. теңге</a:t>
            </a:r>
            <a:endParaRPr lang="ru-RU" sz="1200" dirty="0">
              <a:solidFill>
                <a:schemeClr val="tx1"/>
              </a:solidFill>
              <a:cs typeface="DejaVu Sans"/>
            </a:endParaRPr>
          </a:p>
        </p:txBody>
      </p:sp>
      <p:sp>
        <p:nvSpPr>
          <p:cNvPr id="31747" name="Rectangle 28"/>
          <p:cNvSpPr>
            <a:spLocks noChangeArrowheads="1"/>
          </p:cNvSpPr>
          <p:nvPr/>
        </p:nvSpPr>
        <p:spPr bwMode="auto">
          <a:xfrm>
            <a:off x="3419475" y="2133618"/>
            <a:ext cx="2305050" cy="792163"/>
          </a:xfrm>
          <a:prstGeom prst="rect">
            <a:avLst/>
          </a:prstGeom>
          <a:solidFill>
            <a:srgbClr val="CC99FF"/>
          </a:solidFill>
          <a:ln w="9525">
            <a:solidFill>
              <a:schemeClr val="tx1"/>
            </a:solidFill>
            <a:miter lim="800000"/>
            <a:headEnd/>
            <a:tailEnd/>
          </a:ln>
        </p:spPr>
        <p:txBody>
          <a:bodyPr wrap="none" anchor="ctr"/>
          <a:lstStyle/>
          <a:p>
            <a:pPr algn="ctr"/>
            <a:r>
              <a:rPr lang="kk-KZ" sz="1600" b="1" dirty="0" smtClean="0">
                <a:solidFill>
                  <a:schemeClr val="tx1"/>
                </a:solidFill>
                <a:cs typeface="DejaVu Sans"/>
              </a:rPr>
              <a:t>2023 </a:t>
            </a:r>
            <a:r>
              <a:rPr lang="kk-KZ" sz="1600" b="1" dirty="0">
                <a:solidFill>
                  <a:schemeClr val="tx1"/>
                </a:solidFill>
                <a:cs typeface="DejaVu Sans"/>
              </a:rPr>
              <a:t>жылы </a:t>
            </a:r>
          </a:p>
          <a:p>
            <a:pPr algn="ctr"/>
            <a:r>
              <a:rPr lang="kk-KZ" sz="1600" b="1" dirty="0" smtClean="0">
                <a:solidFill>
                  <a:schemeClr val="tx1"/>
                </a:solidFill>
                <a:cs typeface="DejaVu Sans"/>
              </a:rPr>
              <a:t>21 170 337,0</a:t>
            </a:r>
            <a:r>
              <a:rPr lang="kk-KZ" sz="1200" b="1" dirty="0" smtClean="0">
                <a:solidFill>
                  <a:schemeClr val="tx1"/>
                </a:solidFill>
                <a:cs typeface="DejaVu Sans"/>
              </a:rPr>
              <a:t>млн</a:t>
            </a:r>
            <a:r>
              <a:rPr lang="kk-KZ" sz="1200" b="1" dirty="0">
                <a:solidFill>
                  <a:schemeClr val="tx1"/>
                </a:solidFill>
                <a:cs typeface="DejaVu Sans"/>
              </a:rPr>
              <a:t>. теңге</a:t>
            </a:r>
            <a:endParaRPr lang="ru-RU" sz="1200" dirty="0">
              <a:solidFill>
                <a:schemeClr val="tx1"/>
              </a:solidFill>
              <a:cs typeface="DejaVu Sans"/>
            </a:endParaRPr>
          </a:p>
        </p:txBody>
      </p:sp>
      <p:sp>
        <p:nvSpPr>
          <p:cNvPr id="31748" name="Rectangle 29"/>
          <p:cNvSpPr>
            <a:spLocks noChangeArrowheads="1"/>
          </p:cNvSpPr>
          <p:nvPr/>
        </p:nvSpPr>
        <p:spPr bwMode="auto">
          <a:xfrm>
            <a:off x="6084888" y="2133618"/>
            <a:ext cx="2305050" cy="792163"/>
          </a:xfrm>
          <a:prstGeom prst="rect">
            <a:avLst/>
          </a:prstGeom>
          <a:solidFill>
            <a:srgbClr val="CC99FF"/>
          </a:solidFill>
          <a:ln w="9525">
            <a:solidFill>
              <a:schemeClr val="tx1"/>
            </a:solidFill>
            <a:miter lim="800000"/>
            <a:headEnd/>
            <a:tailEnd/>
          </a:ln>
        </p:spPr>
        <p:txBody>
          <a:bodyPr wrap="none" anchor="ctr"/>
          <a:lstStyle/>
          <a:p>
            <a:pPr algn="ctr"/>
            <a:r>
              <a:rPr lang="kk-KZ" sz="1600" b="1" dirty="0" smtClean="0">
                <a:solidFill>
                  <a:schemeClr val="tx1"/>
                </a:solidFill>
                <a:cs typeface="DejaVu Sans"/>
              </a:rPr>
              <a:t>2024 </a:t>
            </a:r>
            <a:r>
              <a:rPr lang="kk-KZ" sz="1600" b="1" dirty="0">
                <a:solidFill>
                  <a:schemeClr val="tx1"/>
                </a:solidFill>
                <a:cs typeface="DejaVu Sans"/>
              </a:rPr>
              <a:t>жылы </a:t>
            </a:r>
          </a:p>
          <a:p>
            <a:pPr algn="ctr"/>
            <a:r>
              <a:rPr lang="kk-KZ" sz="1600" b="1" dirty="0">
                <a:solidFill>
                  <a:schemeClr val="tx1"/>
                </a:solidFill>
                <a:cs typeface="DejaVu Sans"/>
              </a:rPr>
              <a:t>21 </a:t>
            </a:r>
            <a:r>
              <a:rPr lang="kk-KZ" sz="1600" b="1" dirty="0" smtClean="0">
                <a:solidFill>
                  <a:schemeClr val="tx1"/>
                </a:solidFill>
                <a:cs typeface="DejaVu Sans"/>
              </a:rPr>
              <a:t>207 403,0 </a:t>
            </a:r>
            <a:r>
              <a:rPr lang="kk-KZ" sz="1200" b="1" dirty="0">
                <a:solidFill>
                  <a:schemeClr val="tx1"/>
                </a:solidFill>
                <a:cs typeface="DejaVu Sans"/>
              </a:rPr>
              <a:t>млн. теңге</a:t>
            </a:r>
            <a:endParaRPr lang="ru-RU" sz="1200" dirty="0">
              <a:solidFill>
                <a:schemeClr val="tx1"/>
              </a:solidFill>
              <a:cs typeface="DejaVu Sans"/>
            </a:endParaRPr>
          </a:p>
        </p:txBody>
      </p:sp>
      <p:sp>
        <p:nvSpPr>
          <p:cNvPr id="31749" name="Rectangle 31"/>
          <p:cNvSpPr>
            <a:spLocks noChangeArrowheads="1"/>
          </p:cNvSpPr>
          <p:nvPr/>
        </p:nvSpPr>
        <p:spPr bwMode="auto">
          <a:xfrm>
            <a:off x="468313" y="836613"/>
            <a:ext cx="8424862" cy="1079500"/>
          </a:xfrm>
          <a:prstGeom prst="rect">
            <a:avLst/>
          </a:prstGeom>
          <a:solidFill>
            <a:srgbClr val="CC99FF"/>
          </a:solidFill>
          <a:ln w="9525">
            <a:solidFill>
              <a:schemeClr val="tx1"/>
            </a:solidFill>
            <a:miter lim="800000"/>
            <a:headEnd/>
            <a:tailEnd/>
          </a:ln>
        </p:spPr>
        <p:txBody>
          <a:bodyPr wrap="none" anchor="ctr"/>
          <a:lstStyle/>
          <a:p>
            <a:pPr algn="ctr"/>
            <a:r>
              <a:rPr lang="kk-KZ" sz="1600" dirty="0">
                <a:solidFill>
                  <a:schemeClr val="tx1"/>
                </a:solidFill>
                <a:cs typeface="DejaVu Sans"/>
              </a:rPr>
              <a:t>Басқарманың үш жылдық кезеңге арналған </a:t>
            </a:r>
            <a:r>
              <a:rPr lang="kk-KZ" sz="1600" b="1" dirty="0">
                <a:solidFill>
                  <a:schemeClr val="accent2"/>
                </a:solidFill>
                <a:cs typeface="DejaVu Sans"/>
              </a:rPr>
              <a:t>шығыстарының бағыттары</a:t>
            </a:r>
            <a:r>
              <a:rPr lang="kk-KZ" sz="1600" dirty="0">
                <a:solidFill>
                  <a:schemeClr val="tx1"/>
                </a:solidFill>
                <a:cs typeface="DejaVu Sans"/>
              </a:rPr>
              <a:t> </a:t>
            </a:r>
          </a:p>
          <a:p>
            <a:pPr algn="ctr"/>
            <a:r>
              <a:rPr lang="kk-KZ" sz="1600" dirty="0" smtClean="0">
                <a:solidFill>
                  <a:schemeClr val="tx1"/>
                </a:solidFill>
                <a:cs typeface="DejaVu Sans"/>
              </a:rPr>
              <a:t>2022-2024 </a:t>
            </a:r>
            <a:r>
              <a:rPr lang="kk-KZ" sz="1600" dirty="0">
                <a:solidFill>
                  <a:schemeClr val="tx1"/>
                </a:solidFill>
                <a:cs typeface="DejaVu Sans"/>
              </a:rPr>
              <a:t>жылдарға арналған облыстық мәслихаттың шешіміне, басқарманың </a:t>
            </a:r>
          </a:p>
          <a:p>
            <a:pPr algn="ctr"/>
            <a:r>
              <a:rPr lang="kk-KZ" sz="1600" dirty="0">
                <a:solidFill>
                  <a:schemeClr val="tx1"/>
                </a:solidFill>
                <a:cs typeface="DejaVu Sans"/>
              </a:rPr>
              <a:t>өкілеттігімен айқындалған </a:t>
            </a:r>
            <a:r>
              <a:rPr lang="kk-KZ" sz="1600" b="1" dirty="0">
                <a:solidFill>
                  <a:schemeClr val="accent2"/>
                </a:solidFill>
                <a:cs typeface="DejaVu Sans"/>
              </a:rPr>
              <a:t>мақсаттар мен міндеттерге сәйкес келеді</a:t>
            </a:r>
            <a:r>
              <a:rPr lang="kk-KZ" sz="1600" dirty="0">
                <a:solidFill>
                  <a:schemeClr val="tx1"/>
                </a:solidFill>
                <a:cs typeface="DejaVu Sans"/>
              </a:rPr>
              <a:t>  және</a:t>
            </a:r>
            <a:r>
              <a:rPr lang="kk-KZ" sz="1600" b="1" dirty="0">
                <a:solidFill>
                  <a:schemeClr val="tx1"/>
                </a:solidFill>
                <a:cs typeface="DejaVu Sans"/>
              </a:rPr>
              <a:t>  </a:t>
            </a:r>
          </a:p>
          <a:p>
            <a:pPr algn="ctr"/>
            <a:r>
              <a:rPr lang="kk-KZ" sz="1600" b="1" dirty="0">
                <a:solidFill>
                  <a:schemeClr val="accent2"/>
                </a:solidFill>
                <a:cs typeface="DejaVu Sans"/>
              </a:rPr>
              <a:t>ағымдағы  </a:t>
            </a:r>
            <a:r>
              <a:rPr lang="kk-KZ" sz="1600" b="1" dirty="0" smtClean="0">
                <a:solidFill>
                  <a:schemeClr val="accent2"/>
                </a:solidFill>
                <a:cs typeface="DejaVu Sans"/>
              </a:rPr>
              <a:t>8 бюджеттік </a:t>
            </a:r>
            <a:r>
              <a:rPr lang="kk-KZ" sz="1600" b="1" dirty="0">
                <a:solidFill>
                  <a:schemeClr val="accent2"/>
                </a:solidFill>
                <a:cs typeface="DejaVu Sans"/>
              </a:rPr>
              <a:t>бағдарлама</a:t>
            </a:r>
            <a:r>
              <a:rPr lang="kk-KZ" sz="1600" dirty="0">
                <a:solidFill>
                  <a:schemeClr val="tx1"/>
                </a:solidFill>
                <a:cs typeface="DejaVu Sans"/>
              </a:rPr>
              <a:t> бойынша келесі көлемде қарастырылды:</a:t>
            </a:r>
            <a:endParaRPr lang="ru-RU" sz="1600" dirty="0">
              <a:solidFill>
                <a:schemeClr val="tx1"/>
              </a:solidFill>
              <a:cs typeface="DejaVu Sans"/>
            </a:endParaRPr>
          </a:p>
        </p:txBody>
      </p:sp>
      <p:sp>
        <p:nvSpPr>
          <p:cNvPr id="31750" name="Rectangle 33"/>
          <p:cNvSpPr>
            <a:spLocks noChangeArrowheads="1"/>
          </p:cNvSpPr>
          <p:nvPr/>
        </p:nvSpPr>
        <p:spPr bwMode="auto">
          <a:xfrm>
            <a:off x="971551" y="3213109"/>
            <a:ext cx="7777163" cy="2585323"/>
          </a:xfrm>
          <a:prstGeom prst="rect">
            <a:avLst/>
          </a:prstGeom>
          <a:noFill/>
          <a:ln w="9525">
            <a:noFill/>
            <a:miter lim="800000"/>
            <a:headEnd/>
            <a:tailEnd/>
          </a:ln>
        </p:spPr>
        <p:txBody>
          <a:bodyPr>
            <a:spAutoFit/>
          </a:bodyPr>
          <a:lstStyle/>
          <a:p>
            <a:pPr>
              <a:spcBef>
                <a:spcPct val="50000"/>
              </a:spcBef>
            </a:pPr>
            <a:r>
              <a:rPr lang="kk-KZ" b="1" i="0" dirty="0">
                <a:solidFill>
                  <a:schemeClr val="accent2"/>
                </a:solidFill>
                <a:cs typeface="DejaVu Sans"/>
              </a:rPr>
              <a:t>жалпы сипаттағы мемлекеттік қызметтерге;</a:t>
            </a:r>
          </a:p>
          <a:p>
            <a:pPr>
              <a:spcBef>
                <a:spcPct val="50000"/>
              </a:spcBef>
            </a:pPr>
            <a:r>
              <a:rPr lang="kk-KZ" b="1" i="0" dirty="0">
                <a:solidFill>
                  <a:schemeClr val="accent2"/>
                </a:solidFill>
                <a:cs typeface="DejaVu Sans"/>
              </a:rPr>
              <a:t>мемлекеттік басқарудың басқа деңгейлеріне трансферттер беру;</a:t>
            </a:r>
          </a:p>
          <a:p>
            <a:pPr>
              <a:spcBef>
                <a:spcPct val="50000"/>
              </a:spcBef>
            </a:pPr>
            <a:r>
              <a:rPr lang="kk-KZ" b="1" i="0" dirty="0">
                <a:solidFill>
                  <a:schemeClr val="accent2"/>
                </a:solidFill>
                <a:cs typeface="DejaVu Sans"/>
              </a:rPr>
              <a:t>облыстық жергілікті атқарушы органының борышына қызмет көрсету;</a:t>
            </a:r>
          </a:p>
          <a:p>
            <a:pPr>
              <a:spcBef>
                <a:spcPct val="50000"/>
              </a:spcBef>
            </a:pPr>
            <a:r>
              <a:rPr lang="kk-KZ" b="1" i="0" dirty="0">
                <a:solidFill>
                  <a:schemeClr val="accent2"/>
                </a:solidFill>
                <a:cs typeface="DejaVu Sans"/>
              </a:rPr>
              <a:t>облыстық жергілікті атқарушы органының қарыздарын өтеу;</a:t>
            </a:r>
          </a:p>
          <a:p>
            <a:pPr>
              <a:spcBef>
                <a:spcPct val="50000"/>
              </a:spcBef>
            </a:pPr>
            <a:r>
              <a:rPr lang="kk-KZ" b="1" i="0" dirty="0">
                <a:solidFill>
                  <a:schemeClr val="accent2"/>
                </a:solidFill>
                <a:cs typeface="DejaVu Sans"/>
              </a:rPr>
              <a:t>жергілікті бюджеттік бағдарлама әкімшілерінің күтілмеген шығыстарын қаржыландыруға (облыстық жергілікті атқарушы органының резерві).</a:t>
            </a:r>
            <a:endParaRPr lang="ru-RU" b="1" i="0" dirty="0">
              <a:solidFill>
                <a:schemeClr val="accent2"/>
              </a:solidFill>
              <a:cs typeface="DejaVu Sans"/>
            </a:endParaRPr>
          </a:p>
        </p:txBody>
      </p:sp>
      <p:sp>
        <p:nvSpPr>
          <p:cNvPr id="31751" name="AutoShape 20"/>
          <p:cNvSpPr>
            <a:spLocks noChangeArrowheads="1"/>
          </p:cNvSpPr>
          <p:nvPr/>
        </p:nvSpPr>
        <p:spPr bwMode="auto">
          <a:xfrm>
            <a:off x="468313" y="2060579"/>
            <a:ext cx="360362" cy="3960813"/>
          </a:xfrm>
          <a:prstGeom prst="downArrow">
            <a:avLst>
              <a:gd name="adj1" fmla="val 50000"/>
              <a:gd name="adj2" fmla="val 274780"/>
            </a:avLst>
          </a:prstGeom>
          <a:solidFill>
            <a:schemeClr val="accent1"/>
          </a:solidFill>
          <a:ln w="9525">
            <a:solidFill>
              <a:schemeClr val="tx1"/>
            </a:solidFill>
            <a:miter lim="800000"/>
            <a:headEnd/>
            <a:tailEnd/>
          </a:ln>
        </p:spPr>
        <p:txBody>
          <a:bodyPr wrap="none" anchor="ctr"/>
          <a:lstStyle/>
          <a:p>
            <a:endParaRPr lang="ru-RU">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820" name="Group 52"/>
          <p:cNvGraphicFramePr>
            <a:graphicFrameLocks noGrp="1"/>
          </p:cNvGraphicFramePr>
          <p:nvPr>
            <p:extLst>
              <p:ext uri="{D42A27DB-BD31-4B8C-83A1-F6EECF244321}">
                <p14:modId xmlns:p14="http://schemas.microsoft.com/office/powerpoint/2010/main" val="2522138037"/>
              </p:ext>
            </p:extLst>
          </p:nvPr>
        </p:nvGraphicFramePr>
        <p:xfrm>
          <a:off x="0" y="1557356"/>
          <a:ext cx="9144000" cy="3354705"/>
        </p:xfrm>
        <a:graphic>
          <a:graphicData uri="http://schemas.openxmlformats.org/drawingml/2006/table">
            <a:tbl>
              <a:tblPr/>
              <a:tblGrid>
                <a:gridCol w="4568825"/>
                <a:gridCol w="1528763"/>
                <a:gridCol w="1527175"/>
                <a:gridCol w="1519237"/>
              </a:tblGrid>
              <a:tr h="287338">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00025">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333375">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00063">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kk-KZ" sz="1500" b="0" i="0" u="none" strike="noStrike" cap="none" normalizeH="0" baseline="0" smtClean="0">
                          <a:ln>
                            <a:noFill/>
                          </a:ln>
                          <a:solidFill>
                            <a:schemeClr val="tx1"/>
                          </a:solidFill>
                          <a:effectLst/>
                          <a:latin typeface="Arial" charset="0"/>
                          <a:ea typeface="DejaVu Sans"/>
                          <a:cs typeface="DejaVu Sans"/>
                        </a:rPr>
                        <a:t>Басқарма қызметін қамтамасыз етуге арналған шығыстар</a:t>
                      </a:r>
                      <a:endParaRPr kumimoji="0" lang="ru-RU" sz="15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172 853,0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179 309,0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180 093,0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363538">
                <a:tc gridSpan="4">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800" b="0" i="0" u="none" strike="noStrike" cap="none" normalizeH="0" baseline="0" dirty="0" smtClean="0">
                          <a:ln>
                            <a:noFill/>
                          </a:ln>
                          <a:solidFill>
                            <a:schemeClr val="tx1"/>
                          </a:solidFill>
                          <a:effectLst/>
                          <a:latin typeface="Arial" charset="0"/>
                          <a:ea typeface="DejaVu Sans"/>
                          <a:cs typeface="DejaVu Sans"/>
                        </a:rPr>
                        <a:t> </a:t>
                      </a:r>
                      <a:r>
                        <a:rPr kumimoji="0" lang="ru-RU" sz="1600" b="0" i="0" u="none" strike="noStrike" cap="none" normalizeH="0" baseline="0" dirty="0" err="1" smtClean="0">
                          <a:ln>
                            <a:noFill/>
                          </a:ln>
                          <a:solidFill>
                            <a:srgbClr val="FFFFFF"/>
                          </a:solidFill>
                          <a:effectLst/>
                          <a:latin typeface="Arial" charset="0"/>
                          <a:ea typeface="DejaVu Sans"/>
                          <a:cs typeface="DejaVu Sans"/>
                        </a:rPr>
                        <a:t>Тікелей</a:t>
                      </a:r>
                      <a:r>
                        <a:rPr kumimoji="0" lang="ru-RU" sz="1600" b="0" i="0" u="none" strike="noStrike" cap="none" normalizeH="0" baseline="0" dirty="0" smtClean="0">
                          <a:ln>
                            <a:noFill/>
                          </a:ln>
                          <a:solidFill>
                            <a:srgbClr val="FFFFFF"/>
                          </a:solidFill>
                          <a:effectLst/>
                          <a:latin typeface="Arial" charset="0"/>
                          <a:ea typeface="DejaVu Sans"/>
                          <a:cs typeface="DejaVu Sans"/>
                        </a:rPr>
                        <a:t> </a:t>
                      </a:r>
                      <a:r>
                        <a:rPr kumimoji="0" lang="ru-RU" sz="1600" b="0" i="0" u="none" strike="noStrike" cap="none" normalizeH="0" baseline="0" dirty="0" err="1" smtClean="0">
                          <a:ln>
                            <a:noFill/>
                          </a:ln>
                          <a:solidFill>
                            <a:srgbClr val="FFFFFF"/>
                          </a:solidFill>
                          <a:effectLst/>
                          <a:latin typeface="Arial" charset="0"/>
                          <a:ea typeface="DejaVu Sans"/>
                          <a:cs typeface="DejaVu Sans"/>
                        </a:rPr>
                        <a:t>нәтиже</a:t>
                      </a:r>
                      <a:r>
                        <a:rPr kumimoji="0" lang="ru-RU" sz="1600" b="0" i="0" u="none" strike="noStrike" cap="none" normalizeH="0" baseline="0" dirty="0" smtClean="0">
                          <a:ln>
                            <a:noFill/>
                          </a:ln>
                          <a:solidFill>
                            <a:srgbClr val="FFFFFF"/>
                          </a:solidFill>
                          <a:effectLst/>
                          <a:latin typeface="Arial" charset="0"/>
                          <a:ea typeface="DejaVu Sans"/>
                          <a:cs typeface="DejaVu Sans"/>
                        </a:rPr>
                        <a:t> </a:t>
                      </a: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көрсеткіштері</a:t>
                      </a:r>
                      <a:r>
                        <a:rPr kumimoji="0" lang="ru-RU" sz="1800" b="0" i="0" u="none" strike="noStrike" cap="none" normalizeH="0" baseline="0" dirty="0" smtClean="0">
                          <a:ln>
                            <a:noFill/>
                          </a:ln>
                          <a:solidFill>
                            <a:srgbClr val="FFFFFF"/>
                          </a:solidFill>
                          <a:effectLst/>
                          <a:latin typeface="Arial" charset="0"/>
                          <a:ea typeface="DejaVu Sans"/>
                          <a:cs typeface="DejaVu Sans"/>
                        </a:rPr>
                        <a:t>                                                            </a:t>
                      </a:r>
                      <a:r>
                        <a:rPr kumimoji="0" lang="ru-RU" sz="1400" b="1" i="0" u="none" strike="noStrike" cap="none" normalizeH="0" baseline="0" dirty="0" smtClean="0">
                          <a:ln>
                            <a:noFill/>
                          </a:ln>
                          <a:solidFill>
                            <a:srgbClr val="FFFFFF"/>
                          </a:solidFill>
                          <a:effectLst/>
                          <a:latin typeface="Arial" charset="0"/>
                          <a:ea typeface="DejaVu Sans"/>
                          <a:cs typeface="DejaVu Sans"/>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42913">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kk-KZ" sz="1500" b="0" i="0" u="none" strike="noStrike" cap="none" normalizeH="0" baseline="0" smtClean="0">
                          <a:ln>
                            <a:noFill/>
                          </a:ln>
                          <a:solidFill>
                            <a:schemeClr val="tx1"/>
                          </a:solidFill>
                          <a:effectLst/>
                          <a:latin typeface="Arial" charset="0"/>
                          <a:ea typeface="DejaVu Sans"/>
                          <a:cs typeface="DejaVu Sans"/>
                        </a:rPr>
                        <a:t>Басқарманың функциялары мен өкілеттіктерін толық көлемде жүзеге асыру</a:t>
                      </a:r>
                      <a:endParaRPr kumimoji="0" lang="ru-RU" sz="15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333375">
                <a:tc gridSpan="4">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Түпкілікті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81025">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500" b="0" i="0" u="none" strike="noStrike" cap="none" normalizeH="0" baseline="0" smtClean="0">
                          <a:ln>
                            <a:noFill/>
                          </a:ln>
                          <a:solidFill>
                            <a:schemeClr val="tx1"/>
                          </a:solidFill>
                          <a:effectLst/>
                          <a:latin typeface="Arial" charset="0"/>
                          <a:ea typeface="DejaVu Sans"/>
                          <a:cs typeface="DejaVu Sans"/>
                        </a:rPr>
                        <a:t>Басқармаға жүктелген функциялар мен міндеттерді тиімді орындау</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32817" name="Rectangle 52"/>
          <p:cNvSpPr>
            <a:spLocks noChangeArrowheads="1"/>
          </p:cNvSpPr>
          <p:nvPr/>
        </p:nvSpPr>
        <p:spPr bwMode="auto">
          <a:xfrm>
            <a:off x="179397" y="5229225"/>
            <a:ext cx="8569325" cy="915988"/>
          </a:xfrm>
          <a:prstGeom prst="rect">
            <a:avLst/>
          </a:prstGeom>
          <a:noFill/>
          <a:ln w="9525">
            <a:noFill/>
            <a:miter lim="800000"/>
            <a:headEnd/>
            <a:tailEnd/>
          </a:ln>
        </p:spPr>
        <p:txBody>
          <a:bodyPr>
            <a:spAutoFit/>
          </a:bodyPr>
          <a:lstStyle/>
          <a:p>
            <a:pPr algn="just"/>
            <a:r>
              <a:rPr lang="ru-RU" sz="1500" b="1">
                <a:solidFill>
                  <a:schemeClr val="accent2"/>
                </a:solidFill>
                <a:cs typeface="DejaVu Sans"/>
              </a:rPr>
              <a:t>Бюджеттік бағдарламаның мақсаты:</a:t>
            </a:r>
            <a:r>
              <a:rPr lang="ru-RU" sz="1500">
                <a:solidFill>
                  <a:schemeClr val="tx1"/>
                </a:solidFill>
                <a:cs typeface="DejaVu Sans"/>
              </a:rPr>
              <a:t> </a:t>
            </a:r>
            <a:r>
              <a:rPr lang="ru-RU">
                <a:solidFill>
                  <a:schemeClr val="tx1"/>
                </a:solidFill>
              </a:rPr>
              <a:t>Бюджет қаражатын басқару, жергілікті деңгейде облыстың мемлекеттік саясатын іске асыру үшін басқарма қызметкерлерінің қызметін қамтамасыз ету</a:t>
            </a:r>
            <a:endParaRPr lang="kk-KZ">
              <a:solidFill>
                <a:schemeClr val="tx1"/>
              </a:solidFill>
            </a:endParaRPr>
          </a:p>
        </p:txBody>
      </p:sp>
      <p:sp>
        <p:nvSpPr>
          <p:cNvPr id="32818" name="Rectangle 687"/>
          <p:cNvSpPr>
            <a:spLocks noChangeArrowheads="1"/>
          </p:cNvSpPr>
          <p:nvPr/>
        </p:nvSpPr>
        <p:spPr bwMode="auto">
          <a:xfrm>
            <a:off x="0" y="0"/>
            <a:ext cx="9144000" cy="1341438"/>
          </a:xfrm>
          <a:prstGeom prst="rect">
            <a:avLst/>
          </a:prstGeom>
          <a:solidFill>
            <a:srgbClr val="0066FF"/>
          </a:solidFill>
          <a:ln w="9525" algn="ctr">
            <a:solidFill>
              <a:srgbClr val="3399FF"/>
            </a:solidFill>
            <a:miter lim="800000"/>
            <a:headEnd/>
            <a:tailEnd/>
          </a:ln>
        </p:spPr>
        <p:txBody>
          <a:bodyPr anchor="ctr"/>
          <a:lstStyle/>
          <a:p>
            <a:pPr algn="ctr"/>
            <a:r>
              <a:rPr lang="ru-RU" sz="1600" b="1" i="0">
                <a:latin typeface="Arial" charset="0"/>
                <a:cs typeface="DejaVu Sans"/>
              </a:rPr>
              <a:t>1.</a:t>
            </a:r>
            <a:r>
              <a:rPr lang="ru-RU" b="1" i="0">
                <a:latin typeface="Arial" charset="0"/>
                <a:cs typeface="DejaVu Sans"/>
              </a:rPr>
              <a:t> БЮДЖЕТТІК БАҒДАРЛАМА</a:t>
            </a:r>
            <a:br>
              <a:rPr lang="ru-RU" b="1" i="0">
                <a:latin typeface="Arial" charset="0"/>
                <a:cs typeface="DejaVu Sans"/>
              </a:rPr>
            </a:br>
            <a:r>
              <a:rPr lang="ru-RU" sz="1700" b="1" i="0">
                <a:latin typeface="Arial" charset="0"/>
                <a:cs typeface="DejaVu Sans"/>
              </a:rPr>
              <a:t>257 001 </a:t>
            </a:r>
            <a:r>
              <a:rPr lang="kk-KZ" sz="1700" b="1" i="0">
                <a:latin typeface="Arial" charset="0"/>
                <a:cs typeface="DejaVu Sans"/>
              </a:rPr>
              <a:t>«Жергілікті бюджетті атқару және коммуналдық меншікті басқару саласындағы мемлекеттік саясатты іске асыру жөніндегі қызметтер»</a:t>
            </a:r>
            <a:endParaRPr lang="ru-RU" sz="1700" b="1" i="0">
              <a:latin typeface="Arial" charset="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3850" name="Group 58"/>
          <p:cNvGraphicFramePr>
            <a:graphicFrameLocks noGrp="1"/>
          </p:cNvGraphicFramePr>
          <p:nvPr>
            <p:extLst>
              <p:ext uri="{D42A27DB-BD31-4B8C-83A1-F6EECF244321}">
                <p14:modId xmlns:p14="http://schemas.microsoft.com/office/powerpoint/2010/main" val="449626977"/>
              </p:ext>
            </p:extLst>
          </p:nvPr>
        </p:nvGraphicFramePr>
        <p:xfrm>
          <a:off x="0" y="1052513"/>
          <a:ext cx="9144000" cy="3975736"/>
        </p:xfrm>
        <a:graphic>
          <a:graphicData uri="http://schemas.openxmlformats.org/drawingml/2006/table">
            <a:tbl>
              <a:tblPr/>
              <a:tblGrid>
                <a:gridCol w="4549775"/>
                <a:gridCol w="1535113"/>
                <a:gridCol w="1533525"/>
                <a:gridCol w="1525587"/>
              </a:tblGrid>
              <a:tr h="287338">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71463">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373063">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149350">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cs typeface="Arial" charset="0"/>
                        </a:rPr>
                        <a:t>Жекешелендіру, коммуналдық мүлікті басқару, жекешелендіруден кейінгі қызмет бойынша іс-шараларды жүзеге асыру және осыған байланысты дауларды реттеу</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19 856,0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21 246,0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22 732,0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287338">
                <a:tc gridSpan="4">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ea typeface="DejaVu Sans"/>
                          <a:cs typeface="DejaVu Sans"/>
                        </a:rPr>
                        <a:t> Тікелей нәтиже көрсеткіштері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2703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kk-KZ" sz="1500" b="0" i="0" u="none" strike="noStrike" cap="none" normalizeH="0" baseline="0" smtClean="0">
                          <a:ln>
                            <a:noFill/>
                          </a:ln>
                          <a:solidFill>
                            <a:schemeClr val="tx1"/>
                          </a:solidFill>
                          <a:effectLst/>
                          <a:latin typeface="Arial" charset="0"/>
                          <a:ea typeface="DejaVu Sans"/>
                          <a:cs typeface="DejaVu Sans"/>
                        </a:rPr>
                        <a:t>Ақы төлеу өзге де қызметтер мен жұмыстар</a:t>
                      </a:r>
                      <a:endParaRPr kumimoji="0" lang="ru-RU" sz="15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277813">
                <a:tc gridSpan="4">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ea typeface="DejaVu Sans"/>
                          <a:cs typeface="DejaVu Sans"/>
                        </a:rPr>
                        <a:t>Түпкілікті нәтиже көрсеткіштері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46125">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kk-KZ" sz="1500" b="0" i="0" u="none" strike="noStrike" cap="none" normalizeH="0" baseline="0" smtClean="0">
                          <a:ln>
                            <a:noFill/>
                          </a:ln>
                          <a:solidFill>
                            <a:schemeClr val="tx1"/>
                          </a:solidFill>
                          <a:effectLst/>
                          <a:latin typeface="Arial" charset="0"/>
                          <a:ea typeface="DejaVu Sans"/>
                          <a:cs typeface="DejaVu Sans"/>
                        </a:rPr>
                        <a:t>Облыстық коммуналдық меншікті басқару жүйесінің тиімділігін арттыру</a:t>
                      </a:r>
                      <a:endParaRPr kumimoji="0" lang="ru-RU" sz="1500" b="0"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rgbClr val="000000"/>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rgbClr val="000000"/>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100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33841" name="Rectangle 51"/>
          <p:cNvSpPr>
            <a:spLocks noChangeArrowheads="1"/>
          </p:cNvSpPr>
          <p:nvPr/>
        </p:nvSpPr>
        <p:spPr bwMode="auto">
          <a:xfrm>
            <a:off x="179397" y="5373706"/>
            <a:ext cx="8569325" cy="549275"/>
          </a:xfrm>
          <a:prstGeom prst="rect">
            <a:avLst/>
          </a:prstGeom>
          <a:noFill/>
          <a:ln w="9525">
            <a:noFill/>
            <a:miter lim="800000"/>
            <a:headEnd/>
            <a:tailEnd/>
          </a:ln>
        </p:spPr>
        <p:txBody>
          <a:bodyPr>
            <a:spAutoFit/>
          </a:bodyPr>
          <a:lstStyle/>
          <a:p>
            <a:pPr algn="just"/>
            <a:r>
              <a:rPr lang="ru-RU" sz="1500" b="1">
                <a:solidFill>
                  <a:schemeClr val="accent2"/>
                </a:solidFill>
                <a:cs typeface="DejaVu Sans"/>
              </a:rPr>
              <a:t>Бюджеттік бағдарламаның мақсаты:</a:t>
            </a:r>
            <a:r>
              <a:rPr lang="ru-RU" sz="1500">
                <a:solidFill>
                  <a:schemeClr val="tx1"/>
                </a:solidFill>
                <a:cs typeface="DejaVu Sans"/>
              </a:rPr>
              <a:t> </a:t>
            </a:r>
          </a:p>
          <a:p>
            <a:pPr algn="just"/>
            <a:r>
              <a:rPr lang="ru-RU" sz="1500">
                <a:solidFill>
                  <a:schemeClr val="tx1"/>
                </a:solidFill>
                <a:cs typeface="DejaVu Sans"/>
              </a:rPr>
              <a:t>                                                          Облыстың коммуналдық меншігін тиімді басқару</a:t>
            </a:r>
            <a:endParaRPr lang="kk-KZ" sz="1500">
              <a:solidFill>
                <a:schemeClr val="tx1"/>
              </a:solidFill>
              <a:cs typeface="DejaVu Sans"/>
            </a:endParaRPr>
          </a:p>
        </p:txBody>
      </p:sp>
      <p:sp>
        <p:nvSpPr>
          <p:cNvPr id="33842" name="Rectangle 687"/>
          <p:cNvSpPr>
            <a:spLocks noChangeArrowheads="1"/>
          </p:cNvSpPr>
          <p:nvPr/>
        </p:nvSpPr>
        <p:spPr bwMode="auto">
          <a:xfrm>
            <a:off x="0" y="0"/>
            <a:ext cx="9144000" cy="908050"/>
          </a:xfrm>
          <a:prstGeom prst="rect">
            <a:avLst/>
          </a:prstGeom>
          <a:solidFill>
            <a:srgbClr val="0066FF"/>
          </a:solidFill>
          <a:ln w="9525" algn="ctr">
            <a:solidFill>
              <a:srgbClr val="3399FF"/>
            </a:solidFill>
            <a:miter lim="800000"/>
            <a:headEnd/>
            <a:tailEnd/>
          </a:ln>
        </p:spPr>
        <p:txBody>
          <a:bodyPr anchor="ctr"/>
          <a:lstStyle/>
          <a:p>
            <a:pPr algn="ctr"/>
            <a:endParaRPr lang="ru-RU" b="1" i="0">
              <a:cs typeface="DejaVu Sans"/>
            </a:endParaRPr>
          </a:p>
          <a:p>
            <a:pPr algn="ctr"/>
            <a:r>
              <a:rPr lang="ru-RU" b="1" i="0">
                <a:cs typeface="DejaVu Sans"/>
              </a:rPr>
              <a:t>2. БЮДЖЕТТІК БАҒДАРЛАМА</a:t>
            </a:r>
            <a:br>
              <a:rPr lang="ru-RU" b="1" i="0">
                <a:cs typeface="DejaVu Sans"/>
              </a:rPr>
            </a:br>
            <a:r>
              <a:rPr lang="ru-RU" sz="1600" b="1" i="0">
                <a:cs typeface="DejaVu Sans"/>
              </a:rPr>
              <a:t>257 009 </a:t>
            </a:r>
            <a:r>
              <a:rPr lang="kk-KZ" sz="1600" b="1" i="0">
                <a:cs typeface="DejaVu Sans"/>
              </a:rPr>
              <a:t>«</a:t>
            </a:r>
            <a:r>
              <a:rPr lang="ru-RU" sz="1600" b="1" i="0">
                <a:cs typeface="DejaVu Sans"/>
              </a:rPr>
              <a:t>Жекешелендіру, коммуналдық меншікті басқару, жекешелендіруден кейінгі қызмет және осыған байланысты  дауларды реттеу</a:t>
            </a:r>
            <a:r>
              <a:rPr lang="kk-KZ" sz="1600" b="1" i="0">
                <a:cs typeface="DejaVu Sans"/>
              </a:rPr>
              <a:t>»</a:t>
            </a:r>
            <a:r>
              <a:rPr lang="ru-RU" sz="1600" b="1" i="0">
                <a:cs typeface="DejaVu Sans"/>
              </a:rPr>
              <a:t/>
            </a:r>
            <a:br>
              <a:rPr lang="ru-RU" sz="1600" b="1" i="0">
                <a:cs typeface="DejaVu Sans"/>
              </a:rPr>
            </a:br>
            <a:endParaRPr lang="ru-RU" sz="1600" b="1" i="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92" name="Group 52"/>
          <p:cNvGraphicFramePr>
            <a:graphicFrameLocks noGrp="1"/>
          </p:cNvGraphicFramePr>
          <p:nvPr>
            <p:extLst>
              <p:ext uri="{D42A27DB-BD31-4B8C-83A1-F6EECF244321}">
                <p14:modId xmlns:p14="http://schemas.microsoft.com/office/powerpoint/2010/main" val="2391199607"/>
              </p:ext>
            </p:extLst>
          </p:nvPr>
        </p:nvGraphicFramePr>
        <p:xfrm>
          <a:off x="0" y="1268431"/>
          <a:ext cx="9144000" cy="3499485"/>
        </p:xfrm>
        <a:graphic>
          <a:graphicData uri="http://schemas.openxmlformats.org/drawingml/2006/table">
            <a:tbl>
              <a:tblPr/>
              <a:tblGrid>
                <a:gridCol w="4549775"/>
                <a:gridCol w="1535113"/>
                <a:gridCol w="1533525"/>
                <a:gridCol w="1525587"/>
              </a:tblGrid>
              <a:tr h="215900">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73050">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298450">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66725">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500" b="0" i="0" u="none" strike="noStrike" cap="none" normalizeH="0" baseline="0" smtClean="0">
                          <a:ln>
                            <a:noFill/>
                          </a:ln>
                          <a:solidFill>
                            <a:schemeClr val="tx1"/>
                          </a:solidFill>
                          <a:effectLst/>
                          <a:latin typeface="Arial" charset="0"/>
                          <a:ea typeface="DejaVu Sans"/>
                          <a:cs typeface="DejaVu Sans"/>
                        </a:rPr>
                        <a:t>Коммуналдық меншікке мүлік сатып алу</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smtClean="0">
                          <a:ln>
                            <a:noFill/>
                          </a:ln>
                          <a:solidFill>
                            <a:srgbClr val="000000"/>
                          </a:solidFill>
                          <a:effectLst/>
                          <a:latin typeface="Arial" charset="0"/>
                          <a:cs typeface="Times New Roman" pitchFamily="18" charset="0"/>
                        </a:rPr>
                        <a:t>0,0</a:t>
                      </a:r>
                      <a:endParaRPr kumimoji="0" lang="ru-RU" sz="1600" b="0" i="1" u="none" strike="noStrike" cap="none" normalizeH="0" baseline="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smtClean="0">
                          <a:ln>
                            <a:noFill/>
                          </a:ln>
                          <a:solidFill>
                            <a:srgbClr val="000000"/>
                          </a:solidFill>
                          <a:effectLst/>
                          <a:latin typeface="Arial" charset="0"/>
                          <a:cs typeface="Times New Roman" pitchFamily="18" charset="0"/>
                        </a:rPr>
                        <a:t>0,0</a:t>
                      </a:r>
                      <a:endParaRPr kumimoji="0" lang="ru-RU" sz="1600" b="0" i="1" u="none" strike="noStrike" cap="none" normalizeH="0" baseline="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r h="279400">
                <a:tc gridSpan="4">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800" b="0" i="0" u="none" strike="noStrike" cap="none" normalizeH="0" baseline="0" smtClean="0">
                          <a:ln>
                            <a:noFill/>
                          </a:ln>
                          <a:solidFill>
                            <a:schemeClr val="tx1"/>
                          </a:solidFill>
                          <a:effectLst/>
                          <a:latin typeface="Arial" charset="0"/>
                          <a:ea typeface="DejaVu Sans"/>
                          <a:cs typeface="DejaVu Sans"/>
                        </a:rPr>
                        <a:t> </a:t>
                      </a:r>
                      <a:r>
                        <a:rPr kumimoji="0" lang="ru-RU" sz="1600" b="0" i="0" u="none" strike="noStrike" cap="none" normalizeH="0" baseline="0" smtClean="0">
                          <a:ln>
                            <a:noFill/>
                          </a:ln>
                          <a:solidFill>
                            <a:srgbClr val="FFFFFF"/>
                          </a:solidFill>
                          <a:effectLst/>
                          <a:latin typeface="Arial" charset="0"/>
                          <a:ea typeface="DejaVu Sans"/>
                          <a:cs typeface="DejaVu Sans"/>
                        </a:rPr>
                        <a:t>Тікелей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(бірлік)</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8578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500" b="0" i="0" u="none" strike="noStrike" cap="none" normalizeH="0" baseline="0" smtClean="0">
                          <a:ln>
                            <a:noFill/>
                          </a:ln>
                          <a:solidFill>
                            <a:schemeClr val="tx1"/>
                          </a:solidFill>
                          <a:effectLst/>
                          <a:latin typeface="Arial" charset="0"/>
                          <a:ea typeface="DejaVu Sans"/>
                          <a:cs typeface="DejaVu Sans"/>
                        </a:rPr>
                        <a:t>Коммуналдық меншікке мүлікті және заңды тұлғалардың қатысу үлестерін, бағалы қағаздарын сатып алу</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chemeClr val="tx1"/>
                          </a:solidFill>
                          <a:effectLst/>
                          <a:latin typeface="Arial" charset="0"/>
                          <a:ea typeface="DejaVu Sans"/>
                          <a:cs typeface="DejaVu Sans"/>
                        </a:rPr>
                        <a:t>0</a:t>
                      </a:r>
                      <a:endParaRPr kumimoji="0" lang="ru-RU" sz="1600" b="0" i="1" u="none" strike="noStrike" cap="none" normalizeH="0" baseline="0" dirty="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r h="290513">
                <a:tc gridSpan="4">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Түпкілікті нәтиже көрсеткіштері                                                                 </a:t>
                      </a:r>
                      <a:r>
                        <a:rPr kumimoji="0" lang="ru-RU" sz="1400" b="1" i="0" u="none" strike="noStrike" cap="none" normalizeH="0" baseline="0" smtClean="0">
                          <a:ln>
                            <a:noFill/>
                          </a:ln>
                          <a:solidFill>
                            <a:srgbClr val="FFFFFF"/>
                          </a:solidFill>
                          <a:effectLst/>
                          <a:latin typeface="Arial" charset="0"/>
                          <a:ea typeface="DejaVu Sans"/>
                          <a:cs typeface="DejaVu Sans"/>
                        </a:rPr>
                        <a: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58788">
                <a:tc>
                  <a:txBody>
                    <a:bodyPr/>
                    <a:lstStyle/>
                    <a:p>
                      <a:pPr marL="66675" marR="0" lvl="0" indent="0" algn="l" defTabSz="914400" rtl="0" eaLnBrk="1" fontAlgn="base" latinLnBrk="0" hangingPunct="1">
                        <a:lnSpc>
                          <a:spcPct val="100000"/>
                        </a:lnSpc>
                        <a:spcBef>
                          <a:spcPts val="25"/>
                        </a:spcBef>
                        <a:spcAft>
                          <a:spcPct val="0"/>
                        </a:spcAft>
                        <a:buClr>
                          <a:schemeClr val="bg2"/>
                        </a:buClr>
                        <a:buSzPct val="75000"/>
                        <a:buFont typeface="Wingdings" pitchFamily="2" charset="2"/>
                        <a:buNone/>
                        <a:tabLst/>
                      </a:pPr>
                      <a:r>
                        <a:rPr kumimoji="0" lang="kk-KZ" sz="1500" b="0" i="1" u="none" strike="noStrike" cap="none" normalizeH="0" baseline="0" smtClean="0">
                          <a:ln>
                            <a:noFill/>
                          </a:ln>
                          <a:solidFill>
                            <a:schemeClr val="tx1"/>
                          </a:solidFill>
                          <a:effectLst/>
                          <a:latin typeface="Arial" charset="0"/>
                          <a:ea typeface="DejaVu Sans"/>
                          <a:cs typeface="DejaVu Sans"/>
                        </a:rPr>
                        <a:t>Мемлекеттік ұйымдарды мүлікпен қамтамасыз ету</a:t>
                      </a:r>
                      <a:endParaRPr kumimoji="0" lang="ru-RU" sz="1500" b="0" i="1"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dirty="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dirty="0" smtClean="0">
                          <a:ln>
                            <a:noFill/>
                          </a:ln>
                          <a:solidFill>
                            <a:schemeClr val="tx1"/>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rgbClr val="000000"/>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rgbClr val="000000"/>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1600" b="0" i="1" u="none" strike="noStrike" cap="none" normalizeH="0" baseline="0" smtClean="0">
                        <a:ln>
                          <a:noFill/>
                        </a:ln>
                        <a:solidFill>
                          <a:schemeClr val="tx1"/>
                        </a:solidFill>
                        <a:effectLst/>
                        <a:latin typeface="Arial" charset="0"/>
                        <a:ea typeface="DejaVu Sans"/>
                        <a:cs typeface="DejaVu Sans"/>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1600" b="0" i="1" u="none" strike="noStrike" cap="none" normalizeH="0" baseline="0" smtClean="0">
                          <a:ln>
                            <a:noFill/>
                          </a:ln>
                          <a:solidFill>
                            <a:schemeClr val="tx1"/>
                          </a:solidFill>
                          <a:effectLst/>
                          <a:latin typeface="Arial" charset="0"/>
                          <a:ea typeface="DejaVu Sans"/>
                          <a:cs typeface="DejaVu Sans"/>
                        </a:rPr>
                        <a:t>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35889" name="Rectangle 687"/>
          <p:cNvSpPr>
            <a:spLocks noChangeArrowheads="1"/>
          </p:cNvSpPr>
          <p:nvPr/>
        </p:nvSpPr>
        <p:spPr bwMode="auto">
          <a:xfrm>
            <a:off x="0" y="18"/>
            <a:ext cx="9144000" cy="836613"/>
          </a:xfrm>
          <a:prstGeom prst="rect">
            <a:avLst/>
          </a:prstGeom>
          <a:solidFill>
            <a:srgbClr val="0066FF"/>
          </a:solidFill>
          <a:ln w="9525" algn="ctr">
            <a:solidFill>
              <a:srgbClr val="3399FF"/>
            </a:solidFill>
            <a:miter lim="800000"/>
            <a:headEnd/>
            <a:tailEnd/>
          </a:ln>
        </p:spPr>
        <p:txBody>
          <a:bodyPr anchor="ctr"/>
          <a:lstStyle/>
          <a:p>
            <a:pPr algn="ctr"/>
            <a:r>
              <a:rPr lang="ru-RU" sz="2000" b="1" i="0">
                <a:latin typeface="Arial" charset="0"/>
                <a:cs typeface="DejaVu Sans"/>
              </a:rPr>
              <a:t/>
            </a:r>
            <a:br>
              <a:rPr lang="ru-RU" sz="2000" b="1" i="0">
                <a:latin typeface="Arial" charset="0"/>
                <a:cs typeface="DejaVu Sans"/>
              </a:rPr>
            </a:br>
            <a:r>
              <a:rPr lang="ru-RU" sz="1600" b="1" i="0">
                <a:latin typeface="Arial" charset="0"/>
                <a:cs typeface="DejaVu Sans"/>
              </a:rPr>
              <a:t>3.</a:t>
            </a:r>
            <a:r>
              <a:rPr lang="ru-RU" sz="2000" b="1" i="0">
                <a:latin typeface="Arial" charset="0"/>
                <a:cs typeface="DejaVu Sans"/>
              </a:rPr>
              <a:t> </a:t>
            </a:r>
            <a:r>
              <a:rPr lang="ru-RU" b="1" i="0">
                <a:latin typeface="Arial" charset="0"/>
                <a:cs typeface="DejaVu Sans"/>
              </a:rPr>
              <a:t>БЮДЖЕТНАЯ ПРОГРАММА</a:t>
            </a:r>
            <a:br>
              <a:rPr lang="ru-RU" b="1" i="0">
                <a:latin typeface="Arial" charset="0"/>
                <a:cs typeface="DejaVu Sans"/>
              </a:rPr>
            </a:br>
            <a:r>
              <a:rPr lang="ru-RU" sz="1700" b="1" i="0">
                <a:latin typeface="Arial" charset="0"/>
                <a:cs typeface="DejaVu Sans"/>
              </a:rPr>
              <a:t>257 028 </a:t>
            </a:r>
            <a:r>
              <a:rPr lang="kk-KZ" sz="1700" b="1" i="0">
                <a:latin typeface="Arial" charset="0"/>
                <a:cs typeface="DejaVu Sans"/>
              </a:rPr>
              <a:t>«</a:t>
            </a:r>
            <a:r>
              <a:rPr lang="ru-RU" b="1" i="0">
                <a:cs typeface="DejaVu Sans"/>
              </a:rPr>
              <a:t>Коммуналдық меншікке мүлік сатып алу</a:t>
            </a:r>
            <a:r>
              <a:rPr lang="kk-KZ" sz="1700" b="1" i="0">
                <a:latin typeface="Arial" charset="0"/>
                <a:cs typeface="DejaVu Sans"/>
              </a:rPr>
              <a:t>»</a:t>
            </a:r>
            <a:r>
              <a:rPr lang="ru-RU" sz="1700" b="1" i="0">
                <a:latin typeface="Arial" charset="0"/>
                <a:cs typeface="DejaVu Sans"/>
              </a:rPr>
              <a:t/>
            </a:r>
            <a:br>
              <a:rPr lang="ru-RU" sz="1700" b="1" i="0">
                <a:latin typeface="Arial" charset="0"/>
                <a:cs typeface="DejaVu Sans"/>
              </a:rPr>
            </a:br>
            <a:endParaRPr lang="ru-RU" sz="1700" b="1" i="0">
              <a:latin typeface="Arial" charset="0"/>
              <a:cs typeface="DejaVu Sans"/>
            </a:endParaRPr>
          </a:p>
        </p:txBody>
      </p:sp>
      <p:sp>
        <p:nvSpPr>
          <p:cNvPr id="35890" name="Rectangle 51"/>
          <p:cNvSpPr>
            <a:spLocks noChangeArrowheads="1"/>
          </p:cNvSpPr>
          <p:nvPr/>
        </p:nvSpPr>
        <p:spPr bwMode="auto">
          <a:xfrm>
            <a:off x="250834" y="5300673"/>
            <a:ext cx="8569325" cy="553998"/>
          </a:xfrm>
          <a:prstGeom prst="rect">
            <a:avLst/>
          </a:prstGeom>
          <a:noFill/>
          <a:ln w="9525">
            <a:noFill/>
            <a:miter lim="800000"/>
            <a:headEnd/>
            <a:tailEnd/>
          </a:ln>
        </p:spPr>
        <p:txBody>
          <a:bodyPr>
            <a:spAutoFit/>
          </a:bodyPr>
          <a:lstStyle/>
          <a:p>
            <a:pPr algn="just"/>
            <a:r>
              <a:rPr lang="ru-RU" sz="1500" b="1">
                <a:solidFill>
                  <a:schemeClr val="accent2"/>
                </a:solidFill>
                <a:cs typeface="DejaVu Sans"/>
              </a:rPr>
              <a:t>Бюджеттік бағдарламаның мақсаты: </a:t>
            </a:r>
            <a:r>
              <a:rPr lang="ru-RU" sz="1500">
                <a:solidFill>
                  <a:schemeClr val="tx1"/>
                </a:solidFill>
                <a:cs typeface="DejaVu Sans"/>
              </a:rPr>
              <a:t>Мемлекеттік органның материалдық-техникалық базасын нығайту</a:t>
            </a:r>
            <a:endParaRPr lang="kk-KZ" sz="1500">
              <a:solidFill>
                <a:schemeClr val="tx1"/>
              </a:solidFill>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56" name="Group 40"/>
          <p:cNvGraphicFramePr>
            <a:graphicFrameLocks noGrp="1"/>
          </p:cNvGraphicFramePr>
          <p:nvPr>
            <p:extLst>
              <p:ext uri="{D42A27DB-BD31-4B8C-83A1-F6EECF244321}">
                <p14:modId xmlns:p14="http://schemas.microsoft.com/office/powerpoint/2010/main" val="908313034"/>
              </p:ext>
            </p:extLst>
          </p:nvPr>
        </p:nvGraphicFramePr>
        <p:xfrm>
          <a:off x="0" y="981079"/>
          <a:ext cx="9144000" cy="1566863"/>
        </p:xfrm>
        <a:graphic>
          <a:graphicData uri="http://schemas.openxmlformats.org/drawingml/2006/table">
            <a:tbl>
              <a:tblPr/>
              <a:tblGrid>
                <a:gridCol w="4549775"/>
                <a:gridCol w="1535113"/>
                <a:gridCol w="1533525"/>
                <a:gridCol w="1525587"/>
              </a:tblGrid>
              <a:tr h="347663">
                <a:tc rowSpan="2">
                  <a:txBody>
                    <a:bodyPr/>
                    <a:lstStyle/>
                    <a:p>
                      <a:pPr marL="90488" marR="0" lvl="0" indent="0" algn="ctr"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dirty="0" err="1" smtClean="0">
                          <a:ln>
                            <a:noFill/>
                          </a:ln>
                          <a:solidFill>
                            <a:srgbClr val="FFFFFF"/>
                          </a:solidFill>
                          <a:effectLst/>
                          <a:latin typeface="Arial" charset="0"/>
                          <a:ea typeface="DejaVu Sans"/>
                          <a:cs typeface="DejaVu Sans"/>
                        </a:rPr>
                        <a:t>Көрсеткіштер</a:t>
                      </a:r>
                      <a:endParaRPr kumimoji="0" lang="ru-RU" sz="1600" b="0" i="0" u="none" strike="noStrike" cap="none" normalizeH="0" baseline="0" dirty="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99FF"/>
                    </a:solidFill>
                  </a:tcPr>
                </a:tc>
                <a:tc gridSpan="3">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kk-KZ" sz="1400" b="1" i="0" u="none" strike="noStrike" cap="none" normalizeH="0" baseline="0" smtClean="0">
                          <a:ln>
                            <a:noFill/>
                          </a:ln>
                          <a:solidFill>
                            <a:srgbClr val="FFFFFF"/>
                          </a:solidFill>
                          <a:effectLst/>
                          <a:latin typeface="Times New Roman" pitchFamily="18" charset="0"/>
                          <a:ea typeface="DejaVu Sans"/>
                          <a:cs typeface="DejaVu Sans"/>
                        </a:rPr>
                        <a:t>Жоспарлы кезең</a:t>
                      </a:r>
                      <a:endParaRPr kumimoji="0" lang="ru-RU" sz="1400" b="1" i="0" u="none" strike="noStrike" cap="none" normalizeH="0" baseline="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r>
              <a:tr h="290513">
                <a:tc vMerge="1">
                  <a:txBody>
                    <a:bodyPr/>
                    <a:lstStyle/>
                    <a:p>
                      <a:endParaRPr lang="ru-RU"/>
                    </a:p>
                  </a:txBody>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2022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2023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ts val="813"/>
                        </a:spcBef>
                        <a:spcAft>
                          <a:spcPct val="0"/>
                        </a:spcAft>
                        <a:buClr>
                          <a:schemeClr val="bg2"/>
                        </a:buClr>
                        <a:buSzPct val="75000"/>
                        <a:buFont typeface="Wingdings" pitchFamily="2" charset="2"/>
                        <a:buNone/>
                        <a:tabLst/>
                      </a:pPr>
                      <a:r>
                        <a:rPr kumimoji="0" lang="ru-RU" sz="1600" b="1" i="0" u="none" strike="noStrike" cap="none" normalizeH="0" baseline="0" dirty="0" smtClean="0">
                          <a:ln>
                            <a:noFill/>
                          </a:ln>
                          <a:solidFill>
                            <a:srgbClr val="FFFFFF"/>
                          </a:solidFill>
                          <a:effectLst/>
                          <a:latin typeface="Times New Roman" pitchFamily="18" charset="0"/>
                          <a:ea typeface="DejaVu Sans"/>
                          <a:cs typeface="DejaVu Sans"/>
                        </a:rPr>
                        <a:t>2024 </a:t>
                      </a:r>
                      <a:r>
                        <a:rPr kumimoji="0" lang="ru-RU" sz="1600" b="1" i="0" u="none" strike="noStrike" cap="none" normalizeH="0" baseline="0" dirty="0" err="1" smtClean="0">
                          <a:ln>
                            <a:noFill/>
                          </a:ln>
                          <a:solidFill>
                            <a:srgbClr val="FFFFFF"/>
                          </a:solidFill>
                          <a:effectLst/>
                          <a:latin typeface="Times New Roman" pitchFamily="18" charset="0"/>
                          <a:ea typeface="DejaVu Sans"/>
                          <a:cs typeface="DejaVu Sans"/>
                        </a:rPr>
                        <a:t>жыл</a:t>
                      </a:r>
                      <a:endParaRPr kumimoji="0" lang="ru-RU" sz="1600" b="1" i="0" u="none" strike="noStrike" cap="none" normalizeH="0" baseline="0" dirty="0" smtClean="0">
                        <a:ln>
                          <a:noFill/>
                        </a:ln>
                        <a:solidFill>
                          <a:srgbClr val="FFFFFF"/>
                        </a:solidFill>
                        <a:effectLst/>
                        <a:latin typeface="Times New Roman" pitchFamily="18"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r h="280988">
                <a:tc gridSpan="4">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ru-RU" sz="1600" b="0" i="0" u="none" strike="noStrike" cap="none" normalizeH="0" baseline="0" smtClean="0">
                          <a:ln>
                            <a:noFill/>
                          </a:ln>
                          <a:solidFill>
                            <a:srgbClr val="FFFFFF"/>
                          </a:solidFill>
                          <a:effectLst/>
                          <a:latin typeface="Arial" charset="0"/>
                          <a:ea typeface="DejaVu Sans"/>
                          <a:cs typeface="DejaVu Sans"/>
                        </a:rPr>
                        <a:t>Бюджеттік бағдарлама бойынша шығыстар, барлығы                 </a:t>
                      </a:r>
                      <a:r>
                        <a:rPr kumimoji="0" lang="ru-RU" sz="1400" b="1" i="0" u="none" strike="noStrike" cap="none" normalizeH="0" baseline="0" smtClean="0">
                          <a:ln>
                            <a:noFill/>
                          </a:ln>
                          <a:solidFill>
                            <a:srgbClr val="FFFFFF"/>
                          </a:solidFill>
                          <a:effectLst/>
                          <a:latin typeface="Arial" charset="0"/>
                          <a:ea typeface="DejaVu Sans"/>
                          <a:cs typeface="DejaVu Sans"/>
                        </a:rPr>
                        <a:t>(мың теңге)</a:t>
                      </a:r>
                      <a:endParaRPr kumimoji="0" lang="ru-RU" sz="1400" b="1" i="0" u="none" strike="noStrike" cap="none" normalizeH="0" baseline="0" smtClean="0">
                        <a:ln>
                          <a:noFill/>
                        </a:ln>
                        <a:solidFill>
                          <a:schemeClr val="tx1"/>
                        </a:solidFill>
                        <a:effectLst/>
                        <a:latin typeface="Arial" charset="0"/>
                        <a:ea typeface="DejaVu Sans"/>
                        <a:cs typeface="DejaVu Sans"/>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38163">
                <a:tc>
                  <a:txBody>
                    <a:bodyPr/>
                    <a:lstStyle/>
                    <a:p>
                      <a:pPr marL="90488" marR="0" lvl="0" indent="0" algn="l" defTabSz="914400" rtl="0" eaLnBrk="1" fontAlgn="base" latinLnBrk="0" hangingPunct="1">
                        <a:lnSpc>
                          <a:spcPct val="100000"/>
                        </a:lnSpc>
                        <a:spcBef>
                          <a:spcPts val="338"/>
                        </a:spcBef>
                        <a:spcAft>
                          <a:spcPct val="0"/>
                        </a:spcAft>
                        <a:buClr>
                          <a:schemeClr val="bg2"/>
                        </a:buClr>
                        <a:buSzPct val="75000"/>
                        <a:buFont typeface="Wingdings" pitchFamily="2" charset="2"/>
                        <a:buNone/>
                        <a:tabLst/>
                      </a:pPr>
                      <a:r>
                        <a:rPr kumimoji="0" lang="kk-KZ" sz="1500" b="0" i="1" u="none" strike="noStrike" cap="none" normalizeH="0" baseline="0" smtClean="0">
                          <a:ln>
                            <a:noFill/>
                          </a:ln>
                          <a:solidFill>
                            <a:schemeClr val="tx1"/>
                          </a:solidFill>
                          <a:effectLst/>
                          <a:latin typeface="Arial" charset="0"/>
                          <a:ea typeface="DejaVu Sans"/>
                          <a:cs typeface="DejaVu Sans"/>
                        </a:rPr>
                        <a:t>Облыстық жергілікті атқарушы органының резерві</a:t>
                      </a:r>
                      <a:r>
                        <a:rPr kumimoji="0" lang="ru-RU" sz="1500" b="0" i="0" u="none" strike="noStrike" cap="none" normalizeH="0" baseline="0" smtClean="0">
                          <a:ln>
                            <a:noFill/>
                          </a:ln>
                          <a:solidFill>
                            <a:schemeClr val="tx1"/>
                          </a:solidFill>
                          <a:effectLst/>
                          <a:latin typeface="Arial" charset="0"/>
                          <a:ea typeface="DejaVu Sans"/>
                          <a:cs typeface="DejaVu Sans"/>
                        </a:rPr>
                        <a:t> </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678 986,0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565 353,0</a:t>
                      </a:r>
                      <a:endParaRPr kumimoji="0" lang="ru-RU" sz="1600" b="0" i="1" u="none" strike="noStrike" cap="none" normalizeH="0" baseline="0" dirty="0" smtClean="0">
                        <a:ln>
                          <a:noFill/>
                        </a:ln>
                        <a:solidFill>
                          <a:srgbClr val="000000"/>
                        </a:solidFill>
                        <a:effectLst/>
                        <a:latin typeface="Arial" charset="0"/>
                        <a:ea typeface="DejaVu Sans"/>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kk-KZ" sz="1600" b="0" i="1" u="none" strike="noStrike" cap="none" normalizeH="0" baseline="0" dirty="0" smtClean="0">
                          <a:ln>
                            <a:noFill/>
                          </a:ln>
                          <a:solidFill>
                            <a:srgbClr val="000000"/>
                          </a:solidFill>
                          <a:effectLst/>
                          <a:latin typeface="Arial" charset="0"/>
                          <a:cs typeface="Times New Roman" pitchFamily="18" charset="0"/>
                        </a:rPr>
                        <a:t>600 000,0</a:t>
                      </a:r>
                      <a:endParaRPr kumimoji="0" lang="ru-RU" sz="1600" b="0" i="1" u="none" strike="noStrike" cap="none" normalizeH="0" baseline="0" dirty="0" smtClean="0">
                        <a:ln>
                          <a:noFill/>
                        </a:ln>
                        <a:solidFill>
                          <a:srgbClr val="000000"/>
                        </a:solidFill>
                        <a:effectLst/>
                        <a:latin typeface="Arial" charset="0"/>
                        <a:cs typeface="Times New Roman" pitchFamily="18"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CDE5FE"/>
                    </a:solidFill>
                  </a:tcPr>
                </a:tc>
              </a:tr>
            </a:tbl>
          </a:graphicData>
        </a:graphic>
      </p:graphicFrame>
      <p:sp>
        <p:nvSpPr>
          <p:cNvPr id="54" name="CustomShape 2"/>
          <p:cNvSpPr/>
          <p:nvPr/>
        </p:nvSpPr>
        <p:spPr>
          <a:xfrm>
            <a:off x="6267450" y="6184918"/>
            <a:ext cx="2876550" cy="714375"/>
          </a:xfrm>
          <a:custGeom>
            <a:avLst/>
            <a:gdLst/>
            <a:ahLst/>
            <a:cxnLst/>
            <a:rect l="l" t="t" r="r" b="b"/>
            <a:pathLst>
              <a:path w="2876550" h="714375">
                <a:moveTo>
                  <a:pt x="2876410" y="0"/>
                </a:moveTo>
                <a:lnTo>
                  <a:pt x="2870034" y="0"/>
                </a:lnTo>
                <a:lnTo>
                  <a:pt x="2748851" y="20091"/>
                </a:lnTo>
                <a:lnTo>
                  <a:pt x="2625547" y="42405"/>
                </a:lnTo>
                <a:lnTo>
                  <a:pt x="2370442" y="91516"/>
                </a:lnTo>
                <a:lnTo>
                  <a:pt x="2102561" y="149555"/>
                </a:lnTo>
                <a:lnTo>
                  <a:pt x="1821941" y="216509"/>
                </a:lnTo>
                <a:lnTo>
                  <a:pt x="1564703" y="281241"/>
                </a:lnTo>
                <a:lnTo>
                  <a:pt x="841882" y="444182"/>
                </a:lnTo>
                <a:lnTo>
                  <a:pt x="620775" y="488823"/>
                </a:lnTo>
                <a:lnTo>
                  <a:pt x="199847" y="566953"/>
                </a:lnTo>
                <a:lnTo>
                  <a:pt x="0" y="600430"/>
                </a:lnTo>
                <a:lnTo>
                  <a:pt x="270001" y="638378"/>
                </a:lnTo>
                <a:lnTo>
                  <a:pt x="397560" y="653999"/>
                </a:lnTo>
                <a:lnTo>
                  <a:pt x="644169" y="680783"/>
                </a:lnTo>
                <a:lnTo>
                  <a:pt x="873772" y="698639"/>
                </a:lnTo>
                <a:lnTo>
                  <a:pt x="984313" y="705345"/>
                </a:lnTo>
                <a:lnTo>
                  <a:pt x="1092746" y="709803"/>
                </a:lnTo>
                <a:lnTo>
                  <a:pt x="1296835" y="714273"/>
                </a:lnTo>
                <a:lnTo>
                  <a:pt x="1394625" y="714273"/>
                </a:lnTo>
                <a:lnTo>
                  <a:pt x="1583829" y="709803"/>
                </a:lnTo>
                <a:lnTo>
                  <a:pt x="1673123" y="705345"/>
                </a:lnTo>
                <a:lnTo>
                  <a:pt x="1843201" y="691946"/>
                </a:lnTo>
                <a:lnTo>
                  <a:pt x="1926107" y="683018"/>
                </a:lnTo>
                <a:lnTo>
                  <a:pt x="2083434" y="660692"/>
                </a:lnTo>
                <a:lnTo>
                  <a:pt x="2232253" y="633907"/>
                </a:lnTo>
                <a:lnTo>
                  <a:pt x="2372563" y="602665"/>
                </a:lnTo>
                <a:lnTo>
                  <a:pt x="2506497" y="566953"/>
                </a:lnTo>
                <a:lnTo>
                  <a:pt x="2634056" y="526770"/>
                </a:lnTo>
                <a:lnTo>
                  <a:pt x="2755239" y="482130"/>
                </a:lnTo>
                <a:lnTo>
                  <a:pt x="2872155" y="435254"/>
                </a:lnTo>
                <a:lnTo>
                  <a:pt x="2876410" y="433019"/>
                </a:lnTo>
                <a:lnTo>
                  <a:pt x="2876410" y="0"/>
                </a:lnTo>
                <a:close/>
              </a:path>
            </a:pathLst>
          </a:custGeom>
          <a:solidFill>
            <a:srgbClr val="C6E7FC">
              <a:alpha val="30000"/>
            </a:srgbClr>
          </a:solidFill>
          <a:ln>
            <a:noFill/>
          </a:ln>
        </p:spPr>
        <p:style>
          <a:lnRef idx="0">
            <a:scrgbClr r="0" g="0" b="0"/>
          </a:lnRef>
          <a:fillRef idx="0">
            <a:scrgbClr r="0" g="0" b="0"/>
          </a:fillRef>
          <a:effectRef idx="0">
            <a:scrgbClr r="0" g="0" b="0"/>
          </a:effectRef>
          <a:fontRef idx="minor"/>
        </p:style>
      </p:sp>
      <p:sp>
        <p:nvSpPr>
          <p:cNvPr id="31782" name="Documents"/>
          <p:cNvSpPr>
            <a:spLocks noEditPoints="1" noChangeArrowheads="1"/>
          </p:cNvSpPr>
          <p:nvPr/>
        </p:nvSpPr>
        <p:spPr bwMode="auto">
          <a:xfrm>
            <a:off x="6227763" y="3716356"/>
            <a:ext cx="2520950" cy="280828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tx2"/>
          </a:solidFill>
          <a:ln w="9525">
            <a:solidFill>
              <a:srgbClr val="0000FF"/>
            </a:solidFill>
            <a:miter lim="800000"/>
            <a:headEnd/>
            <a:tailEnd/>
          </a:ln>
          <a:effectLst>
            <a:outerShdw dist="107763" dir="2700000" algn="ctr" rotWithShape="0">
              <a:srgbClr val="808080"/>
            </a:outerShdw>
          </a:effectLst>
        </p:spPr>
        <p:txBody>
          <a:bodyPr/>
          <a:lstStyle/>
          <a:p>
            <a:pPr algn="ctr">
              <a:defRPr/>
            </a:pPr>
            <a:r>
              <a:rPr lang="ru-RU" sz="1300" i="0"/>
              <a:t>Облыстың жергілікті атқарушы органының резервінен ақша бөлу  облыс әкімдігінің қаулысымен жүзеге асырылады</a:t>
            </a:r>
            <a:endParaRPr lang="ru-RU" sz="1300" i="0">
              <a:latin typeface="Arial" charset="0"/>
              <a:cs typeface="DejaVu Sans"/>
            </a:endParaRPr>
          </a:p>
          <a:p>
            <a:pPr algn="ctr">
              <a:defRPr/>
            </a:pPr>
            <a:endParaRPr lang="ru-RU" sz="1300" i="0">
              <a:latin typeface="Arial" charset="0"/>
              <a:cs typeface="DejaVu Sans"/>
            </a:endParaRPr>
          </a:p>
        </p:txBody>
      </p:sp>
      <p:graphicFrame>
        <p:nvGraphicFramePr>
          <p:cNvPr id="39979" name="Group 43"/>
          <p:cNvGraphicFramePr>
            <a:graphicFrameLocks noGrp="1"/>
          </p:cNvGraphicFramePr>
          <p:nvPr/>
        </p:nvGraphicFramePr>
        <p:xfrm>
          <a:off x="0" y="2636856"/>
          <a:ext cx="9144000" cy="720725"/>
        </p:xfrm>
        <a:graphic>
          <a:graphicData uri="http://schemas.openxmlformats.org/drawingml/2006/table">
            <a:tbl>
              <a:tblPr/>
              <a:tblGrid>
                <a:gridCol w="9144000"/>
              </a:tblGrid>
              <a:tr h="720725">
                <a:tc>
                  <a:txBody>
                    <a:bodyPr/>
                    <a:lstStyle/>
                    <a:p>
                      <a:pPr marL="90488" marR="0" lvl="0" indent="0" algn="ctr" defTabSz="914400" rtl="0" eaLnBrk="0" fontAlgn="base" latinLnBrk="0" hangingPunct="0">
                        <a:lnSpc>
                          <a:spcPct val="80000"/>
                        </a:lnSpc>
                        <a:spcBef>
                          <a:spcPct val="20000"/>
                        </a:spcBef>
                        <a:spcAft>
                          <a:spcPct val="0"/>
                        </a:spcAft>
                        <a:buClr>
                          <a:schemeClr val="bg2"/>
                        </a:buClr>
                        <a:buSzPct val="75000"/>
                        <a:buFont typeface="Wingdings" pitchFamily="2" charset="2"/>
                        <a:buNone/>
                        <a:tabLst/>
                      </a:pPr>
                      <a:r>
                        <a:rPr kumimoji="0" lang="ru-RU" sz="1500" b="1" i="1" u="none" strike="noStrike" cap="none" normalizeH="0" baseline="0" smtClean="0">
                          <a:ln>
                            <a:noFill/>
                          </a:ln>
                          <a:solidFill>
                            <a:srgbClr val="FFFFFF"/>
                          </a:solidFill>
                          <a:effectLst/>
                          <a:latin typeface="Arial" charset="0"/>
                          <a:ea typeface="DejaVu Sans"/>
                          <a:cs typeface="DejaVu Sans"/>
                        </a:rPr>
                        <a:t>Тікелей және түпкілікті нәтижелер бөлінетін бюджеттік бағдарламалар есебінен қаражат  алатын бюджеттік бағдарламалар әкімшісінің </a:t>
                      </a:r>
                    </a:p>
                    <a:p>
                      <a:pPr marL="90488" marR="0" lvl="0" indent="0" algn="ctr" defTabSz="914400" rtl="0" eaLnBrk="0" fontAlgn="base" latinLnBrk="0" hangingPunct="0">
                        <a:lnSpc>
                          <a:spcPct val="80000"/>
                        </a:lnSpc>
                        <a:spcBef>
                          <a:spcPct val="20000"/>
                        </a:spcBef>
                        <a:spcAft>
                          <a:spcPct val="0"/>
                        </a:spcAft>
                        <a:buClr>
                          <a:schemeClr val="bg2"/>
                        </a:buClr>
                        <a:buSzPct val="75000"/>
                        <a:buFont typeface="Wingdings" pitchFamily="2" charset="2"/>
                        <a:buNone/>
                        <a:tabLst/>
                      </a:pPr>
                      <a:r>
                        <a:rPr kumimoji="0" lang="ru-RU" sz="1500" b="1" i="1" u="none" strike="noStrike" cap="none" normalizeH="0" baseline="0" smtClean="0">
                          <a:ln>
                            <a:noFill/>
                          </a:ln>
                          <a:solidFill>
                            <a:srgbClr val="FFFFFF"/>
                          </a:solidFill>
                          <a:effectLst/>
                          <a:latin typeface="Arial" charset="0"/>
                          <a:ea typeface="DejaVu Sans"/>
                          <a:cs typeface="DejaVu Sans"/>
                        </a:rPr>
                        <a:t>бюджеттік бағдарламасында көрсетіледі</a:t>
                      </a:r>
                      <a:endParaRPr kumimoji="0" lang="ru-RU" sz="1400" b="0" i="1" u="none" strike="noStrike" cap="none" normalizeH="0" baseline="0" smtClean="0">
                        <a:ln>
                          <a:noFill/>
                        </a:ln>
                        <a:solidFill>
                          <a:srgbClr val="FFFFFF"/>
                        </a:solidFill>
                        <a:effectLst/>
                        <a:latin typeface="Arial" charset="0"/>
                        <a:ea typeface="DejaVu Sans"/>
                        <a:cs typeface="DejaVu Sans"/>
                      </a:endParaRPr>
                    </a:p>
                  </a:txBody>
                  <a:tcPr horzOverflow="overflow">
                    <a:lnL w="1270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3399FF"/>
                    </a:solidFill>
                  </a:tcPr>
                </a:tc>
              </a:tr>
            </a:tbl>
          </a:graphicData>
        </a:graphic>
      </p:graphicFrame>
      <p:sp>
        <p:nvSpPr>
          <p:cNvPr id="60453" name="Rectangle 44"/>
          <p:cNvSpPr>
            <a:spLocks noChangeArrowheads="1"/>
          </p:cNvSpPr>
          <p:nvPr/>
        </p:nvSpPr>
        <p:spPr bwMode="auto">
          <a:xfrm>
            <a:off x="250825" y="4365635"/>
            <a:ext cx="5113338" cy="1923604"/>
          </a:xfrm>
          <a:prstGeom prst="rect">
            <a:avLst/>
          </a:prstGeom>
          <a:noFill/>
          <a:ln w="9525">
            <a:noFill/>
            <a:miter lim="800000"/>
            <a:headEnd/>
            <a:tailEnd/>
          </a:ln>
        </p:spPr>
        <p:txBody>
          <a:bodyPr>
            <a:spAutoFit/>
          </a:bodyPr>
          <a:lstStyle/>
          <a:p>
            <a:pPr algn="just"/>
            <a:r>
              <a:rPr lang="ru-RU" sz="1700" i="0">
                <a:solidFill>
                  <a:schemeClr val="tx1"/>
                </a:solidFill>
                <a:cs typeface="DejaVu Sans"/>
              </a:rPr>
              <a:t>Облыстың жергілікті атқарушы органының резерві облыстың қаржы басқармасының бюджеттік бағдарламалары құрамында бекітіле-ді және ағымдағы қаржы жылы ішінде ҚР Үкіметінің  және.жергілікті атқарушы органдар-дың резервтерін пайдалану ережесіне сәйкес бюджеттік бағдарламалар әкімшілеріне бөлінеді</a:t>
            </a:r>
          </a:p>
        </p:txBody>
      </p:sp>
      <p:sp>
        <p:nvSpPr>
          <p:cNvPr id="60454" name="Rectangle 39"/>
          <p:cNvSpPr>
            <a:spLocks noChangeArrowheads="1"/>
          </p:cNvSpPr>
          <p:nvPr/>
        </p:nvSpPr>
        <p:spPr bwMode="auto">
          <a:xfrm>
            <a:off x="250825" y="3500439"/>
            <a:ext cx="5113338" cy="784830"/>
          </a:xfrm>
          <a:prstGeom prst="rect">
            <a:avLst/>
          </a:prstGeom>
          <a:noFill/>
          <a:ln w="9525">
            <a:noFill/>
            <a:miter lim="800000"/>
            <a:headEnd/>
            <a:tailEnd/>
          </a:ln>
        </p:spPr>
        <p:txBody>
          <a:bodyPr>
            <a:spAutoFit/>
          </a:bodyPr>
          <a:lstStyle/>
          <a:p>
            <a:pPr algn="just"/>
            <a:r>
              <a:rPr lang="kk-KZ" sz="1500" b="1">
                <a:solidFill>
                  <a:schemeClr val="accent2"/>
                </a:solidFill>
                <a:cs typeface="DejaVu Sans"/>
              </a:rPr>
              <a:t>Бюджеттiк бағдарламаның мақсаты:</a:t>
            </a:r>
            <a:r>
              <a:rPr lang="kk-KZ" sz="1500">
                <a:solidFill>
                  <a:schemeClr val="tx1"/>
                </a:solidFill>
                <a:cs typeface="DejaVu Sans"/>
              </a:rPr>
              <a:t>  Облыстық жергілікті атқарушы органының шешімдеріне сәйкес резервтерді бөлу.</a:t>
            </a:r>
          </a:p>
        </p:txBody>
      </p:sp>
      <p:sp>
        <p:nvSpPr>
          <p:cNvPr id="60455" name="Rectangle 687"/>
          <p:cNvSpPr>
            <a:spLocks noChangeArrowheads="1"/>
          </p:cNvSpPr>
          <p:nvPr/>
        </p:nvSpPr>
        <p:spPr bwMode="auto">
          <a:xfrm>
            <a:off x="0" y="0"/>
            <a:ext cx="9144000" cy="692150"/>
          </a:xfrm>
          <a:prstGeom prst="rect">
            <a:avLst/>
          </a:prstGeom>
          <a:solidFill>
            <a:srgbClr val="0066FF"/>
          </a:solidFill>
          <a:ln w="9525" algn="ctr">
            <a:solidFill>
              <a:srgbClr val="3399FF"/>
            </a:solidFill>
            <a:miter lim="800000"/>
            <a:headEnd/>
            <a:tailEnd/>
          </a:ln>
        </p:spPr>
        <p:txBody>
          <a:bodyPr anchor="ctr"/>
          <a:lstStyle/>
          <a:p>
            <a:pPr algn="ctr"/>
            <a:r>
              <a:rPr lang="ru-RU" sz="2000" b="1" i="0">
                <a:latin typeface="Arial" charset="0"/>
                <a:cs typeface="DejaVu Sans"/>
              </a:rPr>
              <a:t/>
            </a:r>
            <a:br>
              <a:rPr lang="ru-RU" sz="2000" b="1" i="0">
                <a:latin typeface="Arial" charset="0"/>
                <a:cs typeface="DejaVu Sans"/>
              </a:rPr>
            </a:br>
            <a:r>
              <a:rPr lang="ru-RU" sz="1600" b="1" i="0">
                <a:latin typeface="Arial" charset="0"/>
                <a:cs typeface="DejaVu Sans"/>
              </a:rPr>
              <a:t>4</a:t>
            </a:r>
            <a:r>
              <a:rPr lang="ru-RU" sz="1400" b="1" i="0">
                <a:latin typeface="Arial" charset="0"/>
                <a:cs typeface="DejaVu Sans"/>
              </a:rPr>
              <a:t>.</a:t>
            </a:r>
            <a:r>
              <a:rPr lang="ru-RU" sz="2000" b="1" i="0">
                <a:latin typeface="Arial" charset="0"/>
                <a:cs typeface="DejaVu Sans"/>
              </a:rPr>
              <a:t> </a:t>
            </a:r>
            <a:r>
              <a:rPr lang="ru-RU" b="1" i="0">
                <a:latin typeface="Arial" charset="0"/>
                <a:cs typeface="DejaVu Sans"/>
              </a:rPr>
              <a:t>БЮДЖЕТТІК БАҒДАРЛАМА </a:t>
            </a:r>
            <a:br>
              <a:rPr lang="ru-RU" b="1" i="0">
                <a:latin typeface="Arial" charset="0"/>
                <a:cs typeface="DejaVu Sans"/>
              </a:rPr>
            </a:br>
            <a:r>
              <a:rPr lang="ru-RU" b="1" i="0">
                <a:latin typeface="Arial" charset="0"/>
                <a:cs typeface="DejaVu Sans"/>
              </a:rPr>
              <a:t>257 012 </a:t>
            </a:r>
            <a:r>
              <a:rPr lang="kk-KZ" b="1" i="0">
                <a:latin typeface="Arial" charset="0"/>
                <a:cs typeface="DejaVu Sans"/>
              </a:rPr>
              <a:t>«</a:t>
            </a:r>
            <a:r>
              <a:rPr lang="ru-RU" b="1" i="0">
                <a:latin typeface="Arial" charset="0"/>
                <a:cs typeface="DejaVu Sans"/>
              </a:rPr>
              <a:t>Облыстық жергілікті атқарушы органының резерві</a:t>
            </a:r>
            <a:r>
              <a:rPr lang="kk-KZ" b="1" i="0">
                <a:latin typeface="Arial" charset="0"/>
                <a:cs typeface="DejaVu Sans"/>
              </a:rPr>
              <a:t>» </a:t>
            </a:r>
            <a:r>
              <a:rPr lang="ru-RU" b="1" i="0">
                <a:latin typeface="Arial" charset="0"/>
                <a:cs typeface="DejaVu Sans"/>
              </a:rPr>
              <a:t>  </a:t>
            </a:r>
            <a:r>
              <a:rPr lang="ru-RU" sz="2000" b="1" i="0">
                <a:latin typeface="Arial" charset="0"/>
                <a:cs typeface="DejaVu Sans"/>
              </a:rPr>
              <a:t/>
            </a:r>
            <a:br>
              <a:rPr lang="ru-RU" sz="2000" b="1" i="0">
                <a:latin typeface="Arial" charset="0"/>
                <a:cs typeface="DejaVu Sans"/>
              </a:rPr>
            </a:br>
            <a:endParaRPr lang="ru-RU" sz="2000" b="1" i="0">
              <a:latin typeface="Arial" charset="0"/>
              <a:cs typeface="DejaVu Sans"/>
            </a:endParaRP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666666"/>
        </a:dk2>
        <a:lt2>
          <a:srgbClr val="D2D2D2"/>
        </a:lt2>
        <a:accent1>
          <a:srgbClr val="FF388C"/>
        </a:accent1>
        <a:accent2>
          <a:srgbClr val="E40059"/>
        </a:accent2>
        <a:accent3>
          <a:srgbClr val="FFFFFF"/>
        </a:accent3>
        <a:accent4>
          <a:srgbClr val="000000"/>
        </a:accent4>
        <a:accent5>
          <a:srgbClr val="FFAEC5"/>
        </a:accent5>
        <a:accent6>
          <a:srgbClr val="CF0050"/>
        </a:accent6>
        <a:hlink>
          <a:srgbClr val="17BBFD"/>
        </a:hlink>
        <a:folHlink>
          <a:srgbClr val="FF79C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0066FF"/>
        </a:lt1>
        <a:dk2>
          <a:srgbClr val="000000"/>
        </a:dk2>
        <a:lt2>
          <a:srgbClr val="3333FF"/>
        </a:lt2>
        <a:accent1>
          <a:srgbClr val="0000FF"/>
        </a:accent1>
        <a:accent2>
          <a:srgbClr val="790571"/>
        </a:accent2>
        <a:accent3>
          <a:srgbClr val="AAB8FF"/>
        </a:accent3>
        <a:accent4>
          <a:srgbClr val="000000"/>
        </a:accent4>
        <a:accent5>
          <a:srgbClr val="AAAAFF"/>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0066FF"/>
        </a:lt1>
        <a:dk2>
          <a:srgbClr val="000000"/>
        </a:dk2>
        <a:lt2>
          <a:srgbClr val="3333FF"/>
        </a:lt2>
        <a:accent1>
          <a:srgbClr val="0000FF"/>
        </a:accent1>
        <a:accent2>
          <a:srgbClr val="1D1767"/>
        </a:accent2>
        <a:accent3>
          <a:srgbClr val="AAB8FF"/>
        </a:accent3>
        <a:accent4>
          <a:srgbClr val="000000"/>
        </a:accent4>
        <a:accent5>
          <a:srgbClr val="AAAAFF"/>
        </a:accent5>
        <a:accent6>
          <a:srgbClr val="19145D"/>
        </a:accent6>
        <a:hlink>
          <a:srgbClr val="00FFFF"/>
        </a:hlink>
        <a:folHlink>
          <a:srgbClr val="D6DD45"/>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0066FF"/>
        </a:lt1>
        <a:dk2>
          <a:srgbClr val="000000"/>
        </a:dk2>
        <a:lt2>
          <a:srgbClr val="3333FF"/>
        </a:lt2>
        <a:accent1>
          <a:srgbClr val="0000FF"/>
        </a:accent1>
        <a:accent2>
          <a:srgbClr val="1D1767"/>
        </a:accent2>
        <a:accent3>
          <a:srgbClr val="AAB8FF"/>
        </a:accent3>
        <a:accent4>
          <a:srgbClr val="000000"/>
        </a:accent4>
        <a:accent5>
          <a:srgbClr val="AAAAFF"/>
        </a:accent5>
        <a:accent6>
          <a:srgbClr val="19145D"/>
        </a:accent6>
        <a:hlink>
          <a:srgbClr val="00FFFF"/>
        </a:hlink>
        <a:folHlink>
          <a:srgbClr val="99CC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0066FF"/>
        </a:lt1>
        <a:dk2>
          <a:srgbClr val="0066CC"/>
        </a:dk2>
        <a:lt2>
          <a:srgbClr val="3333FF"/>
        </a:lt2>
        <a:accent1>
          <a:srgbClr val="0000FF"/>
        </a:accent1>
        <a:accent2>
          <a:srgbClr val="1D1767"/>
        </a:accent2>
        <a:accent3>
          <a:srgbClr val="AAB8FF"/>
        </a:accent3>
        <a:accent4>
          <a:srgbClr val="000000"/>
        </a:accent4>
        <a:accent5>
          <a:srgbClr val="AAAAFF"/>
        </a:accent5>
        <a:accent6>
          <a:srgbClr val="19145D"/>
        </a:accent6>
        <a:hlink>
          <a:srgbClr val="00FFFF"/>
        </a:hlink>
        <a:folHlink>
          <a:srgbClr val="99CC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0066FF"/>
        </a:lt1>
        <a:dk2>
          <a:srgbClr val="0066CC"/>
        </a:dk2>
        <a:lt2>
          <a:srgbClr val="3333FF"/>
        </a:lt2>
        <a:accent1>
          <a:srgbClr val="0000FF"/>
        </a:accent1>
        <a:accent2>
          <a:srgbClr val="00CCFF"/>
        </a:accent2>
        <a:accent3>
          <a:srgbClr val="AAB8FF"/>
        </a:accent3>
        <a:accent4>
          <a:srgbClr val="000000"/>
        </a:accent4>
        <a:accent5>
          <a:srgbClr val="AAAAFF"/>
        </a:accent5>
        <a:accent6>
          <a:srgbClr val="00B9E7"/>
        </a:accent6>
        <a:hlink>
          <a:srgbClr val="00FFFF"/>
        </a:hlink>
        <a:folHlink>
          <a:srgbClr val="99CC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66CC"/>
        </a:dk2>
        <a:lt2>
          <a:srgbClr val="3333FF"/>
        </a:lt2>
        <a:accent1>
          <a:srgbClr val="0000FF"/>
        </a:accent1>
        <a:accent2>
          <a:srgbClr val="00CCFF"/>
        </a:accent2>
        <a:accent3>
          <a:srgbClr val="FFFFFF"/>
        </a:accent3>
        <a:accent4>
          <a:srgbClr val="000000"/>
        </a:accent4>
        <a:accent5>
          <a:srgbClr val="AAAAFF"/>
        </a:accent5>
        <a:accent6>
          <a:srgbClr val="00B9E7"/>
        </a:accent6>
        <a:hlink>
          <a:srgbClr val="00FFFF"/>
        </a:hlink>
        <a:folHlink>
          <a:srgbClr val="99CCF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66CC"/>
        </a:dk2>
        <a:lt2>
          <a:srgbClr val="3333FF"/>
        </a:lt2>
        <a:accent1>
          <a:srgbClr val="0000FF"/>
        </a:accent1>
        <a:accent2>
          <a:srgbClr val="00CCFF"/>
        </a:accent2>
        <a:accent3>
          <a:srgbClr val="FFFFFF"/>
        </a:accent3>
        <a:accent4>
          <a:srgbClr val="000000"/>
        </a:accent4>
        <a:accent5>
          <a:srgbClr val="AAAAFF"/>
        </a:accent5>
        <a:accent6>
          <a:srgbClr val="00B9E7"/>
        </a:accent6>
        <a:hlink>
          <a:srgbClr val="FFFF66"/>
        </a:hlink>
        <a:folHlink>
          <a:srgbClr val="99CCF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0066FF"/>
        </a:lt1>
        <a:dk2>
          <a:srgbClr val="0066CC"/>
        </a:dk2>
        <a:lt2>
          <a:srgbClr val="3333FF"/>
        </a:lt2>
        <a:accent1>
          <a:srgbClr val="0000FF"/>
        </a:accent1>
        <a:accent2>
          <a:srgbClr val="67710D"/>
        </a:accent2>
        <a:accent3>
          <a:srgbClr val="AAB8FF"/>
        </a:accent3>
        <a:accent4>
          <a:srgbClr val="000000"/>
        </a:accent4>
        <a:accent5>
          <a:srgbClr val="AAAAFF"/>
        </a:accent5>
        <a:accent6>
          <a:srgbClr val="5D660B"/>
        </a:accent6>
        <a:hlink>
          <a:srgbClr val="00FFFF"/>
        </a:hlink>
        <a:folHlink>
          <a:srgbClr val="99CCF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0066FF"/>
        </a:lt1>
        <a:dk2>
          <a:srgbClr val="0066CC"/>
        </a:dk2>
        <a:lt2>
          <a:srgbClr val="3333FF"/>
        </a:lt2>
        <a:accent1>
          <a:srgbClr val="0000FF"/>
        </a:accent1>
        <a:accent2>
          <a:srgbClr val="FFFF00"/>
        </a:accent2>
        <a:accent3>
          <a:srgbClr val="AAB8FF"/>
        </a:accent3>
        <a:accent4>
          <a:srgbClr val="000000"/>
        </a:accent4>
        <a:accent5>
          <a:srgbClr val="AAAAFF"/>
        </a:accent5>
        <a:accent6>
          <a:srgbClr val="E7E700"/>
        </a:accent6>
        <a:hlink>
          <a:srgbClr val="00FFFF"/>
        </a:hlink>
        <a:folHlink>
          <a:srgbClr val="99CCFF"/>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0066FF"/>
        </a:lt1>
        <a:dk2>
          <a:srgbClr val="0066CC"/>
        </a:dk2>
        <a:lt2>
          <a:srgbClr val="3333FF"/>
        </a:lt2>
        <a:accent1>
          <a:srgbClr val="0000FF"/>
        </a:accent1>
        <a:accent2>
          <a:srgbClr val="0000CC"/>
        </a:accent2>
        <a:accent3>
          <a:srgbClr val="AAB8FF"/>
        </a:accent3>
        <a:accent4>
          <a:srgbClr val="000000"/>
        </a:accent4>
        <a:accent5>
          <a:srgbClr val="AAAAFF"/>
        </a:accent5>
        <a:accent6>
          <a:srgbClr val="0000B9"/>
        </a:accent6>
        <a:hlink>
          <a:srgbClr val="FFFF00"/>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иксел">
  <a:themeElements>
    <a:clrScheme name="">
      <a:dk1>
        <a:srgbClr val="000000"/>
      </a:dk1>
      <a:lt1>
        <a:srgbClr val="0066FF"/>
      </a:lt1>
      <a:dk2>
        <a:srgbClr val="0066CC"/>
      </a:dk2>
      <a:lt2>
        <a:srgbClr val="3333FF"/>
      </a:lt2>
      <a:accent1>
        <a:srgbClr val="0000FF"/>
      </a:accent1>
      <a:accent2>
        <a:srgbClr val="0000CC"/>
      </a:accent2>
      <a:accent3>
        <a:srgbClr val="AAB8FF"/>
      </a:accent3>
      <a:accent4>
        <a:srgbClr val="000000"/>
      </a:accent4>
      <a:accent5>
        <a:srgbClr val="AAAAFF"/>
      </a:accent5>
      <a:accent6>
        <a:srgbClr val="0000B9"/>
      </a:accent6>
      <a:hlink>
        <a:srgbClr val="FFFF00"/>
      </a:hlink>
      <a:folHlink>
        <a:srgbClr val="99CCFF"/>
      </a:folHlink>
    </a:clrScheme>
    <a:fontScheme name="Пиксел">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Пиксел 13">
        <a:dk1>
          <a:srgbClr val="000000"/>
        </a:dk1>
        <a:lt1>
          <a:srgbClr val="0066FF"/>
        </a:lt1>
        <a:dk2>
          <a:srgbClr val="000000"/>
        </a:dk2>
        <a:lt2>
          <a:srgbClr val="3333FF"/>
        </a:lt2>
        <a:accent1>
          <a:srgbClr val="0000FF"/>
        </a:accent1>
        <a:accent2>
          <a:srgbClr val="790571"/>
        </a:accent2>
        <a:accent3>
          <a:srgbClr val="AAB8FF"/>
        </a:accent3>
        <a:accent4>
          <a:srgbClr val="000000"/>
        </a:accent4>
        <a:accent5>
          <a:srgbClr val="AAAAFF"/>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4">
        <a:dk1>
          <a:srgbClr val="000000"/>
        </a:dk1>
        <a:lt1>
          <a:srgbClr val="0066FF"/>
        </a:lt1>
        <a:dk2>
          <a:srgbClr val="000000"/>
        </a:dk2>
        <a:lt2>
          <a:srgbClr val="3333FF"/>
        </a:lt2>
        <a:accent1>
          <a:srgbClr val="0000FF"/>
        </a:accent1>
        <a:accent2>
          <a:srgbClr val="1D1767"/>
        </a:accent2>
        <a:accent3>
          <a:srgbClr val="AAB8FF"/>
        </a:accent3>
        <a:accent4>
          <a:srgbClr val="000000"/>
        </a:accent4>
        <a:accent5>
          <a:srgbClr val="AAAAFF"/>
        </a:accent5>
        <a:accent6>
          <a:srgbClr val="19145D"/>
        </a:accent6>
        <a:hlink>
          <a:srgbClr val="00FFFF"/>
        </a:hlink>
        <a:folHlink>
          <a:srgbClr val="D6DD45"/>
        </a:folHlink>
      </a:clrScheme>
      <a:clrMap bg1="lt1" tx1="dk1" bg2="lt2" tx2="dk2" accent1="accent1" accent2="accent2" accent3="accent3" accent4="accent4" accent5="accent5" accent6="accent6" hlink="hlink" folHlink="folHlink"/>
    </a:extraClrScheme>
    <a:extraClrScheme>
      <a:clrScheme name="Пиксел 15">
        <a:dk1>
          <a:srgbClr val="000000"/>
        </a:dk1>
        <a:lt1>
          <a:srgbClr val="0066FF"/>
        </a:lt1>
        <a:dk2>
          <a:srgbClr val="000000"/>
        </a:dk2>
        <a:lt2>
          <a:srgbClr val="3333FF"/>
        </a:lt2>
        <a:accent1>
          <a:srgbClr val="0000FF"/>
        </a:accent1>
        <a:accent2>
          <a:srgbClr val="1D1767"/>
        </a:accent2>
        <a:accent3>
          <a:srgbClr val="AAB8FF"/>
        </a:accent3>
        <a:accent4>
          <a:srgbClr val="000000"/>
        </a:accent4>
        <a:accent5>
          <a:srgbClr val="AAAAFF"/>
        </a:accent5>
        <a:accent6>
          <a:srgbClr val="19145D"/>
        </a:accent6>
        <a:hlink>
          <a:srgbClr val="00FFFF"/>
        </a:hlink>
        <a:folHlink>
          <a:srgbClr val="99CCFF"/>
        </a:folHlink>
      </a:clrScheme>
      <a:clrMap bg1="lt1" tx1="dk1" bg2="lt2" tx2="dk2" accent1="accent1" accent2="accent2" accent3="accent3" accent4="accent4" accent5="accent5" accent6="accent6" hlink="hlink" folHlink="folHlink"/>
    </a:extraClrScheme>
    <a:extraClrScheme>
      <a:clrScheme name="Пиксел 16">
        <a:dk1>
          <a:srgbClr val="000000"/>
        </a:dk1>
        <a:lt1>
          <a:srgbClr val="0066FF"/>
        </a:lt1>
        <a:dk2>
          <a:srgbClr val="0066CC"/>
        </a:dk2>
        <a:lt2>
          <a:srgbClr val="3333FF"/>
        </a:lt2>
        <a:accent1>
          <a:srgbClr val="0000FF"/>
        </a:accent1>
        <a:accent2>
          <a:srgbClr val="1D1767"/>
        </a:accent2>
        <a:accent3>
          <a:srgbClr val="AAB8FF"/>
        </a:accent3>
        <a:accent4>
          <a:srgbClr val="000000"/>
        </a:accent4>
        <a:accent5>
          <a:srgbClr val="AAAAFF"/>
        </a:accent5>
        <a:accent6>
          <a:srgbClr val="19145D"/>
        </a:accent6>
        <a:hlink>
          <a:srgbClr val="00FFFF"/>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1_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5.xml><?xml version="1.0" encoding="utf-8"?>
<a:theme xmlns:a="http://schemas.openxmlformats.org/drawingml/2006/main" name="2_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6.xml><?xml version="1.0" encoding="utf-8"?>
<a:theme xmlns:a="http://schemas.openxmlformats.org/drawingml/2006/main" name="3_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4889</TotalTime>
  <Words>1599</Words>
  <Application>Microsoft Office PowerPoint</Application>
  <PresentationFormat>Экран (4:3)</PresentationFormat>
  <Paragraphs>416</Paragraphs>
  <Slides>20</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20</vt:i4>
      </vt:variant>
    </vt:vector>
  </HeadingPairs>
  <TitlesOfParts>
    <vt:vector size="26" baseType="lpstr">
      <vt:lpstr>Office Theme</vt:lpstr>
      <vt:lpstr>Пиксел</vt:lpstr>
      <vt:lpstr>Натуральные материалы</vt:lpstr>
      <vt:lpstr>1_Натуральные материалы</vt:lpstr>
      <vt:lpstr>2_Натуральные материалы</vt:lpstr>
      <vt:lpstr>3_Натуральные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ГРАЖДАНСКИЙ БЮДЖЕТ</dc:title>
  <dc:creator>Назарчук</dc:creator>
  <cp:lastModifiedBy>Юлия</cp:lastModifiedBy>
  <cp:revision>330</cp:revision>
  <cp:lastPrinted>2018-10-16T09:27:48Z</cp:lastPrinted>
  <dcterms:created xsi:type="dcterms:W3CDTF">2018-06-11T11:37:09Z</dcterms:created>
  <dcterms:modified xsi:type="dcterms:W3CDTF">2021-05-13T11:15:04Z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reated">
    <vt:filetime>2018-03-07T00:00:00Z</vt:filetime>
  </property>
  <property fmtid="{D5CDD505-2E9C-101B-9397-08002B2CF9AE}" pid="4" name="Creator">
    <vt:lpwstr>Acrobat PDFMaker 10.1 для PowerPoint</vt:lpwstr>
  </property>
  <property fmtid="{D5CDD505-2E9C-101B-9397-08002B2CF9AE}" pid="5" name="HiddenSlides">
    <vt:i4>0</vt:i4>
  </property>
  <property fmtid="{D5CDD505-2E9C-101B-9397-08002B2CF9AE}" pid="6" name="HyperlinksChanged">
    <vt:bool>false</vt:bool>
  </property>
  <property fmtid="{D5CDD505-2E9C-101B-9397-08002B2CF9AE}" pid="7" name="LastSaved">
    <vt:filetime>2018-06-11T00:00:00Z</vt:filetime>
  </property>
  <property fmtid="{D5CDD505-2E9C-101B-9397-08002B2CF9AE}" pid="8" name="LinksUpToDate">
    <vt:bool>false</vt:bool>
  </property>
  <property fmtid="{D5CDD505-2E9C-101B-9397-08002B2CF9AE}" pid="9" name="MMClips">
    <vt:i4>0</vt:i4>
  </property>
  <property fmtid="{D5CDD505-2E9C-101B-9397-08002B2CF9AE}" pid="10" name="Notes">
    <vt:i4>0</vt:i4>
  </property>
  <property fmtid="{D5CDD505-2E9C-101B-9397-08002B2CF9AE}" pid="11" name="PresentationFormat">
    <vt:lpwstr>Экран (4:3)</vt:lpwstr>
  </property>
  <property fmtid="{D5CDD505-2E9C-101B-9397-08002B2CF9AE}" pid="12" name="ScaleCrop">
    <vt:bool>false</vt:bool>
  </property>
  <property fmtid="{D5CDD505-2E9C-101B-9397-08002B2CF9AE}" pid="13" name="ShareDoc">
    <vt:bool>false</vt:bool>
  </property>
  <property fmtid="{D5CDD505-2E9C-101B-9397-08002B2CF9AE}" pid="14" name="Slides">
    <vt:i4>15</vt:i4>
  </property>
</Properties>
</file>