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442" r:id="rId2"/>
    <p:sldId id="458" r:id="rId3"/>
    <p:sldId id="462" r:id="rId4"/>
    <p:sldId id="482" r:id="rId5"/>
    <p:sldId id="471" r:id="rId6"/>
    <p:sldId id="465" r:id="rId7"/>
  </p:sldIdLst>
  <p:sldSz cx="9906000" cy="6858000" type="A4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41" userDrawn="1">
          <p15:clr>
            <a:srgbClr val="A4A3A4"/>
          </p15:clr>
        </p15:guide>
        <p15:guide id="2" pos="24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FFFF"/>
    <a:srgbClr val="0A259A"/>
    <a:srgbClr val="FFCCCC"/>
    <a:srgbClr val="66FF99"/>
    <a:srgbClr val="66FF66"/>
    <a:srgbClr val="57D6E7"/>
    <a:srgbClr val="7DFFB8"/>
    <a:srgbClr val="66CCFF"/>
    <a:srgbClr val="99CCFF"/>
    <a:srgbClr val="CC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1808" autoAdjust="0"/>
    <p:restoredTop sz="98746" autoAdjust="0"/>
  </p:normalViewPr>
  <p:slideViewPr>
    <p:cSldViewPr snapToGrid="0">
      <p:cViewPr varScale="1">
        <p:scale>
          <a:sx n="72" d="100"/>
          <a:sy n="72" d="100"/>
        </p:scale>
        <p:origin x="-858" y="-96"/>
      </p:cViewPr>
      <p:guideLst>
        <p:guide orient="horz" pos="2341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0315938988015521E-2"/>
          <c:y val="0.13412778899275823"/>
          <c:w val="0.92718169943072781"/>
          <c:h val="0.73965907487771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DD3D3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FFCC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66FF99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14997.5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14917.6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20355.400000000001</c:v>
                </c:pt>
              </c:numCache>
            </c:numRef>
          </c:val>
        </c:ser>
        <c:axId val="138548352"/>
        <c:axId val="138549888"/>
      </c:barChart>
      <c:catAx>
        <c:axId val="1385483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38549888"/>
        <c:crosses val="autoZero"/>
        <c:auto val="1"/>
        <c:lblAlgn val="ctr"/>
        <c:lblOffset val="100"/>
      </c:catAx>
      <c:valAx>
        <c:axId val="138549888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38548352"/>
        <c:crosses val="autoZero"/>
        <c:crossBetween val="between"/>
      </c:valAx>
      <c:spPr>
        <a:noFill/>
        <a:ln w="48599">
          <a:noFill/>
        </a:ln>
      </c:spPr>
    </c:plotArea>
    <c:plotVisOnly val="1"/>
    <c:dispBlanksAs val="gap"/>
  </c:chart>
  <c:txPr>
    <a:bodyPr/>
    <a:lstStyle/>
    <a:p>
      <a:pPr>
        <a:defRPr sz="3444">
          <a:solidFill>
            <a:schemeClr val="bg1"/>
          </a:solidFill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rotY val="178"/>
      <c:perspective val="110"/>
    </c:view3D>
    <c:plotArea>
      <c:layout>
        <c:manualLayout>
          <c:layoutTarget val="inner"/>
          <c:xMode val="edge"/>
          <c:yMode val="edge"/>
          <c:x val="1.8518518518518583E-2"/>
          <c:y val="5.568705549013777E-2"/>
          <c:w val="0.96604938271604934"/>
          <c:h val="0.944312944509861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etal">
              <a:bevelT w="165100" prst="coolSlant"/>
            </a:sp3d>
          </c:spPr>
          <c:explosion val="10"/>
          <c:dPt>
            <c:idx val="0"/>
            <c:spPr>
              <a:solidFill>
                <a:srgbClr val="0A259A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2"/>
            <c:spPr>
              <a:solidFill>
                <a:srgbClr val="66FF6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3"/>
            <c:spPr>
              <a:solidFill>
                <a:srgbClr val="FFCCCC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cat>
            <c:strRef>
              <c:f>Лист1!$A$2:$A$5</c:f>
              <c:strCache>
                <c:ptCount val="4"/>
                <c:pt idx="0">
                  <c:v>ИПН</c:v>
                </c:pt>
                <c:pt idx="1">
                  <c:v>СОЦ НАЛОГ</c:v>
                </c:pt>
                <c:pt idx="2">
                  <c:v>НАЛОГ</c:v>
                </c:pt>
                <c:pt idx="3">
                  <c:v>ПР.РЕС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2558.8000000000002</c:v>
                </c:pt>
                <c:pt idx="1">
                  <c:v>1953.7</c:v>
                </c:pt>
                <c:pt idx="2">
                  <c:v>246.2</c:v>
                </c:pt>
                <c:pt idx="3">
                  <c:v>103.2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2818190995356427E-2"/>
          <c:y val="4.1241483002634367E-2"/>
          <c:w val="0.92718169943072781"/>
          <c:h val="0.73965907487771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DD3D3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FFCC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57D6E7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66FF66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3772.4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3858.6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3740.7</c:v>
                </c:pt>
              </c:numCache>
            </c:numRef>
          </c:val>
        </c:ser>
        <c:axId val="148907136"/>
        <c:axId val="148908672"/>
      </c:barChart>
      <c:catAx>
        <c:axId val="1489071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48908672"/>
        <c:crosses val="autoZero"/>
        <c:auto val="1"/>
        <c:lblAlgn val="ctr"/>
        <c:lblOffset val="100"/>
      </c:catAx>
      <c:valAx>
        <c:axId val="148908672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48907136"/>
        <c:crosses val="autoZero"/>
        <c:crossBetween val="between"/>
      </c:valAx>
      <c:spPr>
        <a:noFill/>
        <a:ln w="48599">
          <a:noFill/>
        </a:ln>
      </c:spPr>
    </c:plotArea>
    <c:plotVisOnly val="1"/>
    <c:dispBlanksAs val="gap"/>
  </c:chart>
  <c:txPr>
    <a:bodyPr/>
    <a:lstStyle/>
    <a:p>
      <a:pPr>
        <a:defRPr sz="3444">
          <a:solidFill>
            <a:schemeClr val="bg1"/>
          </a:solidFill>
        </a:defRPr>
      </a:pPr>
      <a:endParaRPr lang="ru-RU"/>
    </a:p>
  </c:txPr>
  <c:externalData r:id="rId1"/>
  <c:userShapes r:id="rId2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0.58194</cdr:x>
      <cdr:y>0.14739</cdr:y>
    </cdr:from>
    <cdr:to>
      <cdr:x>0.71973</cdr:x>
      <cdr:y>0.2241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 rot="10800000" flipH="1" flipV="1">
          <a:off x="5583466" y="650411"/>
          <a:ext cx="1322037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 marL="0" marR="0" indent="0" algn="l" defTabSz="914400" rtl="0" fontAlgn="auto" latinLnBrk="1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defRPr>
          </a:defPPr>
          <a:lvl1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1pPr>
          <a:lvl2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2pPr>
          <a:lvl3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3pPr>
          <a:lvl4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4pPr>
          <a:lvl5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5pPr>
          <a:lvl6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6pPr>
          <a:lvl7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7pPr>
          <a:lvl8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8pPr>
          <a:lvl9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0.36388</cdr:x>
      <cdr:y>0.29732</cdr:y>
    </cdr:from>
    <cdr:to>
      <cdr:x>0.48696</cdr:x>
      <cdr:y>0.37403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 rot="10800000" flipH="1" flipV="1">
          <a:off x="3491274" y="1312049"/>
          <a:ext cx="1180900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0.11104</cdr:x>
      <cdr:y>0.28982</cdr:y>
    </cdr:from>
    <cdr:to>
      <cdr:x>0.25418</cdr:x>
      <cdr:y>0.36179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 rot="10800000" flipH="1" flipV="1">
          <a:off x="1065381" y="1363480"/>
          <a:ext cx="1373368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14997,5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0.8011</cdr:x>
      <cdr:y>0.053</cdr:y>
    </cdr:from>
    <cdr:to>
      <cdr:x>0.94425</cdr:x>
      <cdr:y>0.12496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rot="10800000" flipH="1" flipV="1">
          <a:off x="7686261" y="249342"/>
          <a:ext cx="1373368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kk-KZ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20355,4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0.42956</cdr:x>
      <cdr:y>0.03452</cdr:y>
    </cdr:from>
    <cdr:to>
      <cdr:x>0.5727</cdr:x>
      <cdr:y>0.10648</cdr:y>
    </cdr:to>
    <cdr:sp macro="" textlink="">
      <cdr:nvSpPr>
        <cdr:cNvPr id="8" name="Прямоугольник 7"/>
        <cdr:cNvSpPr/>
      </cdr:nvSpPr>
      <cdr:spPr>
        <a:xfrm xmlns:a="http://schemas.openxmlformats.org/drawingml/2006/main" rot="10800000" flipH="1" flipV="1">
          <a:off x="4121426" y="162402"/>
          <a:ext cx="1373368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14917,6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0.94347</cdr:x>
      <cdr:y>0.32844</cdr:y>
    </cdr:to>
    <cdr:pic>
      <cdr:nvPicPr>
        <cdr:cNvPr id="2" name="Picture 8" descr="Ð¸ÐºÐ¾Ð½ÐºÐ° diesel locomotive, Ð»Ð¾ÐºÐ¾Ð¼Ð¾ÑÐ¸Ð², Ð¿Ð¾ÐµÐ·Ð´,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p="http://schemas.openxmlformats.org/presentationml/2006/main" xmlns:a14="http://schemas.microsoft.com/office/drawing/2010/main" xmlns="" xmlns:lc="http://schemas.openxmlformats.org/drawingml/2006/lockedCanvas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7764398" cy="1550995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r="http://schemas.openxmlformats.org/officeDocument/2006/relationships" xmlns:p="http://schemas.openxmlformats.org/presentationml/2006/main" xmlns:a14="http://schemas.microsoft.com/office/drawing/2010/main" xmlns="" xmlns:lc="http://schemas.openxmlformats.org/drawingml/2006/lockedCanvas">
              <a:solidFill>
                <a:srgbClr val="FFFFFF"/>
              </a:solidFill>
            </a14:hiddenFill>
          </a:ext>
        </a:extLst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0.10379</cdr:x>
      <cdr:y>0.21835</cdr:y>
    </cdr:from>
    <cdr:to>
      <cdr:x>0.27591</cdr:x>
      <cdr:y>0.30129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909153" y="914398"/>
          <a:ext cx="1507717" cy="3472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3772</a:t>
          </a:r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,4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0.56813</cdr:x>
      <cdr:y>0.21145</cdr:y>
    </cdr:from>
    <cdr:to>
      <cdr:x>0.7422</cdr:x>
      <cdr:y>0.2923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976641" y="885486"/>
          <a:ext cx="1524799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0.79732</cdr:x>
      <cdr:y>0.05357</cdr:y>
    </cdr:from>
    <cdr:to>
      <cdr:x>0.97525</cdr:x>
      <cdr:y>0.13442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984274" y="224334"/>
          <a:ext cx="1558611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3740,7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0.47353</cdr:x>
      <cdr:y>0.05063</cdr:y>
    </cdr:from>
    <cdr:to>
      <cdr:x>0.63031</cdr:x>
      <cdr:y>0.13148</cdr:y>
    </cdr:to>
    <cdr:sp macro="" textlink="">
      <cdr:nvSpPr>
        <cdr:cNvPr id="6" name="Прямоугольник 5"/>
        <cdr:cNvSpPr/>
      </cdr:nvSpPr>
      <cdr:spPr>
        <a:xfrm xmlns:a="http://schemas.openxmlformats.org/drawingml/2006/main" rot="10800000" flipH="1" flipV="1">
          <a:off x="4147931" y="212035"/>
          <a:ext cx="1373368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3858</a:t>
          </a:r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,6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xfrm>
            <a:off x="906357" y="4715909"/>
            <a:ext cx="4984962" cy="44677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21361762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872970" y="273050"/>
            <a:ext cx="5537730" cy="585311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95297" y="1435101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600073" indent="-142873">
              <a:spcBef>
                <a:spcPts val="300"/>
              </a:spcBef>
              <a:buFontTx/>
              <a:defRPr sz="1400"/>
            </a:lvl2pPr>
            <a:lvl3pPr marL="1047750" indent="-133350">
              <a:spcBef>
                <a:spcPts val="300"/>
              </a:spcBef>
              <a:buFontTx/>
              <a:defRPr sz="1400"/>
            </a:lvl3pPr>
            <a:lvl4pPr marL="1531619" indent="-160019">
              <a:spcBef>
                <a:spcPts val="300"/>
              </a:spcBef>
              <a:buFontTx/>
              <a:defRPr sz="1400"/>
            </a:lvl4pPr>
            <a:lvl5pPr marL="1988820" indent="-160020">
              <a:spcBef>
                <a:spcPts val="300"/>
              </a:spcBef>
              <a:buFontTx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35630" y="6400415"/>
            <a:ext cx="275071" cy="27699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9146723" y="6404294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1" r:id="rId5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дзаголовок 6"/>
          <p:cNvSpPr>
            <a:spLocks noGrp="1"/>
          </p:cNvSpPr>
          <p:nvPr>
            <p:ph type="ctrTitle"/>
          </p:nvPr>
        </p:nvSpPr>
        <p:spPr>
          <a:xfrm>
            <a:off x="4328931" y="2348881"/>
            <a:ext cx="4992555" cy="1758057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БЮДЖЕТА Аппарат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Жагатальского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сельского округа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Алакольского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 на 1 октября 2020 года</a:t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6"/>
          <p:cNvSpPr txBox="1">
            <a:spLocks/>
          </p:cNvSpPr>
          <p:nvPr/>
        </p:nvSpPr>
        <p:spPr>
          <a:xfrm>
            <a:off x="3339819" y="6453336"/>
            <a:ext cx="2886321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rgbClr val="0A259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с.Казахстан,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2020г.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" name="AutoShape 249"/>
          <p:cNvCxnSpPr>
            <a:cxnSpLocks noChangeShapeType="1"/>
          </p:cNvCxnSpPr>
          <p:nvPr/>
        </p:nvCxnSpPr>
        <p:spPr bwMode="auto">
          <a:xfrm flipV="1">
            <a:off x="0" y="570017"/>
            <a:ext cx="9906000" cy="16086"/>
          </a:xfrm>
          <a:prstGeom prst="straightConnector1">
            <a:avLst/>
          </a:prstGeom>
          <a:ln>
            <a:solidFill>
              <a:srgbClr val="0A259A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AutoShape 249"/>
          <p:cNvCxnSpPr>
            <a:cxnSpLocks noChangeShapeType="1"/>
          </p:cNvCxnSpPr>
          <p:nvPr/>
        </p:nvCxnSpPr>
        <p:spPr bwMode="auto">
          <a:xfrm flipV="1">
            <a:off x="0" y="6244443"/>
            <a:ext cx="9906000" cy="16086"/>
          </a:xfrm>
          <a:prstGeom prst="straightConnector1">
            <a:avLst/>
          </a:prstGeom>
          <a:ln>
            <a:solidFill>
              <a:srgbClr val="CCFFFF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2186608"/>
          <a:ext cx="8237083" cy="1964276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450770"/>
                <a:gridCol w="1585912"/>
                <a:gridCol w="1632857"/>
                <a:gridCol w="1567544"/>
              </a:tblGrid>
              <a:tr h="137276"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Наименование показателей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 01.10.2018 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 01.10.2019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 01.10.2020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646551"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ПОСТУПЛЕНИЯ В БЮДЖЕТ сельского округа , всего: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14997,5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14917,6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20355,4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403325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Налоговые поступления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3772,4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3858,6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3740,7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361840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Поступления трансфертов (субвенций)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11720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11059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16610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394370" y="6313714"/>
            <a:ext cx="511629" cy="54428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0982" cy="1496291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362" y="1"/>
            <a:ext cx="8218325" cy="2246765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fontAlgn="ctr"/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поступлений</a:t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бюджета Аппарат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Жагатальского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сельского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округаАлакольского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</a:t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1 октября за 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2020 год, тыс.тенге</a:t>
            </a:r>
            <a: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800" b="1" dirty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96519" y="6277174"/>
            <a:ext cx="292705" cy="523216"/>
          </a:xfrm>
        </p:spPr>
        <p:txBody>
          <a:bodyPr/>
          <a:lstStyle/>
          <a:p>
            <a:pPr algn="ctr"/>
            <a:r>
              <a:rPr lang="kk-KZ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372" y="-159026"/>
            <a:ext cx="9089571" cy="1508101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 hangingPunct="0"/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поступлений на 1 октября</a:t>
            </a:r>
            <a:b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2020  годы, тыс.тенге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4" name="Диаграмма 4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36492689"/>
              </p:ext>
            </p:extLst>
          </p:nvPr>
        </p:nvGraphicFramePr>
        <p:xfrm>
          <a:off x="0" y="1815549"/>
          <a:ext cx="9594574" cy="4704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34707" y="4088699"/>
            <a:ext cx="1829710" cy="160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82894" y="6246397"/>
            <a:ext cx="319956" cy="584771"/>
          </a:xfrm>
        </p:spPr>
        <p:txBody>
          <a:bodyPr/>
          <a:lstStyle/>
          <a:p>
            <a:pPr algn="ctr"/>
            <a:r>
              <a:rPr lang="kk-KZ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59428" y="5657671"/>
            <a:ext cx="25056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131,4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тыс.тенге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88086" y="5446302"/>
            <a:ext cx="18179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налог на имущества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33,4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тыс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тенге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-595744" y="3903836"/>
            <a:ext cx="236516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ИПН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1026,5</a:t>
            </a:r>
            <a:endParaRPr lang="ru-RU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тыс.тенге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1048298" y="1060172"/>
          <a:ext cx="8229600" cy="4722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0" y="0"/>
            <a:ext cx="9613900" cy="2062099"/>
          </a:xfrm>
          <a:prstGeom prst="rect">
            <a:avLst/>
          </a:prstGeom>
          <a:noFill/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Основные виды </a:t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</a:b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налоговых поступлений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на </a:t>
            </a:r>
            <a:r>
              <a:rPr kumimoji="0" lang="ru-RU" altLang="ru-RU" sz="3200" b="1" i="0" u="none" strike="noStrike" kern="0" cap="none" spc="0" normalizeH="0" baseline="0" noProof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1 октября </a:t>
            </a: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2020 года,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.тенге</a:t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</a:br>
            <a:endParaRPr kumimoji="0" lang="ru-RU" altLang="ru-RU" sz="3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5564579" y="5476087"/>
            <a:ext cx="2458192" cy="1381913"/>
          </a:xfrm>
          <a:prstGeom prst="rect">
            <a:avLst/>
          </a:prstGeom>
          <a:solidFill>
            <a:srgbClr val="CCFFFF"/>
          </a:solidFill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ПРИМЕЧАНИЕ:</a:t>
            </a:r>
          </a:p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Всего налоговых поступлений </a:t>
            </a:r>
          </a:p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на 1 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октября 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2020 года       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3740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,7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тыс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.тенге 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128,8%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в целом от поступлений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1046142" y="3864429"/>
            <a:ext cx="619372" cy="43679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918857" y="4441371"/>
            <a:ext cx="1295400" cy="1230087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412677" y="4619501"/>
            <a:ext cx="2034637" cy="96487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7780320" y="3569347"/>
            <a:ext cx="23651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налог на транспортные средства с физ.лицо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2549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,2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тыс.тенге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8428082" y="3480545"/>
            <a:ext cx="541747" cy="133512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42" descr="gallery_2d9bf59dd28ca273e04461ece80f15e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4731026"/>
            <a:ext cx="2372139" cy="2126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Picture 2" descr="Ð¸ÐºÐ¾Ð½ÐºÐ° ÑÑÐ°Ð»ÐµÑ, toilet,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99" y="2862334"/>
            <a:ext cx="902146" cy="9773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26" descr="getNewsImage.ph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18571" y="4592751"/>
            <a:ext cx="1223542" cy="1112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" name="Picture 8" descr="Ð¸ÐºÐ¾Ð½ÐºÐ° diesel locomotive, Ð»Ð¾ÐºÐ¾Ð¼Ð¾ÑÐ¸Ð², Ð¿Ð¾ÐµÐ·Ð´,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083826" y="2570922"/>
            <a:ext cx="1046921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4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36492689"/>
              </p:ext>
            </p:extLst>
          </p:nvPr>
        </p:nvGraphicFramePr>
        <p:xfrm>
          <a:off x="583095" y="2332384"/>
          <a:ext cx="8759687" cy="4187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43348" y="191417"/>
            <a:ext cx="67245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Налоговые поступления в динамике, тыс.тенге</a:t>
            </a:r>
          </a:p>
          <a:p>
            <a:pPr algn="ctr" fontAlgn="ctr"/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1 октября за 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 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2020 годы</a:t>
            </a:r>
            <a:endParaRPr lang="en-US" altLang="ru-RU" sz="3200" b="1" dirty="0" smtClean="0">
              <a:solidFill>
                <a:srgbClr val="0A259A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906000" cy="1938988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indent="0" algn="ctr" fontAlgn="ctr">
              <a:buNone/>
            </a:pP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Исполнение бюджета по расходам </a:t>
            </a:r>
            <a:b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на 1 октября за 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2018-2020 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годы, тыс.тенге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  <a:sym typeface="Myriad Pro Semibold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4071" y="1107081"/>
          <a:ext cx="8106886" cy="4237447"/>
        </p:xfrm>
        <a:graphic>
          <a:graphicData uri="http://schemas.openxmlformats.org/drawingml/2006/table">
            <a:tbl>
              <a:tblPr/>
              <a:tblGrid>
                <a:gridCol w="139277"/>
                <a:gridCol w="3210078"/>
                <a:gridCol w="887896"/>
                <a:gridCol w="1179444"/>
                <a:gridCol w="1020417"/>
                <a:gridCol w="861391"/>
                <a:gridCol w="808383"/>
              </a:tblGrid>
              <a:tr h="4493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1.10.2018 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1.10.2019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</a:t>
                      </a:r>
                      <a:r>
                        <a:rPr lang="ru-RU" sz="1400" b="1" i="0" u="none" strike="noStrike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 октября</a:t>
                      </a:r>
                      <a:r>
                        <a:rPr lang="ru-RU" sz="1400" b="1" i="0" u="none" strike="noStrike" baseline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2020 года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период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9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 всего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13139,0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15288,6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26530,0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22039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21863,7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в том числе: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Услуги по обеспечению деятельности </a:t>
                      </a:r>
                      <a:r>
                        <a:rPr lang="ru-RU" sz="1200" b="0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акима</a:t>
                      </a:r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города районного значения, села, поселка, сельского округа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12140</a:t>
                      </a:r>
                      <a:endParaRPr lang="ru-RU" sz="1200" b="0" i="0" u="none" strike="noStrike" dirty="0" smtClean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12748,2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18368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14113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13987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Освещение улиц в населенных пунктах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Обеспечение санитарии населенных пунктов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1399</a:t>
                      </a:r>
                      <a:endParaRPr lang="ru-RU" sz="1200" b="0" i="0" u="none" strike="noStrike" dirty="0" smtClean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Благоустройство и озеленение населенных пунктов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226,9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1151,7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652,2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Обеспечение функционирования автомобильных дорог в городах районного значения, селах, поселках, сельских округах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132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Капитальные расходы государственного органа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1029,6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168,8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09315" y="0"/>
            <a:ext cx="696686" cy="5987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8CCE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2640251</TotalTime>
  <Words>235</Words>
  <Application>Microsoft Office PowerPoint</Application>
  <PresentationFormat>Лист A4 (210x297 мм)</PresentationFormat>
  <Paragraphs>105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ИСПОЛНЕНИЕ БЮДЖЕТА Аппарат акима Жагатальского сельского округа Алакольского района на 1 октября 2020 года </vt:lpstr>
      <vt:lpstr>Структура поступлений бюджета Аппарат акима Жагатальского сельского округаАлакольского района на 1 октября за 2018 – 2020 год, тыс.тенге </vt:lpstr>
      <vt:lpstr>Динамика поступлений на 1 октября за 2018 – 2020  годы, тыс.тенге </vt:lpstr>
      <vt:lpstr>Слайд 4</vt:lpstr>
      <vt:lpstr>Слайд 5</vt:lpstr>
      <vt:lpstr>Исполнение бюджета по расходам  на 1 октября за 2018-2020 годы, тыс.тенге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РЕАЛИЗАЦИИ  ПРОГРАММЫ РАЗВИТИЯ «АЛМАТЫ-2020» ЗА 2016 ГОД</dc:title>
  <dc:creator>Indira</dc:creator>
  <cp:keywords>Бесконечная работа</cp:keywords>
  <cp:lastModifiedBy>Пользователь</cp:lastModifiedBy>
  <cp:revision>1525</cp:revision>
  <cp:lastPrinted>2017-04-28T05:08:38Z</cp:lastPrinted>
  <dcterms:modified xsi:type="dcterms:W3CDTF">2021-01-18T09:53:53Z</dcterms:modified>
</cp:coreProperties>
</file>