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2" r:id="rId4"/>
    <p:sldId id="303" r:id="rId5"/>
    <p:sldId id="307" r:id="rId6"/>
    <p:sldId id="306" r:id="rId7"/>
    <p:sldId id="305" r:id="rId8"/>
    <p:sldId id="308" r:id="rId9"/>
    <p:sldId id="309" r:id="rId10"/>
    <p:sldId id="310" r:id="rId11"/>
    <p:sldId id="259" r:id="rId12"/>
    <p:sldId id="313" r:id="rId13"/>
    <p:sldId id="262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86" autoAdjust="0"/>
  </p:normalViewPr>
  <p:slideViewPr>
    <p:cSldViewPr>
      <p:cViewPr varScale="1">
        <p:scale>
          <a:sx n="115" d="100"/>
          <a:sy n="11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2506240"/>
        <c:axId val="142631296"/>
      </c:barChart>
      <c:catAx>
        <c:axId val="142506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31296"/>
        <c:crosses val="autoZero"/>
        <c:auto val="1"/>
        <c:lblAlgn val="ctr"/>
        <c:lblOffset val="100"/>
      </c:catAx>
      <c:valAx>
        <c:axId val="142631296"/>
        <c:scaling>
          <c:orientation val="minMax"/>
        </c:scaling>
        <c:delete val="1"/>
        <c:axPos val="l"/>
        <c:numFmt formatCode="General" sourceLinked="1"/>
        <c:tickLblPos val="none"/>
        <c:crossAx val="14250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4284800"/>
        <c:axId val="4286336"/>
      </c:barChart>
      <c:catAx>
        <c:axId val="4284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86336"/>
        <c:crosses val="autoZero"/>
        <c:auto val="1"/>
        <c:lblAlgn val="ctr"/>
        <c:lblOffset val="100"/>
      </c:catAx>
      <c:valAx>
        <c:axId val="4286336"/>
        <c:scaling>
          <c:orientation val="minMax"/>
        </c:scaling>
        <c:delete val="1"/>
        <c:axPos val="l"/>
        <c:numFmt formatCode="General" sourceLinked="1"/>
        <c:tickLblPos val="none"/>
        <c:crossAx val="428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16380800"/>
        <c:axId val="116382336"/>
      </c:barChart>
      <c:catAx>
        <c:axId val="11638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382336"/>
        <c:crosses val="autoZero"/>
        <c:auto val="1"/>
        <c:lblAlgn val="ctr"/>
        <c:lblOffset val="100"/>
      </c:catAx>
      <c:valAx>
        <c:axId val="116382336"/>
        <c:scaling>
          <c:orientation val="minMax"/>
        </c:scaling>
        <c:delete val="1"/>
        <c:axPos val="l"/>
        <c:numFmt formatCode="General" sourceLinked="1"/>
        <c:tickLblPos val="none"/>
        <c:crossAx val="116380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60371712"/>
        <c:axId val="60373248"/>
      </c:barChart>
      <c:catAx>
        <c:axId val="60371712"/>
        <c:scaling>
          <c:orientation val="minMax"/>
        </c:scaling>
        <c:axPos val="b"/>
        <c:tickLblPos val="nextTo"/>
        <c:crossAx val="60373248"/>
        <c:crosses val="autoZero"/>
        <c:auto val="1"/>
        <c:lblAlgn val="ctr"/>
        <c:lblOffset val="100"/>
      </c:catAx>
      <c:valAx>
        <c:axId val="60373248"/>
        <c:scaling>
          <c:orientation val="minMax"/>
        </c:scaling>
        <c:delete val="1"/>
        <c:axPos val="l"/>
        <c:numFmt formatCode="General" sourceLinked="1"/>
        <c:tickLblPos val="none"/>
        <c:crossAx val="60371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60382592"/>
        <c:axId val="63358464"/>
      </c:barChart>
      <c:catAx>
        <c:axId val="6038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358464"/>
        <c:crosses val="autoZero"/>
        <c:auto val="1"/>
        <c:lblAlgn val="ctr"/>
        <c:lblOffset val="100"/>
      </c:catAx>
      <c:valAx>
        <c:axId val="63358464"/>
        <c:scaling>
          <c:orientation val="minMax"/>
        </c:scaling>
        <c:delete val="1"/>
        <c:axPos val="l"/>
        <c:numFmt formatCode="General" sourceLinked="1"/>
        <c:tickLblPos val="none"/>
        <c:crossAx val="6038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63285888"/>
        <c:axId val="63287680"/>
      </c:barChart>
      <c:catAx>
        <c:axId val="63285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287680"/>
        <c:crosses val="autoZero"/>
        <c:auto val="1"/>
        <c:lblAlgn val="ctr"/>
        <c:lblOffset val="100"/>
      </c:catAx>
      <c:valAx>
        <c:axId val="63287680"/>
        <c:scaling>
          <c:orientation val="minMax"/>
        </c:scaling>
        <c:delete val="1"/>
        <c:axPos val="l"/>
        <c:numFmt formatCode="General" sourceLinked="1"/>
        <c:tickLblPos val="none"/>
        <c:crossAx val="6328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63292928"/>
        <c:axId val="63430016"/>
      </c:barChart>
      <c:catAx>
        <c:axId val="63292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430016"/>
        <c:crosses val="autoZero"/>
        <c:auto val="1"/>
        <c:lblAlgn val="ctr"/>
        <c:lblOffset val="100"/>
      </c:catAx>
      <c:valAx>
        <c:axId val="63430016"/>
        <c:scaling>
          <c:orientation val="minMax"/>
        </c:scaling>
        <c:delete val="1"/>
        <c:axPos val="l"/>
        <c:numFmt formatCode="General" sourceLinked="1"/>
        <c:tickLblPos val="none"/>
        <c:crossAx val="63292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969773473445556E-2"/>
          <c:y val="3.0313472114209612E-2"/>
          <c:w val="0.82720897390711368"/>
          <c:h val="0.86526149872236358"/>
        </c:manualLayout>
      </c:layout>
      <c:bar3DChart>
        <c:barDir val="col"/>
        <c:grouping val="clustered"/>
        <c:shape val="box"/>
        <c:axId val="127972864"/>
        <c:axId val="127974400"/>
        <c:axId val="0"/>
      </c:bar3DChart>
      <c:catAx>
        <c:axId val="127972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974400"/>
        <c:crosses val="autoZero"/>
        <c:auto val="1"/>
        <c:lblAlgn val="ctr"/>
        <c:lblOffset val="100"/>
      </c:catAx>
      <c:valAx>
        <c:axId val="127974400"/>
        <c:scaling>
          <c:orientation val="minMax"/>
        </c:scaling>
        <c:delete val="1"/>
        <c:axPos val="l"/>
        <c:numFmt formatCode="General" sourceLinked="1"/>
        <c:tickLblPos val="none"/>
        <c:crossAx val="12797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7368553618864"/>
          <c:y val="0.29964097075350332"/>
          <c:w val="0.25432045701955647"/>
          <c:h val="0.18750975292587779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16E1-2727-4232-903B-9139601DCA62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</dgm:pt>
    <dgm:pt modelId="{F069948D-A9CC-429B-9D70-FABBACC1E3E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Білім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беру </a:t>
          </a: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мекемелері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EFB4CA91-FE8F-4F16-B7ED-562E306F8919}" type="parTrans" cxnId="{D66B77D7-2E95-4EC7-8488-7E692C9F2D0E}">
      <dgm:prSet/>
      <dgm:spPr/>
      <dgm:t>
        <a:bodyPr/>
        <a:lstStyle/>
        <a:p>
          <a:endParaRPr lang="ru-RU"/>
        </a:p>
      </dgm:t>
    </dgm:pt>
    <dgm:pt modelId="{7C14CA3E-BCB9-47CC-9883-02F514ADF85E}" type="sibTrans" cxnId="{D66B77D7-2E95-4EC7-8488-7E692C9F2D0E}">
      <dgm:prSet/>
      <dgm:spPr/>
      <dgm:t>
        <a:bodyPr/>
        <a:lstStyle/>
        <a:p>
          <a:endParaRPr lang="ru-RU"/>
        </a:p>
      </dgm:t>
    </dgm:pt>
    <dgm:pt modelId="{4EA64FEE-5D0B-4543-8C39-DC45E23A75A7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Орта мектеп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D0F0102C-2BF7-4F18-94D8-6434C02766B7}" type="parTrans" cxnId="{434E2D2C-E30E-484F-B10E-7DC826361899}">
      <dgm:prSet/>
      <dgm:spPr/>
      <dgm:t>
        <a:bodyPr/>
        <a:lstStyle/>
        <a:p>
          <a:endParaRPr lang="ru-RU"/>
        </a:p>
      </dgm:t>
    </dgm:pt>
    <dgm:pt modelId="{51A4B86F-715E-4390-ABFF-88D216DFF255}" type="sibTrans" cxnId="{434E2D2C-E30E-484F-B10E-7DC826361899}">
      <dgm:prSet/>
      <dgm:spPr/>
      <dgm:t>
        <a:bodyPr/>
        <a:lstStyle/>
        <a:p>
          <a:endParaRPr lang="ru-RU"/>
        </a:p>
      </dgm:t>
    </dgm:pt>
    <dgm:pt modelId="{9DCE7EE6-A196-4E0F-9FAC-8C8C8365BF0B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2982AC69-7D30-47BB-AE25-236878BD05F0}" type="parTrans" cxnId="{34E12329-99AB-48D4-8281-28C73A500895}">
      <dgm:prSet/>
      <dgm:spPr/>
      <dgm:t>
        <a:bodyPr/>
        <a:lstStyle/>
        <a:p>
          <a:endParaRPr lang="ru-RU"/>
        </a:p>
      </dgm:t>
    </dgm:pt>
    <dgm:pt modelId="{EAC5659B-F187-405D-BC87-E33857614D8B}" type="sibTrans" cxnId="{34E12329-99AB-48D4-8281-28C73A500895}">
      <dgm:prSet/>
      <dgm:spPr/>
      <dgm:t>
        <a:bodyPr/>
        <a:lstStyle/>
        <a:p>
          <a:endParaRPr lang="ru-RU"/>
        </a:p>
      </dgm:t>
    </dgm:pt>
    <dgm:pt modelId="{84B3FD30-A7EF-40EE-875F-F8E03467493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Бастаушы мектеп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AB76A859-4665-474F-9567-131AB0339D10}" type="parTrans" cxnId="{14CE6E49-3567-49E6-A1B1-0B6AE25F4A12}">
      <dgm:prSet/>
      <dgm:spPr/>
      <dgm:t>
        <a:bodyPr/>
        <a:lstStyle/>
        <a:p>
          <a:endParaRPr lang="ru-RU"/>
        </a:p>
      </dgm:t>
    </dgm:pt>
    <dgm:pt modelId="{88C8699B-495D-42CF-B7AA-ABB0BD7966D6}" type="sibTrans" cxnId="{14CE6E49-3567-49E6-A1B1-0B6AE25F4A12}">
      <dgm:prSet/>
      <dgm:spPr/>
      <dgm:t>
        <a:bodyPr/>
        <a:lstStyle/>
        <a:p>
          <a:endParaRPr lang="ru-RU"/>
        </a:p>
      </dgm:t>
    </dgm:pt>
    <dgm:pt modelId="{C10E65A5-5086-4E00-8364-3F88DC33FFD6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Балаларға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 </a:t>
          </a: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қосымша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</a:t>
          </a: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білім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беру</a:t>
          </a:r>
        </a:p>
      </dgm:t>
    </dgm:pt>
    <dgm:pt modelId="{6E74141F-C733-43B2-BA5C-044F8B61DF14}" type="parTrans" cxnId="{DC93B651-9349-4BA5-A0A3-0BE35D46A29E}">
      <dgm:prSet/>
      <dgm:spPr/>
      <dgm:t>
        <a:bodyPr/>
        <a:lstStyle/>
        <a:p>
          <a:endParaRPr lang="ru-RU"/>
        </a:p>
      </dgm:t>
    </dgm:pt>
    <dgm:pt modelId="{B81B514F-A8BC-449D-8DC7-BD85D4D9024C}" type="sibTrans" cxnId="{DC93B651-9349-4BA5-A0A3-0BE35D46A29E}">
      <dgm:prSet/>
      <dgm:spPr/>
      <dgm:t>
        <a:bodyPr/>
        <a:lstStyle/>
        <a:p>
          <a:endParaRPr lang="ru-RU"/>
        </a:p>
      </dgm:t>
    </dgm:pt>
    <dgm:pt modelId="{4D813457-3285-4666-8070-17D31A06992F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Балабақша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470B76EF-38DA-4E60-BFA3-DC62216B9AC0}" type="parTrans" cxnId="{A43D4BFB-43F6-4AC9-A69E-7D1558592893}">
      <dgm:prSet/>
      <dgm:spPr/>
      <dgm:t>
        <a:bodyPr/>
        <a:lstStyle/>
        <a:p>
          <a:endParaRPr lang="ru-RU"/>
        </a:p>
      </dgm:t>
    </dgm:pt>
    <dgm:pt modelId="{D5556FF3-3BED-4E1E-874F-73C28E4CB234}" type="sibTrans" cxnId="{A43D4BFB-43F6-4AC9-A69E-7D1558592893}">
      <dgm:prSet/>
      <dgm:spPr/>
      <dgm:t>
        <a:bodyPr/>
        <a:lstStyle/>
        <a:p>
          <a:endParaRPr lang="ru-RU"/>
        </a:p>
      </dgm:t>
    </dgm:pt>
    <dgm:pt modelId="{A40B0C3E-8DAB-47C1-A558-844CFD7F7CA5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Шағын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</a:t>
          </a: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орталықтар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AA22810-C6AC-4C94-A8D5-68096862B737}" type="parTrans" cxnId="{78D84D99-CA04-4799-A4EE-6E17B1A5564B}">
      <dgm:prSet/>
      <dgm:spPr/>
      <dgm:t>
        <a:bodyPr/>
        <a:lstStyle/>
        <a:p>
          <a:endParaRPr lang="ru-RU"/>
        </a:p>
      </dgm:t>
    </dgm:pt>
    <dgm:pt modelId="{6AAC56E0-E143-4468-A343-2AE552457E27}" type="sibTrans" cxnId="{78D84D99-CA04-4799-A4EE-6E17B1A5564B}">
      <dgm:prSet/>
      <dgm:spPr/>
      <dgm:t>
        <a:bodyPr/>
        <a:lstStyle/>
        <a:p>
          <a:endParaRPr lang="ru-RU"/>
        </a:p>
      </dgm:t>
    </dgm:pt>
    <dgm:pt modelId="{147C9B1F-F1C6-4786-B858-DD0167675531}" type="pres">
      <dgm:prSet presAssocID="{E33816E1-2727-4232-903B-9139601DCA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362F5-E286-40C3-BE93-6EB90797BF04}" type="pres">
      <dgm:prSet presAssocID="{F069948D-A9CC-429B-9D70-FABBACC1E3EE}" presName="centerShape" presStyleLbl="node0" presStyleIdx="0" presStyleCnt="1"/>
      <dgm:spPr/>
      <dgm:t>
        <a:bodyPr/>
        <a:lstStyle/>
        <a:p>
          <a:endParaRPr lang="en-US"/>
        </a:p>
      </dgm:t>
    </dgm:pt>
    <dgm:pt modelId="{BFFBC6A8-1097-453F-B1E6-729449A08B16}" type="pres">
      <dgm:prSet presAssocID="{D0F0102C-2BF7-4F18-94D8-6434C02766B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16E4C05-FB0E-4C07-8716-E479E0005D2A}" type="pres">
      <dgm:prSet presAssocID="{D0F0102C-2BF7-4F18-94D8-6434C02766B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40FBC1D-F3B0-46E2-9CBB-E93CE4CFA662}" type="pres">
      <dgm:prSet presAssocID="{4EA64FEE-5D0B-4543-8C39-DC45E23A75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5008-9A77-436B-BA3C-FDD24530366E}" type="pres">
      <dgm:prSet presAssocID="{2982AC69-7D30-47BB-AE25-236878BD05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63656C9A-66EA-4D5B-BFF1-12EF52D882D4}" type="pres">
      <dgm:prSet presAssocID="{2982AC69-7D30-47BB-AE25-236878BD05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A5F4343-2302-4ADE-B4C2-61E719424B90}" type="pres">
      <dgm:prSet presAssocID="{9DCE7EE6-A196-4E0F-9FAC-8C8C8365BF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5CB1-C5BC-49E4-B0A9-BE1E450E785F}" type="pres">
      <dgm:prSet presAssocID="{AB76A859-4665-474F-9567-131AB0339D10}" presName="Name9" presStyleLbl="parChTrans1D2" presStyleIdx="2" presStyleCnt="6"/>
      <dgm:spPr/>
      <dgm:t>
        <a:bodyPr/>
        <a:lstStyle/>
        <a:p>
          <a:endParaRPr lang="en-US"/>
        </a:p>
      </dgm:t>
    </dgm:pt>
    <dgm:pt modelId="{E7FC2F4B-5C02-462D-B714-C2C7B4221DF3}" type="pres">
      <dgm:prSet presAssocID="{AB76A859-4665-474F-9567-131AB0339D1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5683714-5188-4C85-A4C6-F99D26B8A2FD}" type="pres">
      <dgm:prSet presAssocID="{84B3FD30-A7EF-40EE-875F-F8E0346749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7C87-12BE-4451-A667-53968F45B5C4}" type="pres">
      <dgm:prSet presAssocID="{6E74141F-C733-43B2-BA5C-044F8B61DF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39B72E17-6AD8-4AD1-9FA4-A661A26D6228}" type="pres">
      <dgm:prSet presAssocID="{6E74141F-C733-43B2-BA5C-044F8B61DF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7FD3C25-099D-447B-BC95-4FBBA461CDEA}" type="pres">
      <dgm:prSet presAssocID="{C10E65A5-5086-4E00-8364-3F88DC33FFD6}" presName="node" presStyleLbl="node1" presStyleIdx="3" presStyleCnt="6" custRadScaleRad="99277" custRadScaleInc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BAFD-F568-4B4A-BA47-92E0F1C65F79}" type="pres">
      <dgm:prSet presAssocID="{470B76EF-38DA-4E60-BFA3-DC62216B9AC0}" presName="Name9" presStyleLbl="parChTrans1D2" presStyleIdx="4" presStyleCnt="6"/>
      <dgm:spPr/>
      <dgm:t>
        <a:bodyPr/>
        <a:lstStyle/>
        <a:p>
          <a:endParaRPr lang="en-US"/>
        </a:p>
      </dgm:t>
    </dgm:pt>
    <dgm:pt modelId="{630629DE-250B-4E43-A2B6-AA33906E355F}" type="pres">
      <dgm:prSet presAssocID="{470B76EF-38DA-4E60-BFA3-DC62216B9AC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92DF773-14A4-4B43-AEAB-CCCDB4D972DB}" type="pres">
      <dgm:prSet presAssocID="{4D813457-3285-4666-8070-17D31A0699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F01F-421F-4EB2-A735-BD757D9AD209}" type="pres">
      <dgm:prSet presAssocID="{6AA22810-C6AC-4C94-A8D5-68096862B737}" presName="Name9" presStyleLbl="parChTrans1D2" presStyleIdx="5" presStyleCnt="6"/>
      <dgm:spPr/>
      <dgm:t>
        <a:bodyPr/>
        <a:lstStyle/>
        <a:p>
          <a:endParaRPr lang="en-US"/>
        </a:p>
      </dgm:t>
    </dgm:pt>
    <dgm:pt modelId="{7C23D8C4-1A5B-4BF9-8A06-103CCBA633D3}" type="pres">
      <dgm:prSet presAssocID="{6AA22810-C6AC-4C94-A8D5-68096862B73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693206E-69BC-470E-B4AF-5E8F270AD3AB}" type="pres">
      <dgm:prSet presAssocID="{A40B0C3E-8DAB-47C1-A558-844CFD7F7C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6E49-3567-49E6-A1B1-0B6AE25F4A12}" srcId="{F069948D-A9CC-429B-9D70-FABBACC1E3EE}" destId="{84B3FD30-A7EF-40EE-875F-F8E03467493E}" srcOrd="2" destOrd="0" parTransId="{AB76A859-4665-474F-9567-131AB0339D10}" sibTransId="{88C8699B-495D-42CF-B7AA-ABB0BD7966D6}"/>
    <dgm:cxn modelId="{F77B0749-FA05-4E35-8214-7F13F6FEDFCC}" type="presOf" srcId="{2982AC69-7D30-47BB-AE25-236878BD05F0}" destId="{63656C9A-66EA-4D5B-BFF1-12EF52D882D4}" srcOrd="1" destOrd="0" presId="urn:microsoft.com/office/officeart/2005/8/layout/radial1"/>
    <dgm:cxn modelId="{86E65894-7454-487D-B064-94D5632A5C00}" type="presOf" srcId="{AB76A859-4665-474F-9567-131AB0339D10}" destId="{02015CB1-C5BC-49E4-B0A9-BE1E450E785F}" srcOrd="0" destOrd="0" presId="urn:microsoft.com/office/officeart/2005/8/layout/radial1"/>
    <dgm:cxn modelId="{3B50BC3E-8934-4E7A-A9EA-042BE9DA5B1D}" type="presOf" srcId="{84B3FD30-A7EF-40EE-875F-F8E03467493E}" destId="{45683714-5188-4C85-A4C6-F99D26B8A2FD}" srcOrd="0" destOrd="0" presId="urn:microsoft.com/office/officeart/2005/8/layout/radial1"/>
    <dgm:cxn modelId="{586EFACD-4456-47FA-80D2-667E8045B4E2}" type="presOf" srcId="{C10E65A5-5086-4E00-8364-3F88DC33FFD6}" destId="{C7FD3C25-099D-447B-BC95-4FBBA461CDEA}" srcOrd="0" destOrd="0" presId="urn:microsoft.com/office/officeart/2005/8/layout/radial1"/>
    <dgm:cxn modelId="{DC93B651-9349-4BA5-A0A3-0BE35D46A29E}" srcId="{F069948D-A9CC-429B-9D70-FABBACC1E3EE}" destId="{C10E65A5-5086-4E00-8364-3F88DC33FFD6}" srcOrd="3" destOrd="0" parTransId="{6E74141F-C733-43B2-BA5C-044F8B61DF14}" sibTransId="{B81B514F-A8BC-449D-8DC7-BD85D4D9024C}"/>
    <dgm:cxn modelId="{0463AE9F-E50D-4496-844D-3D3640760553}" type="presOf" srcId="{470B76EF-38DA-4E60-BFA3-DC62216B9AC0}" destId="{630629DE-250B-4E43-A2B6-AA33906E355F}" srcOrd="1" destOrd="0" presId="urn:microsoft.com/office/officeart/2005/8/layout/radial1"/>
    <dgm:cxn modelId="{78D84D99-CA04-4799-A4EE-6E17B1A5564B}" srcId="{F069948D-A9CC-429B-9D70-FABBACC1E3EE}" destId="{A40B0C3E-8DAB-47C1-A558-844CFD7F7CA5}" srcOrd="5" destOrd="0" parTransId="{6AA22810-C6AC-4C94-A8D5-68096862B737}" sibTransId="{6AAC56E0-E143-4468-A343-2AE552457E27}"/>
    <dgm:cxn modelId="{A1A81C4E-7B43-4D34-B704-B6649CE4331B}" type="presOf" srcId="{F069948D-A9CC-429B-9D70-FABBACC1E3EE}" destId="{438362F5-E286-40C3-BE93-6EB90797BF04}" srcOrd="0" destOrd="0" presId="urn:microsoft.com/office/officeart/2005/8/layout/radial1"/>
    <dgm:cxn modelId="{7E83C564-E0A0-4426-A1FD-85045112C95B}" type="presOf" srcId="{AB76A859-4665-474F-9567-131AB0339D10}" destId="{E7FC2F4B-5C02-462D-B714-C2C7B4221DF3}" srcOrd="1" destOrd="0" presId="urn:microsoft.com/office/officeart/2005/8/layout/radial1"/>
    <dgm:cxn modelId="{D66B77D7-2E95-4EC7-8488-7E692C9F2D0E}" srcId="{E33816E1-2727-4232-903B-9139601DCA62}" destId="{F069948D-A9CC-429B-9D70-FABBACC1E3EE}" srcOrd="0" destOrd="0" parTransId="{EFB4CA91-FE8F-4F16-B7ED-562E306F8919}" sibTransId="{7C14CA3E-BCB9-47CC-9883-02F514ADF85E}"/>
    <dgm:cxn modelId="{DD96516F-6EFF-4C04-B007-7EE1D4DE6208}" type="presOf" srcId="{6AA22810-C6AC-4C94-A8D5-68096862B737}" destId="{7C23D8C4-1A5B-4BF9-8A06-103CCBA633D3}" srcOrd="1" destOrd="0" presId="urn:microsoft.com/office/officeart/2005/8/layout/radial1"/>
    <dgm:cxn modelId="{CB2F89AC-3104-4E7F-984C-6067449CDDF7}" type="presOf" srcId="{4D813457-3285-4666-8070-17D31A06992F}" destId="{492DF773-14A4-4B43-AEAB-CCCDB4D972DB}" srcOrd="0" destOrd="0" presId="urn:microsoft.com/office/officeart/2005/8/layout/radial1"/>
    <dgm:cxn modelId="{8881B91D-BB9F-41C2-8BA0-894FA240F5F0}" type="presOf" srcId="{4EA64FEE-5D0B-4543-8C39-DC45E23A75A7}" destId="{B40FBC1D-F3B0-46E2-9CBB-E93CE4CFA662}" srcOrd="0" destOrd="0" presId="urn:microsoft.com/office/officeart/2005/8/layout/radial1"/>
    <dgm:cxn modelId="{BC2C8436-B25C-4C4C-AE07-29E65A01E6AC}" type="presOf" srcId="{6E74141F-C733-43B2-BA5C-044F8B61DF14}" destId="{1C4B7C87-12BE-4451-A667-53968F45B5C4}" srcOrd="0" destOrd="0" presId="urn:microsoft.com/office/officeart/2005/8/layout/radial1"/>
    <dgm:cxn modelId="{A43D4BFB-43F6-4AC9-A69E-7D1558592893}" srcId="{F069948D-A9CC-429B-9D70-FABBACC1E3EE}" destId="{4D813457-3285-4666-8070-17D31A06992F}" srcOrd="4" destOrd="0" parTransId="{470B76EF-38DA-4E60-BFA3-DC62216B9AC0}" sibTransId="{D5556FF3-3BED-4E1E-874F-73C28E4CB234}"/>
    <dgm:cxn modelId="{434E2D2C-E30E-484F-B10E-7DC826361899}" srcId="{F069948D-A9CC-429B-9D70-FABBACC1E3EE}" destId="{4EA64FEE-5D0B-4543-8C39-DC45E23A75A7}" srcOrd="0" destOrd="0" parTransId="{D0F0102C-2BF7-4F18-94D8-6434C02766B7}" sibTransId="{51A4B86F-715E-4390-ABFF-88D216DFF255}"/>
    <dgm:cxn modelId="{9FCC92DD-6520-4A61-A6D1-694F5A7E77DE}" type="presOf" srcId="{D0F0102C-2BF7-4F18-94D8-6434C02766B7}" destId="{E16E4C05-FB0E-4C07-8716-E479E0005D2A}" srcOrd="1" destOrd="0" presId="urn:microsoft.com/office/officeart/2005/8/layout/radial1"/>
    <dgm:cxn modelId="{4F31CDF2-AD21-4455-95A8-C0E608BBC639}" type="presOf" srcId="{D0F0102C-2BF7-4F18-94D8-6434C02766B7}" destId="{BFFBC6A8-1097-453F-B1E6-729449A08B16}" srcOrd="0" destOrd="0" presId="urn:microsoft.com/office/officeart/2005/8/layout/radial1"/>
    <dgm:cxn modelId="{297C84E7-58EC-4D89-9E9D-3DC0ED382B89}" type="presOf" srcId="{A40B0C3E-8DAB-47C1-A558-844CFD7F7CA5}" destId="{5693206E-69BC-470E-B4AF-5E8F270AD3AB}" srcOrd="0" destOrd="0" presId="urn:microsoft.com/office/officeart/2005/8/layout/radial1"/>
    <dgm:cxn modelId="{66D44CF3-907E-4BE3-9FAE-AA368B7CA60C}" type="presOf" srcId="{6E74141F-C733-43B2-BA5C-044F8B61DF14}" destId="{39B72E17-6AD8-4AD1-9FA4-A661A26D6228}" srcOrd="1" destOrd="0" presId="urn:microsoft.com/office/officeart/2005/8/layout/radial1"/>
    <dgm:cxn modelId="{DD61691A-D56F-40B9-A7D9-F33F585079EA}" type="presOf" srcId="{E33816E1-2727-4232-903B-9139601DCA62}" destId="{147C9B1F-F1C6-4786-B858-DD0167675531}" srcOrd="0" destOrd="0" presId="urn:microsoft.com/office/officeart/2005/8/layout/radial1"/>
    <dgm:cxn modelId="{34E12329-99AB-48D4-8281-28C73A500895}" srcId="{F069948D-A9CC-429B-9D70-FABBACC1E3EE}" destId="{9DCE7EE6-A196-4E0F-9FAC-8C8C8365BF0B}" srcOrd="1" destOrd="0" parTransId="{2982AC69-7D30-47BB-AE25-236878BD05F0}" sibTransId="{EAC5659B-F187-405D-BC87-E33857614D8B}"/>
    <dgm:cxn modelId="{648413BF-9D54-4DE9-8749-6DF859D952FB}" type="presOf" srcId="{9DCE7EE6-A196-4E0F-9FAC-8C8C8365BF0B}" destId="{5A5F4343-2302-4ADE-B4C2-61E719424B90}" srcOrd="0" destOrd="0" presId="urn:microsoft.com/office/officeart/2005/8/layout/radial1"/>
    <dgm:cxn modelId="{46B09D74-A1D7-4D12-A101-DC08965F8A10}" type="presOf" srcId="{6AA22810-C6AC-4C94-A8D5-68096862B737}" destId="{9F27F01F-421F-4EB2-A735-BD757D9AD209}" srcOrd="0" destOrd="0" presId="urn:microsoft.com/office/officeart/2005/8/layout/radial1"/>
    <dgm:cxn modelId="{958E2E0F-878C-4AD8-9C60-B8B695A1C13F}" type="presOf" srcId="{470B76EF-38DA-4E60-BFA3-DC62216B9AC0}" destId="{6B97BAFD-F568-4B4A-BA47-92E0F1C65F79}" srcOrd="0" destOrd="0" presId="urn:microsoft.com/office/officeart/2005/8/layout/radial1"/>
    <dgm:cxn modelId="{A5F3FC47-CD22-41AD-AE8B-66FC0776C4D2}" type="presOf" srcId="{2982AC69-7D30-47BB-AE25-236878BD05F0}" destId="{BDE95008-9A77-436B-BA3C-FDD24530366E}" srcOrd="0" destOrd="0" presId="urn:microsoft.com/office/officeart/2005/8/layout/radial1"/>
    <dgm:cxn modelId="{63EB2C08-3FF5-47C4-8C5D-89354D4BEC3D}" type="presParOf" srcId="{147C9B1F-F1C6-4786-B858-DD0167675531}" destId="{438362F5-E286-40C3-BE93-6EB90797BF04}" srcOrd="0" destOrd="0" presId="urn:microsoft.com/office/officeart/2005/8/layout/radial1"/>
    <dgm:cxn modelId="{2FBE5E63-F246-43BA-9752-5FF83998BAD2}" type="presParOf" srcId="{147C9B1F-F1C6-4786-B858-DD0167675531}" destId="{BFFBC6A8-1097-453F-B1E6-729449A08B16}" srcOrd="1" destOrd="0" presId="urn:microsoft.com/office/officeart/2005/8/layout/radial1"/>
    <dgm:cxn modelId="{7C064AF0-4AF2-46E9-8C87-128CE3301558}" type="presParOf" srcId="{BFFBC6A8-1097-453F-B1E6-729449A08B16}" destId="{E16E4C05-FB0E-4C07-8716-E479E0005D2A}" srcOrd="0" destOrd="0" presId="urn:microsoft.com/office/officeart/2005/8/layout/radial1"/>
    <dgm:cxn modelId="{98458222-0217-4132-9F65-862C89D08CD4}" type="presParOf" srcId="{147C9B1F-F1C6-4786-B858-DD0167675531}" destId="{B40FBC1D-F3B0-46E2-9CBB-E93CE4CFA662}" srcOrd="2" destOrd="0" presId="urn:microsoft.com/office/officeart/2005/8/layout/radial1"/>
    <dgm:cxn modelId="{E2A8C79F-6F27-4699-8A7A-7F2A1FD1BD1F}" type="presParOf" srcId="{147C9B1F-F1C6-4786-B858-DD0167675531}" destId="{BDE95008-9A77-436B-BA3C-FDD24530366E}" srcOrd="3" destOrd="0" presId="urn:microsoft.com/office/officeart/2005/8/layout/radial1"/>
    <dgm:cxn modelId="{36842416-1056-4DE2-A9D3-ED7C0FFEB093}" type="presParOf" srcId="{BDE95008-9A77-436B-BA3C-FDD24530366E}" destId="{63656C9A-66EA-4D5B-BFF1-12EF52D882D4}" srcOrd="0" destOrd="0" presId="urn:microsoft.com/office/officeart/2005/8/layout/radial1"/>
    <dgm:cxn modelId="{2B979A09-1A03-442F-89EB-C062E03CB9AC}" type="presParOf" srcId="{147C9B1F-F1C6-4786-B858-DD0167675531}" destId="{5A5F4343-2302-4ADE-B4C2-61E719424B90}" srcOrd="4" destOrd="0" presId="urn:microsoft.com/office/officeart/2005/8/layout/radial1"/>
    <dgm:cxn modelId="{38DAB8B3-85D0-4C31-91E9-97ACC303B833}" type="presParOf" srcId="{147C9B1F-F1C6-4786-B858-DD0167675531}" destId="{02015CB1-C5BC-49E4-B0A9-BE1E450E785F}" srcOrd="5" destOrd="0" presId="urn:microsoft.com/office/officeart/2005/8/layout/radial1"/>
    <dgm:cxn modelId="{B28BC685-4C25-4D8E-837D-5FA81E8E8B53}" type="presParOf" srcId="{02015CB1-C5BC-49E4-B0A9-BE1E450E785F}" destId="{E7FC2F4B-5C02-462D-B714-C2C7B4221DF3}" srcOrd="0" destOrd="0" presId="urn:microsoft.com/office/officeart/2005/8/layout/radial1"/>
    <dgm:cxn modelId="{7D6A503A-622D-4EFF-87C0-D490283450C4}" type="presParOf" srcId="{147C9B1F-F1C6-4786-B858-DD0167675531}" destId="{45683714-5188-4C85-A4C6-F99D26B8A2FD}" srcOrd="6" destOrd="0" presId="urn:microsoft.com/office/officeart/2005/8/layout/radial1"/>
    <dgm:cxn modelId="{D109426D-CBEE-4A0B-BFE3-2F0423F9347A}" type="presParOf" srcId="{147C9B1F-F1C6-4786-B858-DD0167675531}" destId="{1C4B7C87-12BE-4451-A667-53968F45B5C4}" srcOrd="7" destOrd="0" presId="urn:microsoft.com/office/officeart/2005/8/layout/radial1"/>
    <dgm:cxn modelId="{6A189E20-B3F4-44A7-9476-579E824CB85A}" type="presParOf" srcId="{1C4B7C87-12BE-4451-A667-53968F45B5C4}" destId="{39B72E17-6AD8-4AD1-9FA4-A661A26D6228}" srcOrd="0" destOrd="0" presId="urn:microsoft.com/office/officeart/2005/8/layout/radial1"/>
    <dgm:cxn modelId="{E114F8F1-B26A-4F6C-B362-C046A5D4A0B8}" type="presParOf" srcId="{147C9B1F-F1C6-4786-B858-DD0167675531}" destId="{C7FD3C25-099D-447B-BC95-4FBBA461CDEA}" srcOrd="8" destOrd="0" presId="urn:microsoft.com/office/officeart/2005/8/layout/radial1"/>
    <dgm:cxn modelId="{B142DEFF-DC30-413A-BE07-FF9C094A92BE}" type="presParOf" srcId="{147C9B1F-F1C6-4786-B858-DD0167675531}" destId="{6B97BAFD-F568-4B4A-BA47-92E0F1C65F79}" srcOrd="9" destOrd="0" presId="urn:microsoft.com/office/officeart/2005/8/layout/radial1"/>
    <dgm:cxn modelId="{5EB5415B-B89E-4010-93B2-52FC8593A0E2}" type="presParOf" srcId="{6B97BAFD-F568-4B4A-BA47-92E0F1C65F79}" destId="{630629DE-250B-4E43-A2B6-AA33906E355F}" srcOrd="0" destOrd="0" presId="urn:microsoft.com/office/officeart/2005/8/layout/radial1"/>
    <dgm:cxn modelId="{78E0D197-2E13-4ED3-932B-AE88619B018F}" type="presParOf" srcId="{147C9B1F-F1C6-4786-B858-DD0167675531}" destId="{492DF773-14A4-4B43-AEAB-CCCDB4D972DB}" srcOrd="10" destOrd="0" presId="urn:microsoft.com/office/officeart/2005/8/layout/radial1"/>
    <dgm:cxn modelId="{1627CDD4-6FA9-4ED2-8BE9-B59B0CB1ADFC}" type="presParOf" srcId="{147C9B1F-F1C6-4786-B858-DD0167675531}" destId="{9F27F01F-421F-4EB2-A735-BD757D9AD209}" srcOrd="11" destOrd="0" presId="urn:microsoft.com/office/officeart/2005/8/layout/radial1"/>
    <dgm:cxn modelId="{B603F0BA-479D-4601-A1EE-A11467DC0DDC}" type="presParOf" srcId="{9F27F01F-421F-4EB2-A735-BD757D9AD209}" destId="{7C23D8C4-1A5B-4BF9-8A06-103CCBA633D3}" srcOrd="0" destOrd="0" presId="urn:microsoft.com/office/officeart/2005/8/layout/radial1"/>
    <dgm:cxn modelId="{924AE19C-4219-4BA0-9BAC-1E2994C8CF4B}" type="presParOf" srcId="{147C9B1F-F1C6-4786-B858-DD0167675531}" destId="{5693206E-69BC-470E-B4AF-5E8F270AD3A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53F6A-898F-4481-A05B-AFB9E613BB2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FFE47-A359-40CF-8E71-B4A7BAD444B0}">
      <dgm:prSet phldrT="[Текст]"/>
      <dgm:spPr/>
      <dgm:t>
        <a:bodyPr/>
        <a:lstStyle/>
        <a:p>
          <a:r>
            <a:rPr lang="kk-KZ" b="1" dirty="0" smtClean="0">
              <a:solidFill>
                <a:srgbClr val="0000CC"/>
              </a:solidFill>
            </a:rPr>
            <a:t>Барлық шығындар</a:t>
          </a:r>
        </a:p>
        <a:p>
          <a:r>
            <a:rPr lang="kk-KZ" b="1" dirty="0" smtClean="0">
              <a:solidFill>
                <a:srgbClr val="0000CC"/>
              </a:solidFill>
            </a:rPr>
            <a:t>179 503,0 мың теңге</a:t>
          </a:r>
          <a:endParaRPr lang="ru-RU" b="1" dirty="0">
            <a:solidFill>
              <a:srgbClr val="0000CC"/>
            </a:solidFill>
          </a:endParaRPr>
        </a:p>
      </dgm:t>
    </dgm:pt>
    <dgm:pt modelId="{A5962047-F425-4A53-B6FB-DA6EF25457D1}" type="parTrans" cxnId="{647845F3-4918-4FF9-8034-E6332FD73D18}">
      <dgm:prSet/>
      <dgm:spPr/>
      <dgm:t>
        <a:bodyPr/>
        <a:lstStyle/>
        <a:p>
          <a:endParaRPr lang="ru-RU"/>
        </a:p>
      </dgm:t>
    </dgm:pt>
    <dgm:pt modelId="{CAD35588-A03D-4B01-852C-7706FA78CF12}" type="sibTrans" cxnId="{647845F3-4918-4FF9-8034-E6332FD73D18}">
      <dgm:prSet/>
      <dgm:spPr/>
      <dgm:t>
        <a:bodyPr/>
        <a:lstStyle/>
        <a:p>
          <a:endParaRPr lang="ru-RU"/>
        </a:p>
      </dgm:t>
    </dgm:pt>
    <dgm:pt modelId="{4EA6BC96-5D84-4AC8-842C-C52D5D2183C6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rgbClr val="0000CC"/>
              </a:solidFill>
            </a:rPr>
            <a:t>Мәдениет</a:t>
          </a:r>
          <a:r>
            <a:rPr lang="ru-RU" sz="1100" b="1" dirty="0" smtClean="0">
              <a:solidFill>
                <a:srgbClr val="0000CC"/>
              </a:solidFill>
            </a:rPr>
            <a:t> </a:t>
          </a:r>
          <a:r>
            <a:rPr lang="ru-RU" sz="1100" b="1" dirty="0" err="1" smtClean="0">
              <a:solidFill>
                <a:srgbClr val="0000CC"/>
              </a:solidFill>
            </a:rPr>
            <a:t>саласындағы</a:t>
          </a:r>
          <a:r>
            <a:rPr lang="ru-RU" sz="1100" b="1" dirty="0" smtClean="0">
              <a:solidFill>
                <a:srgbClr val="0000CC"/>
              </a:solidFill>
            </a:rPr>
            <a:t> </a:t>
          </a:r>
          <a:r>
            <a:rPr lang="ru-RU" sz="1100" b="1" dirty="0" err="1" smtClean="0">
              <a:solidFill>
                <a:srgbClr val="0000CC"/>
              </a:solidFill>
            </a:rPr>
            <a:t>қызмет</a:t>
          </a:r>
          <a:r>
            <a:rPr lang="ru-RU" sz="1100" b="1" dirty="0" smtClean="0">
              <a:solidFill>
                <a:srgbClr val="0000CC"/>
              </a:solidFill>
            </a:rPr>
            <a:t>  </a:t>
          </a:r>
          <a:r>
            <a:rPr lang="kk-KZ" sz="1100" b="1" dirty="0" smtClean="0">
              <a:solidFill>
                <a:srgbClr val="0000CC"/>
              </a:solidFill>
            </a:rPr>
            <a:t>97092,0 мың теңге</a:t>
          </a:r>
          <a:endParaRPr lang="ru-RU" sz="1100" b="1" dirty="0">
            <a:solidFill>
              <a:srgbClr val="0000CC"/>
            </a:solidFill>
          </a:endParaRPr>
        </a:p>
      </dgm:t>
    </dgm:pt>
    <dgm:pt modelId="{9AF65F1A-6AFE-4807-BC56-4CE552C81FA0}" type="parTrans" cxnId="{C8E1BD00-F710-402C-BA81-50F6C5E98487}">
      <dgm:prSet/>
      <dgm:spPr/>
      <dgm:t>
        <a:bodyPr/>
        <a:lstStyle/>
        <a:p>
          <a:endParaRPr lang="ru-RU"/>
        </a:p>
      </dgm:t>
    </dgm:pt>
    <dgm:pt modelId="{B3E0A03E-4192-4578-8978-C90524D02637}" type="sibTrans" cxnId="{C8E1BD00-F710-402C-BA81-50F6C5E98487}">
      <dgm:prSet/>
      <dgm:spPr/>
      <dgm:t>
        <a:bodyPr/>
        <a:lstStyle/>
        <a:p>
          <a:endParaRPr lang="ru-RU"/>
        </a:p>
      </dgm:t>
    </dgm:pt>
    <dgm:pt modelId="{7074753F-2697-44AB-BE68-FEEC88C3F920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00CC"/>
              </a:solidFill>
            </a:rPr>
            <a:t>Спорт               </a:t>
          </a:r>
        </a:p>
        <a:p>
          <a:r>
            <a:rPr lang="kk-KZ" sz="1100" b="1" dirty="0" smtClean="0">
              <a:solidFill>
                <a:srgbClr val="0000CC"/>
              </a:solidFill>
            </a:rPr>
            <a:t>10 790,0 мың теңге</a:t>
          </a:r>
          <a:endParaRPr lang="ru-RU" sz="1100" b="1" dirty="0">
            <a:solidFill>
              <a:srgbClr val="0000CC"/>
            </a:solidFill>
          </a:endParaRPr>
        </a:p>
      </dgm:t>
    </dgm:pt>
    <dgm:pt modelId="{BEB151AC-1A28-4D05-8434-6ED5ADC0D500}" type="parTrans" cxnId="{267C410D-9344-4F7C-B256-6553D704FB88}">
      <dgm:prSet/>
      <dgm:spPr/>
      <dgm:t>
        <a:bodyPr/>
        <a:lstStyle/>
        <a:p>
          <a:endParaRPr lang="ru-RU"/>
        </a:p>
      </dgm:t>
    </dgm:pt>
    <dgm:pt modelId="{86EA8C99-CF36-4FC3-88CD-A6C66EA65AF7}" type="sibTrans" cxnId="{267C410D-9344-4F7C-B256-6553D704FB88}">
      <dgm:prSet/>
      <dgm:spPr/>
      <dgm:t>
        <a:bodyPr/>
        <a:lstStyle/>
        <a:p>
          <a:endParaRPr lang="ru-RU"/>
        </a:p>
      </dgm:t>
    </dgm:pt>
    <dgm:pt modelId="{E2BB3126-4CD9-4385-9FBE-3838FE7A1AC8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rgbClr val="0000CC"/>
              </a:solidFill>
            </a:rPr>
            <a:t>Ақпараттық</a:t>
          </a:r>
          <a:r>
            <a:rPr lang="ru-RU" sz="1100" b="1" dirty="0" smtClean="0">
              <a:solidFill>
                <a:srgbClr val="0000CC"/>
              </a:solidFill>
            </a:rPr>
            <a:t> </a:t>
          </a:r>
          <a:r>
            <a:rPr lang="ru-RU" sz="1100" b="1" dirty="0" err="1" smtClean="0">
              <a:solidFill>
                <a:srgbClr val="0000CC"/>
              </a:solidFill>
            </a:rPr>
            <a:t>кең</a:t>
          </a:r>
          <a:r>
            <a:rPr lang="en-US" sz="1100" b="1" dirty="0" err="1" smtClean="0">
              <a:solidFill>
                <a:srgbClr val="0000CC"/>
              </a:solidFill>
            </a:rPr>
            <a:t>i</a:t>
          </a:r>
          <a:r>
            <a:rPr lang="ru-RU" sz="1100" b="1" dirty="0" err="1" smtClean="0">
              <a:solidFill>
                <a:srgbClr val="0000CC"/>
              </a:solidFill>
            </a:rPr>
            <a:t>ст</a:t>
          </a:r>
          <a:r>
            <a:rPr lang="en-US" sz="1100" b="1" dirty="0" err="1" smtClean="0">
              <a:solidFill>
                <a:srgbClr val="0000CC"/>
              </a:solidFill>
            </a:rPr>
            <a:t>i</a:t>
          </a:r>
          <a:r>
            <a:rPr lang="ru-RU" sz="1100" b="1" dirty="0" smtClean="0">
              <a:solidFill>
                <a:srgbClr val="0000CC"/>
              </a:solidFill>
            </a:rPr>
            <a:t>к </a:t>
          </a:r>
          <a:r>
            <a:rPr lang="kk-KZ" sz="1100" b="1" dirty="0" smtClean="0">
              <a:solidFill>
                <a:srgbClr val="0000CC"/>
              </a:solidFill>
            </a:rPr>
            <a:t>51 245 ,0 мың теңге</a:t>
          </a:r>
          <a:endParaRPr lang="ru-RU" sz="1100" b="1" dirty="0">
            <a:solidFill>
              <a:srgbClr val="0000CC"/>
            </a:solidFill>
          </a:endParaRPr>
        </a:p>
      </dgm:t>
    </dgm:pt>
    <dgm:pt modelId="{8463FF40-6707-4327-B20F-AB90C8AB0A56}" type="parTrans" cxnId="{758CE360-CCD1-4992-808B-118329CA1BA1}">
      <dgm:prSet/>
      <dgm:spPr/>
      <dgm:t>
        <a:bodyPr/>
        <a:lstStyle/>
        <a:p>
          <a:endParaRPr lang="ru-RU"/>
        </a:p>
      </dgm:t>
    </dgm:pt>
    <dgm:pt modelId="{AE263C70-CE6F-45F8-92D2-3038E4994020}" type="sibTrans" cxnId="{758CE360-CCD1-4992-808B-118329CA1BA1}">
      <dgm:prSet/>
      <dgm:spPr/>
      <dgm:t>
        <a:bodyPr/>
        <a:lstStyle/>
        <a:p>
          <a:endParaRPr lang="ru-RU"/>
        </a:p>
      </dgm:t>
    </dgm:pt>
    <dgm:pt modelId="{CC4F9C27-C644-4815-9FCB-071BDD4B5F4F}">
      <dgm:prSet phldrT="[Текст]" custScaleX="121160" custRadScaleRad="98825" custRadScaleInc="-82108"/>
      <dgm:spPr/>
      <dgm:t>
        <a:bodyPr/>
        <a:lstStyle/>
        <a:p>
          <a:endParaRPr lang="ru-RU" dirty="0"/>
        </a:p>
      </dgm:t>
    </dgm:pt>
    <dgm:pt modelId="{C9A1A261-CE71-4F81-8C80-59B1D209BCF6}" type="parTrans" cxnId="{149CC2EA-F942-4905-BFF7-DB1150CA95C0}">
      <dgm:prSet/>
      <dgm:spPr/>
      <dgm:t>
        <a:bodyPr/>
        <a:lstStyle/>
        <a:p>
          <a:endParaRPr lang="ru-RU"/>
        </a:p>
      </dgm:t>
    </dgm:pt>
    <dgm:pt modelId="{B99707E2-263C-47DA-A785-D3580D3AD081}" type="sibTrans" cxnId="{149CC2EA-F942-4905-BFF7-DB1150CA95C0}">
      <dgm:prSet/>
      <dgm:spPr/>
      <dgm:t>
        <a:bodyPr/>
        <a:lstStyle/>
        <a:p>
          <a:endParaRPr lang="ru-RU"/>
        </a:p>
      </dgm:t>
    </dgm:pt>
    <dgm:pt modelId="{77C544AF-CD17-4AAD-B328-D563FA6F481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CC"/>
              </a:solidFill>
            </a:rPr>
            <a:t>Мәдениет</a:t>
          </a:r>
          <a:r>
            <a:rPr lang="ru-RU" b="1" dirty="0" smtClean="0">
              <a:solidFill>
                <a:srgbClr val="0000CC"/>
              </a:solidFill>
            </a:rPr>
            <a:t>, спорт, туризм </a:t>
          </a:r>
          <a:r>
            <a:rPr lang="ru-RU" b="1" dirty="0" err="1" smtClean="0">
              <a:solidFill>
                <a:srgbClr val="0000CC"/>
              </a:solidFill>
            </a:rPr>
            <a:t>және</a:t>
          </a:r>
          <a:r>
            <a:rPr lang="ru-RU" b="1" dirty="0" smtClean="0">
              <a:solidFill>
                <a:srgbClr val="0000CC"/>
              </a:solidFill>
            </a:rPr>
            <a:t> </a:t>
          </a:r>
          <a:r>
            <a:rPr lang="ru-RU" b="1" dirty="0" err="1" smtClean="0">
              <a:solidFill>
                <a:srgbClr val="0000CC"/>
              </a:solidFill>
            </a:rPr>
            <a:t>ақпараттық</a:t>
          </a:r>
          <a:r>
            <a:rPr lang="ru-RU" b="1" dirty="0" smtClean="0">
              <a:solidFill>
                <a:srgbClr val="0000CC"/>
              </a:solidFill>
            </a:rPr>
            <a:t> </a:t>
          </a:r>
          <a:r>
            <a:rPr lang="ru-RU" b="1" dirty="0" err="1" smtClean="0">
              <a:solidFill>
                <a:srgbClr val="0000CC"/>
              </a:solidFill>
            </a:rPr>
            <a:t>кең</a:t>
          </a:r>
          <a:r>
            <a:rPr lang="en-US" b="1" dirty="0" err="1" smtClean="0">
              <a:solidFill>
                <a:srgbClr val="0000CC"/>
              </a:solidFill>
            </a:rPr>
            <a:t>i</a:t>
          </a:r>
          <a:r>
            <a:rPr lang="ru-RU" b="1" dirty="0" err="1" smtClean="0">
              <a:solidFill>
                <a:srgbClr val="0000CC"/>
              </a:solidFill>
            </a:rPr>
            <a:t>ст</a:t>
          </a:r>
          <a:r>
            <a:rPr lang="en-US" b="1" dirty="0" err="1" smtClean="0">
              <a:solidFill>
                <a:srgbClr val="0000CC"/>
              </a:solidFill>
            </a:rPr>
            <a:t>i</a:t>
          </a:r>
          <a:r>
            <a:rPr lang="ru-RU" b="1" dirty="0" smtClean="0">
              <a:solidFill>
                <a:srgbClr val="0000CC"/>
              </a:solidFill>
            </a:rPr>
            <a:t>кт</a:t>
          </a:r>
          <a:r>
            <a:rPr lang="en-US" b="1" dirty="0" err="1" smtClean="0">
              <a:solidFill>
                <a:srgbClr val="0000CC"/>
              </a:solidFill>
            </a:rPr>
            <a:t>i</a:t>
          </a:r>
          <a:r>
            <a:rPr lang="en-US" b="1" dirty="0" smtClean="0">
              <a:solidFill>
                <a:srgbClr val="0000CC"/>
              </a:solidFill>
            </a:rPr>
            <a:t> </a:t>
          </a:r>
          <a:r>
            <a:rPr lang="ru-RU" b="1" dirty="0" err="1" smtClean="0">
              <a:solidFill>
                <a:srgbClr val="0000CC"/>
              </a:solidFill>
            </a:rPr>
            <a:t>ұйымдастыру</a:t>
          </a:r>
          <a:r>
            <a:rPr lang="ru-RU" b="1" dirty="0" smtClean="0">
              <a:solidFill>
                <a:srgbClr val="0000CC"/>
              </a:solidFill>
            </a:rPr>
            <a:t> </a:t>
          </a:r>
          <a:r>
            <a:rPr lang="ru-RU" b="1" dirty="0" err="1" smtClean="0">
              <a:solidFill>
                <a:srgbClr val="0000CC"/>
              </a:solidFill>
            </a:rPr>
            <a:t>жөн</a:t>
          </a:r>
          <a:r>
            <a:rPr lang="en-US" b="1" dirty="0" err="1" smtClean="0">
              <a:solidFill>
                <a:srgbClr val="0000CC"/>
              </a:solidFill>
            </a:rPr>
            <a:t>i</a:t>
          </a:r>
          <a:r>
            <a:rPr lang="ru-RU" b="1" dirty="0" err="1" smtClean="0">
              <a:solidFill>
                <a:srgbClr val="0000CC"/>
              </a:solidFill>
            </a:rPr>
            <a:t>ндег</a:t>
          </a:r>
          <a:r>
            <a:rPr lang="en-US" b="1" dirty="0" err="1" smtClean="0">
              <a:solidFill>
                <a:srgbClr val="0000CC"/>
              </a:solidFill>
            </a:rPr>
            <a:t>i</a:t>
          </a:r>
          <a:r>
            <a:rPr lang="en-US" b="1" dirty="0" smtClean="0">
              <a:solidFill>
                <a:srgbClr val="0000CC"/>
              </a:solidFill>
            </a:rPr>
            <a:t> </a:t>
          </a:r>
          <a:r>
            <a:rPr lang="ru-RU" b="1" dirty="0" err="1" smtClean="0">
              <a:solidFill>
                <a:srgbClr val="0000CC"/>
              </a:solidFill>
            </a:rPr>
            <a:t>өзге</a:t>
          </a:r>
          <a:r>
            <a:rPr lang="ru-RU" b="1" dirty="0" smtClean="0">
              <a:solidFill>
                <a:srgbClr val="0000CC"/>
              </a:solidFill>
            </a:rPr>
            <a:t> де </a:t>
          </a:r>
          <a:r>
            <a:rPr lang="ru-RU" b="1" dirty="0" err="1" smtClean="0">
              <a:solidFill>
                <a:srgbClr val="0000CC"/>
              </a:solidFill>
            </a:rPr>
            <a:t>қызметтер</a:t>
          </a:r>
          <a:r>
            <a:rPr lang="ru-RU" b="1" dirty="0" smtClean="0">
              <a:solidFill>
                <a:srgbClr val="0000CC"/>
              </a:solidFill>
            </a:rPr>
            <a:t> 20 376,0</a:t>
          </a:r>
          <a:r>
            <a:rPr lang="kk-KZ" b="1" dirty="0" smtClean="0">
              <a:solidFill>
                <a:srgbClr val="0000CC"/>
              </a:solidFill>
            </a:rPr>
            <a:t> мың теңге</a:t>
          </a:r>
          <a:endParaRPr lang="ru-RU" b="1" dirty="0">
            <a:solidFill>
              <a:srgbClr val="0000CC"/>
            </a:solidFill>
          </a:endParaRPr>
        </a:p>
      </dgm:t>
    </dgm:pt>
    <dgm:pt modelId="{72B27295-48AE-45F6-9686-20F137ACC500}" type="parTrans" cxnId="{06EFD351-3683-4867-88F1-206C8420C39F}">
      <dgm:prSet/>
      <dgm:spPr/>
      <dgm:t>
        <a:bodyPr/>
        <a:lstStyle/>
        <a:p>
          <a:endParaRPr lang="ru-RU"/>
        </a:p>
      </dgm:t>
    </dgm:pt>
    <dgm:pt modelId="{A7D6FE4D-1E42-419E-9EFB-D2BD04C3ED4F}" type="sibTrans" cxnId="{06EFD351-3683-4867-88F1-206C8420C39F}">
      <dgm:prSet/>
      <dgm:spPr/>
      <dgm:t>
        <a:bodyPr/>
        <a:lstStyle/>
        <a:p>
          <a:endParaRPr lang="ru-RU"/>
        </a:p>
      </dgm:t>
    </dgm:pt>
    <dgm:pt modelId="{69E04BD0-92B0-4A9E-A7A6-02EB67CF86F5}" type="pres">
      <dgm:prSet presAssocID="{93553F6A-898F-4481-A05B-AFB9E613B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D180-CA6C-4753-917D-C1ACE305B577}" type="pres">
      <dgm:prSet presAssocID="{EDAFFE47-A359-40CF-8E71-B4A7BAD444B0}" presName="centerShape" presStyleLbl="node0" presStyleIdx="0" presStyleCnt="1" custLinFactNeighborX="698" custLinFactNeighborY="480"/>
      <dgm:spPr/>
      <dgm:t>
        <a:bodyPr/>
        <a:lstStyle/>
        <a:p>
          <a:endParaRPr lang="ru-RU"/>
        </a:p>
      </dgm:t>
    </dgm:pt>
    <dgm:pt modelId="{818FD1B5-B8CF-4939-B897-B7A38F683718}" type="pres">
      <dgm:prSet presAssocID="{4EA6BC96-5D84-4AC8-842C-C52D5D2183C6}" presName="node" presStyleLbl="node1" presStyleIdx="0" presStyleCnt="4" custScaleX="12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9E25-4841-45D6-A02C-DABE3F191209}" type="pres">
      <dgm:prSet presAssocID="{4EA6BC96-5D84-4AC8-842C-C52D5D2183C6}" presName="dummy" presStyleCnt="0"/>
      <dgm:spPr/>
    </dgm:pt>
    <dgm:pt modelId="{6D2BDEEE-DF61-4659-972F-EB491D2BB3E1}" type="pres">
      <dgm:prSet presAssocID="{B3E0A03E-4192-4578-8978-C90524D0263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D8D1358-AAE4-4D71-B3BA-E02E324A6F9D}" type="pres">
      <dgm:prSet presAssocID="{7074753F-2697-44AB-BE68-FEEC88C3F920}" presName="node" presStyleLbl="node1" presStyleIdx="1" presStyleCnt="4" custScaleX="121160" custRadScaleRad="98825" custRadScaleInc="-8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4D65-C0C1-4785-984C-86455CCA9D8B}" type="pres">
      <dgm:prSet presAssocID="{7074753F-2697-44AB-BE68-FEEC88C3F920}" presName="dummy" presStyleCnt="0"/>
      <dgm:spPr/>
    </dgm:pt>
    <dgm:pt modelId="{C11C7FB5-9BF2-475F-AA44-57C712E2A172}" type="pres">
      <dgm:prSet presAssocID="{86EA8C99-CF36-4FC3-88CD-A6C66EA65AF7}" presName="sibTrans" presStyleLbl="sibTrans2D1" presStyleIdx="1" presStyleCnt="4" custScaleX="104924" custScaleY="93989"/>
      <dgm:spPr/>
      <dgm:t>
        <a:bodyPr/>
        <a:lstStyle/>
        <a:p>
          <a:endParaRPr lang="ru-RU"/>
        </a:p>
      </dgm:t>
    </dgm:pt>
    <dgm:pt modelId="{85F5DE46-A07C-454B-8469-90097034FFA9}" type="pres">
      <dgm:prSet presAssocID="{77C544AF-CD17-4AAD-B328-D563FA6F4810}" presName="node" presStyleLbl="node1" presStyleIdx="2" presStyleCnt="4" custScaleX="430697" custScaleY="82694" custRadScaleRad="79602" custRadScaleInc="-1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0A5B-07B3-47F1-A70C-737204E7E2D1}" type="pres">
      <dgm:prSet presAssocID="{77C544AF-CD17-4AAD-B328-D563FA6F4810}" presName="dummy" presStyleCnt="0"/>
      <dgm:spPr/>
    </dgm:pt>
    <dgm:pt modelId="{6AF68BE5-AF67-4345-AC49-07C146CE44E5}" type="pres">
      <dgm:prSet presAssocID="{A7D6FE4D-1E42-419E-9EFB-D2BD04C3ED4F}" presName="sibTrans" presStyleLbl="sibTrans2D1" presStyleIdx="2" presStyleCnt="4" custLinFactNeighborX="-5634" custLinFactNeighborY="672"/>
      <dgm:spPr/>
      <dgm:t>
        <a:bodyPr/>
        <a:lstStyle/>
        <a:p>
          <a:endParaRPr lang="ru-RU"/>
        </a:p>
      </dgm:t>
    </dgm:pt>
    <dgm:pt modelId="{796E51C9-7161-4934-BDAF-F326902275A8}" type="pres">
      <dgm:prSet presAssocID="{E2BB3126-4CD9-4385-9FBE-3838FE7A1AC8}" presName="node" presStyleLbl="node1" presStyleIdx="3" presStyleCnt="4" custScaleX="135006" custRadScaleRad="102746" custRadScaleInc="8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090D9-B98A-4C91-8E81-EB76238733EF}" type="pres">
      <dgm:prSet presAssocID="{E2BB3126-4CD9-4385-9FBE-3838FE7A1AC8}" presName="dummy" presStyleCnt="0"/>
      <dgm:spPr/>
    </dgm:pt>
    <dgm:pt modelId="{99B8EC8C-78BE-499C-BD96-4025C973A66B}" type="pres">
      <dgm:prSet presAssocID="{AE263C70-CE6F-45F8-92D2-3038E49940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3FBB074-DCE9-414A-B121-4E2D558D0D4F}" type="presOf" srcId="{7074753F-2697-44AB-BE68-FEEC88C3F920}" destId="{AD8D1358-AAE4-4D71-B3BA-E02E324A6F9D}" srcOrd="0" destOrd="0" presId="urn:microsoft.com/office/officeart/2005/8/layout/radial6"/>
    <dgm:cxn modelId="{F9367549-48B4-4D12-9B74-DC08D543C226}" type="presOf" srcId="{77C544AF-CD17-4AAD-B328-D563FA6F4810}" destId="{85F5DE46-A07C-454B-8469-90097034FFA9}" srcOrd="0" destOrd="0" presId="urn:microsoft.com/office/officeart/2005/8/layout/radial6"/>
    <dgm:cxn modelId="{3CA32DDB-616C-4678-9A6D-577CBBAF7504}" type="presOf" srcId="{A7D6FE4D-1E42-419E-9EFB-D2BD04C3ED4F}" destId="{6AF68BE5-AF67-4345-AC49-07C146CE44E5}" srcOrd="0" destOrd="0" presId="urn:microsoft.com/office/officeart/2005/8/layout/radial6"/>
    <dgm:cxn modelId="{149CC2EA-F942-4905-BFF7-DB1150CA95C0}" srcId="{93553F6A-898F-4481-A05B-AFB9E613BB26}" destId="{CC4F9C27-C644-4815-9FCB-071BDD4B5F4F}" srcOrd="1" destOrd="0" parTransId="{C9A1A261-CE71-4F81-8C80-59B1D209BCF6}" sibTransId="{B99707E2-263C-47DA-A785-D3580D3AD081}"/>
    <dgm:cxn modelId="{C31329C9-B126-450F-9A6D-0EE4F86E7407}" type="presOf" srcId="{86EA8C99-CF36-4FC3-88CD-A6C66EA65AF7}" destId="{C11C7FB5-9BF2-475F-AA44-57C712E2A172}" srcOrd="0" destOrd="0" presId="urn:microsoft.com/office/officeart/2005/8/layout/radial6"/>
    <dgm:cxn modelId="{F9F15CCC-77E1-4549-9608-32424D810E70}" type="presOf" srcId="{E2BB3126-4CD9-4385-9FBE-3838FE7A1AC8}" destId="{796E51C9-7161-4934-BDAF-F326902275A8}" srcOrd="0" destOrd="0" presId="urn:microsoft.com/office/officeart/2005/8/layout/radial6"/>
    <dgm:cxn modelId="{267C410D-9344-4F7C-B256-6553D704FB88}" srcId="{EDAFFE47-A359-40CF-8E71-B4A7BAD444B0}" destId="{7074753F-2697-44AB-BE68-FEEC88C3F920}" srcOrd="1" destOrd="0" parTransId="{BEB151AC-1A28-4D05-8434-6ED5ADC0D500}" sibTransId="{86EA8C99-CF36-4FC3-88CD-A6C66EA65AF7}"/>
    <dgm:cxn modelId="{647845F3-4918-4FF9-8034-E6332FD73D18}" srcId="{93553F6A-898F-4481-A05B-AFB9E613BB26}" destId="{EDAFFE47-A359-40CF-8E71-B4A7BAD444B0}" srcOrd="0" destOrd="0" parTransId="{A5962047-F425-4A53-B6FB-DA6EF25457D1}" sibTransId="{CAD35588-A03D-4B01-852C-7706FA78CF12}"/>
    <dgm:cxn modelId="{BB4AE415-1DCC-4ECD-9363-EF32B69805D5}" type="presOf" srcId="{B3E0A03E-4192-4578-8978-C90524D02637}" destId="{6D2BDEEE-DF61-4659-972F-EB491D2BB3E1}" srcOrd="0" destOrd="0" presId="urn:microsoft.com/office/officeart/2005/8/layout/radial6"/>
    <dgm:cxn modelId="{5AFBB43C-45AB-4061-B278-59B5E9A83405}" type="presOf" srcId="{AE263C70-CE6F-45F8-92D2-3038E4994020}" destId="{99B8EC8C-78BE-499C-BD96-4025C973A66B}" srcOrd="0" destOrd="0" presId="urn:microsoft.com/office/officeart/2005/8/layout/radial6"/>
    <dgm:cxn modelId="{06EFD351-3683-4867-88F1-206C8420C39F}" srcId="{EDAFFE47-A359-40CF-8E71-B4A7BAD444B0}" destId="{77C544AF-CD17-4AAD-B328-D563FA6F4810}" srcOrd="2" destOrd="0" parTransId="{72B27295-48AE-45F6-9686-20F137ACC500}" sibTransId="{A7D6FE4D-1E42-419E-9EFB-D2BD04C3ED4F}"/>
    <dgm:cxn modelId="{E818EE45-161E-425A-BDB2-3125FFEB3204}" type="presOf" srcId="{EDAFFE47-A359-40CF-8E71-B4A7BAD444B0}" destId="{2DFBD180-CA6C-4753-917D-C1ACE305B577}" srcOrd="0" destOrd="0" presId="urn:microsoft.com/office/officeart/2005/8/layout/radial6"/>
    <dgm:cxn modelId="{758CE360-CCD1-4992-808B-118329CA1BA1}" srcId="{EDAFFE47-A359-40CF-8E71-B4A7BAD444B0}" destId="{E2BB3126-4CD9-4385-9FBE-3838FE7A1AC8}" srcOrd="3" destOrd="0" parTransId="{8463FF40-6707-4327-B20F-AB90C8AB0A56}" sibTransId="{AE263C70-CE6F-45F8-92D2-3038E4994020}"/>
    <dgm:cxn modelId="{158075CC-D391-4D7A-9D0B-E703CA680E63}" type="presOf" srcId="{93553F6A-898F-4481-A05B-AFB9E613BB26}" destId="{69E04BD0-92B0-4A9E-A7A6-02EB67CF86F5}" srcOrd="0" destOrd="0" presId="urn:microsoft.com/office/officeart/2005/8/layout/radial6"/>
    <dgm:cxn modelId="{C8E1BD00-F710-402C-BA81-50F6C5E98487}" srcId="{EDAFFE47-A359-40CF-8E71-B4A7BAD444B0}" destId="{4EA6BC96-5D84-4AC8-842C-C52D5D2183C6}" srcOrd="0" destOrd="0" parTransId="{9AF65F1A-6AFE-4807-BC56-4CE552C81FA0}" sibTransId="{B3E0A03E-4192-4578-8978-C90524D02637}"/>
    <dgm:cxn modelId="{D7A00473-A94B-44EB-857F-9D0DB654D92D}" type="presOf" srcId="{4EA6BC96-5D84-4AC8-842C-C52D5D2183C6}" destId="{818FD1B5-B8CF-4939-B897-B7A38F683718}" srcOrd="0" destOrd="0" presId="urn:microsoft.com/office/officeart/2005/8/layout/radial6"/>
    <dgm:cxn modelId="{6501A096-D7EB-4AEB-B605-E3C99FE38F09}" type="presParOf" srcId="{69E04BD0-92B0-4A9E-A7A6-02EB67CF86F5}" destId="{2DFBD180-CA6C-4753-917D-C1ACE305B577}" srcOrd="0" destOrd="0" presId="urn:microsoft.com/office/officeart/2005/8/layout/radial6"/>
    <dgm:cxn modelId="{1897CEB9-78C9-4BB5-A402-9A70340F923B}" type="presParOf" srcId="{69E04BD0-92B0-4A9E-A7A6-02EB67CF86F5}" destId="{818FD1B5-B8CF-4939-B897-B7A38F683718}" srcOrd="1" destOrd="0" presId="urn:microsoft.com/office/officeart/2005/8/layout/radial6"/>
    <dgm:cxn modelId="{6CD81B28-5DEF-4A60-8C6C-20354E37BC2A}" type="presParOf" srcId="{69E04BD0-92B0-4A9E-A7A6-02EB67CF86F5}" destId="{B2E59E25-4841-45D6-A02C-DABE3F191209}" srcOrd="2" destOrd="0" presId="urn:microsoft.com/office/officeart/2005/8/layout/radial6"/>
    <dgm:cxn modelId="{87D1C6A7-1B0C-4759-95A0-B9C72EC9A613}" type="presParOf" srcId="{69E04BD0-92B0-4A9E-A7A6-02EB67CF86F5}" destId="{6D2BDEEE-DF61-4659-972F-EB491D2BB3E1}" srcOrd="3" destOrd="0" presId="urn:microsoft.com/office/officeart/2005/8/layout/radial6"/>
    <dgm:cxn modelId="{C2CE60D7-9373-4720-8A82-8CCE7E6E1812}" type="presParOf" srcId="{69E04BD0-92B0-4A9E-A7A6-02EB67CF86F5}" destId="{AD8D1358-AAE4-4D71-B3BA-E02E324A6F9D}" srcOrd="4" destOrd="0" presId="urn:microsoft.com/office/officeart/2005/8/layout/radial6"/>
    <dgm:cxn modelId="{303C0427-02AE-4712-968C-EB50DE313C70}" type="presParOf" srcId="{69E04BD0-92B0-4A9E-A7A6-02EB67CF86F5}" destId="{4E644D65-C0C1-4785-984C-86455CCA9D8B}" srcOrd="5" destOrd="0" presId="urn:microsoft.com/office/officeart/2005/8/layout/radial6"/>
    <dgm:cxn modelId="{691982DD-2C30-4742-868E-D9D26D3958C9}" type="presParOf" srcId="{69E04BD0-92B0-4A9E-A7A6-02EB67CF86F5}" destId="{C11C7FB5-9BF2-475F-AA44-57C712E2A172}" srcOrd="6" destOrd="0" presId="urn:microsoft.com/office/officeart/2005/8/layout/radial6"/>
    <dgm:cxn modelId="{E9657EA8-CC96-465C-A73A-A545D7A6A065}" type="presParOf" srcId="{69E04BD0-92B0-4A9E-A7A6-02EB67CF86F5}" destId="{85F5DE46-A07C-454B-8469-90097034FFA9}" srcOrd="7" destOrd="0" presId="urn:microsoft.com/office/officeart/2005/8/layout/radial6"/>
    <dgm:cxn modelId="{5A952251-DE70-426A-ABCB-AFD08D2CB3A3}" type="presParOf" srcId="{69E04BD0-92B0-4A9E-A7A6-02EB67CF86F5}" destId="{61330A5B-07B3-47F1-A70C-737204E7E2D1}" srcOrd="8" destOrd="0" presId="urn:microsoft.com/office/officeart/2005/8/layout/radial6"/>
    <dgm:cxn modelId="{B0CA20FD-AA48-4202-AFD5-85C3EBC7720E}" type="presParOf" srcId="{69E04BD0-92B0-4A9E-A7A6-02EB67CF86F5}" destId="{6AF68BE5-AF67-4345-AC49-07C146CE44E5}" srcOrd="9" destOrd="0" presId="urn:microsoft.com/office/officeart/2005/8/layout/radial6"/>
    <dgm:cxn modelId="{D679AE7B-3D59-4B39-8DD6-1C84C0307B9F}" type="presParOf" srcId="{69E04BD0-92B0-4A9E-A7A6-02EB67CF86F5}" destId="{796E51C9-7161-4934-BDAF-F326902275A8}" srcOrd="10" destOrd="0" presId="urn:microsoft.com/office/officeart/2005/8/layout/radial6"/>
    <dgm:cxn modelId="{47FBEC3E-1060-4BD0-8E57-72742BF9C336}" type="presParOf" srcId="{69E04BD0-92B0-4A9E-A7A6-02EB67CF86F5}" destId="{4A5090D9-B98A-4C91-8E81-EB76238733EF}" srcOrd="11" destOrd="0" presId="urn:microsoft.com/office/officeart/2005/8/layout/radial6"/>
    <dgm:cxn modelId="{DD8200CC-72EC-48C7-9A7E-9A9CE2740EE8}" type="presParOf" srcId="{69E04BD0-92B0-4A9E-A7A6-02EB67CF86F5}" destId="{99B8EC8C-78BE-499C-BD96-4025C973A6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362F5-E286-40C3-BE93-6EB90797BF04}">
      <dsp:nvSpPr>
        <dsp:cNvPr id="0" name=""/>
        <dsp:cNvSpPr/>
      </dsp:nvSpPr>
      <dsp:spPr>
        <a:xfrm>
          <a:off x="1501951" y="2114019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Білім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беру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мекемелері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2114019"/>
        <a:ext cx="1316577" cy="1316577"/>
      </dsp:txXfrm>
    </dsp:sp>
    <dsp:sp modelId="{BFFBC6A8-1097-453F-B1E6-729449A08B16}">
      <dsp:nvSpPr>
        <dsp:cNvPr id="0" name=""/>
        <dsp:cNvSpPr/>
      </dsp:nvSpPr>
      <dsp:spPr>
        <a:xfrm rot="16200000">
          <a:off x="1961111" y="1887465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150283" y="1904934"/>
        <a:ext cx="19912" cy="19912"/>
      </dsp:txXfrm>
    </dsp:sp>
    <dsp:sp modelId="{B40FBC1D-F3B0-46E2-9CBB-E93CE4CFA662}">
      <dsp:nvSpPr>
        <dsp:cNvPr id="0" name=""/>
        <dsp:cNvSpPr/>
      </dsp:nvSpPr>
      <dsp:spPr>
        <a:xfrm>
          <a:off x="1501951" y="399185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Орта мектеп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99185"/>
        <a:ext cx="1316577" cy="1316577"/>
      </dsp:txXfrm>
    </dsp:sp>
    <dsp:sp modelId="{BDE95008-9A77-436B-BA3C-FDD24530366E}">
      <dsp:nvSpPr>
        <dsp:cNvPr id="0" name=""/>
        <dsp:cNvSpPr/>
      </dsp:nvSpPr>
      <dsp:spPr>
        <a:xfrm rot="19800000">
          <a:off x="270365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2892828" y="2333643"/>
        <a:ext cx="19912" cy="19912"/>
      </dsp:txXfrm>
    </dsp:sp>
    <dsp:sp modelId="{5A5F4343-2302-4ADE-B4C2-61E719424B90}">
      <dsp:nvSpPr>
        <dsp:cNvPr id="0" name=""/>
        <dsp:cNvSpPr/>
      </dsp:nvSpPr>
      <dsp:spPr>
        <a:xfrm>
          <a:off x="298704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1256602"/>
        <a:ext cx="1316577" cy="1316577"/>
      </dsp:txXfrm>
    </dsp:sp>
    <dsp:sp modelId="{02015CB1-C5BC-49E4-B0A9-BE1E450E785F}">
      <dsp:nvSpPr>
        <dsp:cNvPr id="0" name=""/>
        <dsp:cNvSpPr/>
      </dsp:nvSpPr>
      <dsp:spPr>
        <a:xfrm rot="1800000">
          <a:off x="270365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892828" y="3191060"/>
        <a:ext cx="19912" cy="19912"/>
      </dsp:txXfrm>
    </dsp:sp>
    <dsp:sp modelId="{45683714-5188-4C85-A4C6-F99D26B8A2FD}">
      <dsp:nvSpPr>
        <dsp:cNvPr id="0" name=""/>
        <dsp:cNvSpPr/>
      </dsp:nvSpPr>
      <dsp:spPr>
        <a:xfrm>
          <a:off x="298704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Бастаушы мектеп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2971436"/>
        <a:ext cx="1316577" cy="1316577"/>
      </dsp:txXfrm>
    </dsp:sp>
    <dsp:sp modelId="{1C4B7C87-12BE-4451-A667-53968F45B5C4}">
      <dsp:nvSpPr>
        <dsp:cNvPr id="0" name=""/>
        <dsp:cNvSpPr/>
      </dsp:nvSpPr>
      <dsp:spPr>
        <a:xfrm rot="5379372">
          <a:off x="1972418" y="3596084"/>
          <a:ext cx="38585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585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79372">
        <a:off x="2155701" y="3613864"/>
        <a:ext cx="19292" cy="19292"/>
      </dsp:txXfrm>
    </dsp:sp>
    <dsp:sp modelId="{C7FD3C25-099D-447B-BC95-4FBBA461CDEA}">
      <dsp:nvSpPr>
        <dsp:cNvPr id="0" name=""/>
        <dsp:cNvSpPr/>
      </dsp:nvSpPr>
      <dsp:spPr>
        <a:xfrm>
          <a:off x="1512166" y="3816424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Балаларға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қосымша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білім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беру</a:t>
          </a:r>
        </a:p>
      </dsp:txBody>
      <dsp:txXfrm>
        <a:off x="1512166" y="3816424"/>
        <a:ext cx="1316577" cy="1316577"/>
      </dsp:txXfrm>
    </dsp:sp>
    <dsp:sp modelId="{6B97BAFD-F568-4B4A-BA47-92E0F1C65F79}">
      <dsp:nvSpPr>
        <dsp:cNvPr id="0" name=""/>
        <dsp:cNvSpPr/>
      </dsp:nvSpPr>
      <dsp:spPr>
        <a:xfrm rot="9000000">
          <a:off x="121856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407738" y="3191060"/>
        <a:ext cx="19912" cy="19912"/>
      </dsp:txXfrm>
    </dsp:sp>
    <dsp:sp modelId="{492DF773-14A4-4B43-AEAB-CCCDB4D972DB}">
      <dsp:nvSpPr>
        <dsp:cNvPr id="0" name=""/>
        <dsp:cNvSpPr/>
      </dsp:nvSpPr>
      <dsp:spPr>
        <a:xfrm>
          <a:off x="1686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Балабақша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2971436"/>
        <a:ext cx="1316577" cy="1316577"/>
      </dsp:txXfrm>
    </dsp:sp>
    <dsp:sp modelId="{9F27F01F-421F-4EB2-A735-BD757D9AD209}">
      <dsp:nvSpPr>
        <dsp:cNvPr id="0" name=""/>
        <dsp:cNvSpPr/>
      </dsp:nvSpPr>
      <dsp:spPr>
        <a:xfrm rot="12600000">
          <a:off x="121856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1407738" y="2333643"/>
        <a:ext cx="19912" cy="19912"/>
      </dsp:txXfrm>
    </dsp:sp>
    <dsp:sp modelId="{5693206E-69BC-470E-B4AF-5E8F270AD3AB}">
      <dsp:nvSpPr>
        <dsp:cNvPr id="0" name=""/>
        <dsp:cNvSpPr/>
      </dsp:nvSpPr>
      <dsp:spPr>
        <a:xfrm>
          <a:off x="1686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Шағын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орталықтар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1256602"/>
        <a:ext cx="1316577" cy="1316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8EC8C-78BE-499C-BD96-4025C973A66B}">
      <dsp:nvSpPr>
        <dsp:cNvPr id="0" name=""/>
        <dsp:cNvSpPr/>
      </dsp:nvSpPr>
      <dsp:spPr>
        <a:xfrm>
          <a:off x="2421415" y="598537"/>
          <a:ext cx="3662391" cy="3662391"/>
        </a:xfrm>
        <a:prstGeom prst="blockArc">
          <a:avLst>
            <a:gd name="adj1" fmla="val 12302197"/>
            <a:gd name="adj2" fmla="val 1630320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68BE5-AF67-4345-AC49-07C146CE44E5}">
      <dsp:nvSpPr>
        <dsp:cNvPr id="0" name=""/>
        <dsp:cNvSpPr/>
      </dsp:nvSpPr>
      <dsp:spPr>
        <a:xfrm>
          <a:off x="2340569" y="254121"/>
          <a:ext cx="3662391" cy="3662391"/>
        </a:xfrm>
        <a:prstGeom prst="blockArc">
          <a:avLst>
            <a:gd name="adj1" fmla="val 5289013"/>
            <a:gd name="adj2" fmla="val 11551578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C7FB5-9BF2-475F-AA44-57C712E2A172}">
      <dsp:nvSpPr>
        <dsp:cNvPr id="0" name=""/>
        <dsp:cNvSpPr/>
      </dsp:nvSpPr>
      <dsp:spPr>
        <a:xfrm>
          <a:off x="2245288" y="359023"/>
          <a:ext cx="3842727" cy="3442244"/>
        </a:xfrm>
        <a:prstGeom prst="blockArc">
          <a:avLst>
            <a:gd name="adj1" fmla="val 20851529"/>
            <a:gd name="adj2" fmla="val 4880665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2BDEEE-DF61-4659-972F-EB491D2BB3E1}">
      <dsp:nvSpPr>
        <dsp:cNvPr id="0" name=""/>
        <dsp:cNvSpPr/>
      </dsp:nvSpPr>
      <dsp:spPr>
        <a:xfrm>
          <a:off x="2451944" y="599193"/>
          <a:ext cx="3662391" cy="3662391"/>
        </a:xfrm>
        <a:prstGeom prst="blockArc">
          <a:avLst>
            <a:gd name="adj1" fmla="val 16244514"/>
            <a:gd name="adj2" fmla="val 20140871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BD180-CA6C-4753-917D-C1ACE305B577}">
      <dsp:nvSpPr>
        <dsp:cNvPr id="0" name=""/>
        <dsp:cNvSpPr/>
      </dsp:nvSpPr>
      <dsp:spPr>
        <a:xfrm>
          <a:off x="3488183" y="1604622"/>
          <a:ext cx="1686175" cy="1686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00CC"/>
              </a:solidFill>
            </a:rPr>
            <a:t>Барлық шығындар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00CC"/>
              </a:solidFill>
            </a:rPr>
            <a:t>179 503,0 мың теңге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488183" y="1604622"/>
        <a:ext cx="1686175" cy="1686175"/>
      </dsp:txXfrm>
    </dsp:sp>
    <dsp:sp modelId="{818FD1B5-B8CF-4939-B897-B7A38F683718}">
      <dsp:nvSpPr>
        <dsp:cNvPr id="0" name=""/>
        <dsp:cNvSpPr/>
      </dsp:nvSpPr>
      <dsp:spPr>
        <a:xfrm>
          <a:off x="3565736" y="51673"/>
          <a:ext cx="1481128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rgbClr val="0000CC"/>
              </a:solidFill>
            </a:rPr>
            <a:t>Мәдениет</a:t>
          </a:r>
          <a:r>
            <a:rPr lang="ru-RU" sz="1100" b="1" kern="1200" dirty="0" smtClean="0">
              <a:solidFill>
                <a:srgbClr val="0000CC"/>
              </a:solidFill>
            </a:rPr>
            <a:t> </a:t>
          </a:r>
          <a:r>
            <a:rPr lang="ru-RU" sz="1100" b="1" kern="1200" dirty="0" err="1" smtClean="0">
              <a:solidFill>
                <a:srgbClr val="0000CC"/>
              </a:solidFill>
            </a:rPr>
            <a:t>саласындағы</a:t>
          </a:r>
          <a:r>
            <a:rPr lang="ru-RU" sz="1100" b="1" kern="1200" dirty="0" smtClean="0">
              <a:solidFill>
                <a:srgbClr val="0000CC"/>
              </a:solidFill>
            </a:rPr>
            <a:t> </a:t>
          </a:r>
          <a:r>
            <a:rPr lang="ru-RU" sz="1100" b="1" kern="1200" dirty="0" err="1" smtClean="0">
              <a:solidFill>
                <a:srgbClr val="0000CC"/>
              </a:solidFill>
            </a:rPr>
            <a:t>қызмет</a:t>
          </a:r>
          <a:r>
            <a:rPr lang="ru-RU" sz="1100" b="1" kern="1200" dirty="0" smtClean="0">
              <a:solidFill>
                <a:srgbClr val="0000CC"/>
              </a:solidFill>
            </a:rPr>
            <a:t>  </a:t>
          </a:r>
          <a:r>
            <a:rPr lang="kk-KZ" sz="1100" b="1" kern="1200" dirty="0" smtClean="0">
              <a:solidFill>
                <a:srgbClr val="0000CC"/>
              </a:solidFill>
            </a:rPr>
            <a:t>97092,0 мың теңге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3565736" y="51673"/>
        <a:ext cx="1481128" cy="1180322"/>
      </dsp:txXfrm>
    </dsp:sp>
    <dsp:sp modelId="{AD8D1358-AAE4-4D71-B3BA-E02E324A6F9D}">
      <dsp:nvSpPr>
        <dsp:cNvPr id="0" name=""/>
        <dsp:cNvSpPr/>
      </dsp:nvSpPr>
      <dsp:spPr>
        <a:xfrm>
          <a:off x="5198089" y="1103614"/>
          <a:ext cx="1430079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Спорт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10 790,0 мың теңге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5198089" y="1103614"/>
        <a:ext cx="1430079" cy="1180322"/>
      </dsp:txXfrm>
    </dsp:sp>
    <dsp:sp modelId="{85F5DE46-A07C-454B-8469-90097034FFA9}">
      <dsp:nvSpPr>
        <dsp:cNvPr id="0" name=""/>
        <dsp:cNvSpPr/>
      </dsp:nvSpPr>
      <dsp:spPr>
        <a:xfrm>
          <a:off x="1894034" y="3360449"/>
          <a:ext cx="5083615" cy="976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00CC"/>
              </a:solidFill>
            </a:rPr>
            <a:t>Мәдениет</a:t>
          </a:r>
          <a:r>
            <a:rPr lang="ru-RU" sz="1400" b="1" kern="1200" dirty="0" smtClean="0">
              <a:solidFill>
                <a:srgbClr val="0000CC"/>
              </a:solidFill>
            </a:rPr>
            <a:t>, спорт, туризм </a:t>
          </a:r>
          <a:r>
            <a:rPr lang="ru-RU" sz="1400" b="1" kern="1200" dirty="0" err="1" smtClean="0">
              <a:solidFill>
                <a:srgbClr val="0000CC"/>
              </a:solidFill>
            </a:rPr>
            <a:t>және</a:t>
          </a:r>
          <a:r>
            <a:rPr lang="ru-RU" sz="1400" b="1" kern="1200" dirty="0" smtClean="0">
              <a:solidFill>
                <a:srgbClr val="0000CC"/>
              </a:solidFill>
            </a:rPr>
            <a:t> </a:t>
          </a:r>
          <a:r>
            <a:rPr lang="ru-RU" sz="1400" b="1" kern="1200" dirty="0" err="1" smtClean="0">
              <a:solidFill>
                <a:srgbClr val="0000CC"/>
              </a:solidFill>
            </a:rPr>
            <a:t>ақпараттық</a:t>
          </a:r>
          <a:r>
            <a:rPr lang="ru-RU" sz="1400" b="1" kern="1200" dirty="0" smtClean="0">
              <a:solidFill>
                <a:srgbClr val="0000CC"/>
              </a:solidFill>
            </a:rPr>
            <a:t> </a:t>
          </a:r>
          <a:r>
            <a:rPr lang="ru-RU" sz="1400" b="1" kern="1200" dirty="0" err="1" smtClean="0">
              <a:solidFill>
                <a:srgbClr val="0000CC"/>
              </a:solidFill>
            </a:rPr>
            <a:t>кең</a:t>
          </a:r>
          <a:r>
            <a:rPr lang="en-US" sz="1400" b="1" kern="1200" dirty="0" err="1" smtClean="0">
              <a:solidFill>
                <a:srgbClr val="0000CC"/>
              </a:solidFill>
            </a:rPr>
            <a:t>i</a:t>
          </a:r>
          <a:r>
            <a:rPr lang="ru-RU" sz="1400" b="1" kern="1200" dirty="0" err="1" smtClean="0">
              <a:solidFill>
                <a:srgbClr val="0000CC"/>
              </a:solidFill>
            </a:rPr>
            <a:t>ст</a:t>
          </a:r>
          <a:r>
            <a:rPr lang="en-US" sz="1400" b="1" kern="1200" dirty="0" err="1" smtClean="0">
              <a:solidFill>
                <a:srgbClr val="0000CC"/>
              </a:solidFill>
            </a:rPr>
            <a:t>i</a:t>
          </a:r>
          <a:r>
            <a:rPr lang="ru-RU" sz="1400" b="1" kern="1200" dirty="0" smtClean="0">
              <a:solidFill>
                <a:srgbClr val="0000CC"/>
              </a:solidFill>
            </a:rPr>
            <a:t>кт</a:t>
          </a:r>
          <a:r>
            <a:rPr lang="en-US" sz="1400" b="1" kern="1200" dirty="0" err="1" smtClean="0">
              <a:solidFill>
                <a:srgbClr val="0000CC"/>
              </a:solidFill>
            </a:rPr>
            <a:t>i</a:t>
          </a:r>
          <a:r>
            <a:rPr lang="en-US" sz="1400" b="1" kern="1200" dirty="0" smtClean="0">
              <a:solidFill>
                <a:srgbClr val="0000CC"/>
              </a:solidFill>
            </a:rPr>
            <a:t> </a:t>
          </a:r>
          <a:r>
            <a:rPr lang="ru-RU" sz="1400" b="1" kern="1200" dirty="0" err="1" smtClean="0">
              <a:solidFill>
                <a:srgbClr val="0000CC"/>
              </a:solidFill>
            </a:rPr>
            <a:t>ұйымдастыру</a:t>
          </a:r>
          <a:r>
            <a:rPr lang="ru-RU" sz="1400" b="1" kern="1200" dirty="0" smtClean="0">
              <a:solidFill>
                <a:srgbClr val="0000CC"/>
              </a:solidFill>
            </a:rPr>
            <a:t> </a:t>
          </a:r>
          <a:r>
            <a:rPr lang="ru-RU" sz="1400" b="1" kern="1200" dirty="0" err="1" smtClean="0">
              <a:solidFill>
                <a:srgbClr val="0000CC"/>
              </a:solidFill>
            </a:rPr>
            <a:t>жөн</a:t>
          </a:r>
          <a:r>
            <a:rPr lang="en-US" sz="1400" b="1" kern="1200" dirty="0" err="1" smtClean="0">
              <a:solidFill>
                <a:srgbClr val="0000CC"/>
              </a:solidFill>
            </a:rPr>
            <a:t>i</a:t>
          </a:r>
          <a:r>
            <a:rPr lang="ru-RU" sz="1400" b="1" kern="1200" dirty="0" err="1" smtClean="0">
              <a:solidFill>
                <a:srgbClr val="0000CC"/>
              </a:solidFill>
            </a:rPr>
            <a:t>ндег</a:t>
          </a:r>
          <a:r>
            <a:rPr lang="en-US" sz="1400" b="1" kern="1200" dirty="0" err="1" smtClean="0">
              <a:solidFill>
                <a:srgbClr val="0000CC"/>
              </a:solidFill>
            </a:rPr>
            <a:t>i</a:t>
          </a:r>
          <a:r>
            <a:rPr lang="en-US" sz="1400" b="1" kern="1200" dirty="0" smtClean="0">
              <a:solidFill>
                <a:srgbClr val="0000CC"/>
              </a:solidFill>
            </a:rPr>
            <a:t> </a:t>
          </a:r>
          <a:r>
            <a:rPr lang="ru-RU" sz="1400" b="1" kern="1200" dirty="0" err="1" smtClean="0">
              <a:solidFill>
                <a:srgbClr val="0000CC"/>
              </a:solidFill>
            </a:rPr>
            <a:t>өзге</a:t>
          </a:r>
          <a:r>
            <a:rPr lang="ru-RU" sz="1400" b="1" kern="1200" dirty="0" smtClean="0">
              <a:solidFill>
                <a:srgbClr val="0000CC"/>
              </a:solidFill>
            </a:rPr>
            <a:t> де </a:t>
          </a:r>
          <a:r>
            <a:rPr lang="ru-RU" sz="1400" b="1" kern="1200" dirty="0" err="1" smtClean="0">
              <a:solidFill>
                <a:srgbClr val="0000CC"/>
              </a:solidFill>
            </a:rPr>
            <a:t>қызметтер</a:t>
          </a:r>
          <a:r>
            <a:rPr lang="ru-RU" sz="1400" b="1" kern="1200" dirty="0" smtClean="0">
              <a:solidFill>
                <a:srgbClr val="0000CC"/>
              </a:solidFill>
            </a:rPr>
            <a:t> 20 376,0</a:t>
          </a:r>
          <a:r>
            <a:rPr lang="kk-KZ" sz="1400" b="1" kern="1200" dirty="0" smtClean="0">
              <a:solidFill>
                <a:srgbClr val="0000CC"/>
              </a:solidFill>
            </a:rPr>
            <a:t> мың теңге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1894034" y="3360449"/>
        <a:ext cx="5083615" cy="976056"/>
      </dsp:txXfrm>
    </dsp:sp>
    <dsp:sp modelId="{796E51C9-7161-4934-BDAF-F326902275A8}">
      <dsp:nvSpPr>
        <dsp:cNvPr id="0" name=""/>
        <dsp:cNvSpPr/>
      </dsp:nvSpPr>
      <dsp:spPr>
        <a:xfrm>
          <a:off x="1835224" y="1082596"/>
          <a:ext cx="1593506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rgbClr val="0000CC"/>
              </a:solidFill>
            </a:rPr>
            <a:t>Ақпараттық</a:t>
          </a:r>
          <a:r>
            <a:rPr lang="ru-RU" sz="1100" b="1" kern="1200" dirty="0" smtClean="0">
              <a:solidFill>
                <a:srgbClr val="0000CC"/>
              </a:solidFill>
            </a:rPr>
            <a:t> </a:t>
          </a:r>
          <a:r>
            <a:rPr lang="ru-RU" sz="1100" b="1" kern="1200" dirty="0" err="1" smtClean="0">
              <a:solidFill>
                <a:srgbClr val="0000CC"/>
              </a:solidFill>
            </a:rPr>
            <a:t>кең</a:t>
          </a:r>
          <a:r>
            <a:rPr lang="en-US" sz="1100" b="1" kern="1200" dirty="0" err="1" smtClean="0">
              <a:solidFill>
                <a:srgbClr val="0000CC"/>
              </a:solidFill>
            </a:rPr>
            <a:t>i</a:t>
          </a:r>
          <a:r>
            <a:rPr lang="ru-RU" sz="1100" b="1" kern="1200" dirty="0" err="1" smtClean="0">
              <a:solidFill>
                <a:srgbClr val="0000CC"/>
              </a:solidFill>
            </a:rPr>
            <a:t>ст</a:t>
          </a:r>
          <a:r>
            <a:rPr lang="en-US" sz="1100" b="1" kern="1200" dirty="0" err="1" smtClean="0">
              <a:solidFill>
                <a:srgbClr val="0000CC"/>
              </a:solidFill>
            </a:rPr>
            <a:t>i</a:t>
          </a:r>
          <a:r>
            <a:rPr lang="ru-RU" sz="1100" b="1" kern="1200" dirty="0" smtClean="0">
              <a:solidFill>
                <a:srgbClr val="0000CC"/>
              </a:solidFill>
            </a:rPr>
            <a:t>к </a:t>
          </a:r>
          <a:r>
            <a:rPr lang="kk-KZ" sz="1100" b="1" kern="1200" dirty="0" smtClean="0">
              <a:solidFill>
                <a:srgbClr val="0000CC"/>
              </a:solidFill>
            </a:rPr>
            <a:t>51 245 ,0 мың теңге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1835224" y="1082596"/>
        <a:ext cx="1593506" cy="118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0.21111</cdr:y>
    </cdr:from>
    <cdr:to>
      <cdr:x>1</cdr:x>
      <cdr:y>1</cdr:y>
    </cdr:to>
    <cdr:pic>
      <cdr:nvPicPr>
        <cdr:cNvPr id="2" name="Рисунок 1" descr="ГП-1 План района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893" t="1471" r="893" b="147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68152"/>
          <a:ext cx="7848872" cy="5112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0.15596</cdr:x>
      <cdr:y>0.03297</cdr:y>
    </cdr:from>
    <cdr:to>
      <cdr:x>0.63303</cdr:x>
      <cdr:y>0.08933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24136" y="216024"/>
          <a:ext cx="374441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</a:rPr>
            <a:t>О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0.05556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8488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rgbClr val="00007F"/>
              </a:solidFill>
              <a:latin typeface="Calibri"/>
            </a:defRPr>
          </a:lvl1pPr>
        </a:lstStyle>
        <a:p xmlns:a="http://schemas.openxmlformats.org/drawingml/2006/main">
          <a:r>
            <a:rPr lang="kk-KZ" b="1" dirty="0" smtClean="0"/>
            <a:t>Құрылыс бөлімі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0.21111</cdr:y>
    </cdr:from>
    <cdr:to>
      <cdr:x>1</cdr:x>
      <cdr:y>1</cdr:y>
    </cdr:to>
    <cdr:pic>
      <cdr:nvPicPr>
        <cdr:cNvPr id="3" name="Рисунок 1" descr="ГП-1 План района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893" t="1471" r="893" b="147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68152"/>
          <a:ext cx="7848872" cy="5112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0.15596</cdr:x>
      <cdr:y>0.03297</cdr:y>
    </cdr:from>
    <cdr:to>
      <cdr:x>0.63303</cdr:x>
      <cdr:y>0.08933</cdr:y>
    </cdr:to>
    <cdr:sp macro="" textlink="">
      <cdr:nvSpPr>
        <cdr:cNvPr id="4" name="Прямоугольник 8"/>
        <cdr:cNvSpPr/>
      </cdr:nvSpPr>
      <cdr:spPr>
        <a:xfrm xmlns:a="http://schemas.openxmlformats.org/drawingml/2006/main">
          <a:off x="1224136" y="216024"/>
          <a:ext cx="374441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</a:rPr>
            <a:t>О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0.05556</cdr:y>
    </cdr:to>
    <cdr:sp macro="" textlink="">
      <cdr:nvSpPr>
        <cdr:cNvPr id="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8488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rgbClr val="00007F"/>
              </a:solidFill>
              <a:latin typeface="Calibri"/>
            </a:defRPr>
          </a:lvl1pPr>
        </a:lstStyle>
        <a:p xmlns:a="http://schemas.openxmlformats.org/drawingml/2006/main">
          <a:r>
            <a:rPr lang="kk-KZ" b="1" dirty="0" smtClean="0"/>
            <a:t>Құрылыс бөлімі</a:t>
          </a:r>
          <a:endParaRPr lang="ru-RU" dirty="0"/>
        </a:p>
      </cdr:txBody>
    </cdr:sp>
  </cdr:relSizeAnchor>
  <cdr:relSizeAnchor xmlns:cdr="http://schemas.openxmlformats.org/drawingml/2006/chartDrawing">
    <cdr:from>
      <cdr:x>0.05505</cdr:x>
      <cdr:y>0.1</cdr:y>
    </cdr:from>
    <cdr:to>
      <cdr:x>0.97248</cdr:x>
      <cdr:y>0.18889</cdr:y>
    </cdr:to>
    <cdr:sp macro="" textlink="">
      <cdr:nvSpPr>
        <cdr:cNvPr id="11" name="Блок-схема: альтернативный процесс 10"/>
        <cdr:cNvSpPr/>
      </cdr:nvSpPr>
      <cdr:spPr>
        <a:xfrm xmlns:a="http://schemas.openxmlformats.org/drawingml/2006/main">
          <a:off x="432048" y="648073"/>
          <a:ext cx="7200800" cy="576064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kk-KZ" sz="1600" b="1" dirty="0" smtClean="0">
              <a:solidFill>
                <a:srgbClr val="660066"/>
              </a:solidFill>
            </a:rPr>
            <a:t>Балхаш көлінің жағалауына  ИКС құрылысына ЖСҚ дайарлауға                                  20 000 000 теңге </a:t>
          </a:r>
        </a:p>
        <a:p xmlns:a="http://schemas.openxmlformats.org/drawingml/2006/main">
          <a:pPr algn="ctr"/>
          <a:r>
            <a:rPr lang="kk-KZ" sz="1100" dirty="0" smtClean="0">
              <a:solidFill>
                <a:srgbClr val="660066"/>
              </a:solidFill>
            </a:rPr>
            <a:t> </a:t>
          </a:r>
          <a:endParaRPr lang="ru-RU" sz="1100" dirty="0">
            <a:solidFill>
              <a:srgbClr val="66006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0.45474</cdr:y>
    </cdr:to>
    <cdr:pic>
      <cdr:nvPicPr>
        <cdr:cNvPr id="7" name="Picture 2" descr="C:\Users\Экономика\Desktop\1426753668_1_mini3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762791" cy="28488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</cdr:y>
    </cdr:to>
    <cdr:sp macro="" textlink="">
      <cdr:nvSpPr>
        <cdr:cNvPr id="2" name="Содержимо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147248" cy="453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800" kern="1200">
              <a:solidFill>
                <a:srgbClr val="00007F"/>
              </a:solidFill>
              <a:latin typeface="Calibri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400" kern="1200">
              <a:solidFill>
                <a:srgbClr val="00007F"/>
              </a:solidFill>
              <a:latin typeface="Calibri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rgbClr val="00007F"/>
              </a:solidFill>
              <a:latin typeface="Calibri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800" kern="1200">
              <a:solidFill>
                <a:srgbClr val="00007F"/>
              </a:solidFill>
              <a:latin typeface="Calibri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800" kern="1200">
              <a:solidFill>
                <a:srgbClr val="00007F"/>
              </a:solidFill>
              <a:latin typeface="Calibri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Барлығы 2019 жылға - </a:t>
          </a:r>
          <a:r>
            <a:rPr lang="kk-KZ" sz="3200" dirty="0" smtClean="0">
              <a:latin typeface="Calibri"/>
            </a:rPr>
            <a:t>886 1739,0 </a:t>
          </a:r>
          <a:r>
            <a:rPr lang="kk-KZ" sz="3200" dirty="0" smtClean="0">
              <a:latin typeface="Calibri"/>
            </a:rPr>
            <a:t>мың теңге оның ішінде: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/>
            <a:t>Әлеуметт</a:t>
          </a:r>
          <a:r>
            <a:rPr lang="en-US" sz="3200" dirty="0" err="1" smtClean="0"/>
            <a:t>i</a:t>
          </a:r>
          <a:r>
            <a:rPr lang="kk-KZ" sz="3200" dirty="0" smtClean="0"/>
            <a:t>к қамсыздандыру </a:t>
          </a:r>
          <a:r>
            <a:rPr lang="kk-KZ" sz="3200" dirty="0" smtClean="0"/>
            <a:t>445 </a:t>
          </a:r>
          <a:r>
            <a:rPr lang="kk-KZ" sz="3200" dirty="0" smtClean="0">
              <a:latin typeface="Calibri"/>
            </a:rPr>
            <a:t>515,0 </a:t>
          </a:r>
          <a:r>
            <a:rPr lang="kk-KZ" sz="3200" dirty="0" smtClean="0"/>
            <a:t>мың теңге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/>
            <a:t>Әлеуметт</a:t>
          </a:r>
          <a:r>
            <a:rPr lang="en-US" sz="3200" dirty="0" err="1" smtClean="0"/>
            <a:t>i</a:t>
          </a:r>
          <a:r>
            <a:rPr lang="kk-KZ" sz="3200" dirty="0" smtClean="0"/>
            <a:t>к көмек </a:t>
          </a:r>
          <a:r>
            <a:rPr lang="kk-KZ" sz="3200" dirty="0" smtClean="0"/>
            <a:t>403 084,0 </a:t>
          </a:r>
          <a:r>
            <a:rPr lang="kk-KZ" sz="3200" dirty="0" smtClean="0"/>
            <a:t>мың теңге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ru-RU" sz="3200" dirty="0" err="1" smtClean="0"/>
            <a:t>Әлеуметт</a:t>
          </a:r>
          <a:r>
            <a:rPr lang="en-US" sz="3200" dirty="0" err="1" smtClean="0"/>
            <a:t>i</a:t>
          </a:r>
          <a:r>
            <a:rPr lang="ru-RU" sz="3200" dirty="0" smtClean="0"/>
            <a:t>к </a:t>
          </a:r>
          <a:r>
            <a:rPr lang="ru-RU" sz="3200" dirty="0" err="1" smtClean="0"/>
            <a:t>көмек</a:t>
          </a:r>
          <a:r>
            <a:rPr lang="ru-RU" sz="3200" dirty="0" smtClean="0"/>
            <a:t> </a:t>
          </a:r>
          <a:r>
            <a:rPr lang="ru-RU" sz="3200" dirty="0" err="1" smtClean="0"/>
            <a:t>және</a:t>
          </a:r>
          <a:r>
            <a:rPr lang="ru-RU" sz="3200" dirty="0" smtClean="0"/>
            <a:t> </a:t>
          </a:r>
          <a:r>
            <a:rPr lang="ru-RU" sz="3200" dirty="0" err="1" smtClean="0"/>
            <a:t>әлеуметт</a:t>
          </a:r>
          <a:r>
            <a:rPr lang="en-US" sz="3200" dirty="0" err="1" smtClean="0"/>
            <a:t>i</a:t>
          </a:r>
          <a:r>
            <a:rPr lang="ru-RU" sz="3200" dirty="0" smtClean="0"/>
            <a:t>к </a:t>
          </a:r>
          <a:r>
            <a:rPr lang="ru-RU" sz="3200" dirty="0" err="1" smtClean="0"/>
            <a:t>қамтамасыз</a:t>
          </a:r>
          <a:r>
            <a:rPr lang="ru-RU" sz="3200" dirty="0" smtClean="0"/>
            <a:t> </a:t>
          </a:r>
          <a:r>
            <a:rPr lang="ru-RU" sz="3200" dirty="0" err="1" smtClean="0"/>
            <a:t>ету</a:t>
          </a:r>
          <a:r>
            <a:rPr lang="ru-RU" sz="3200" dirty="0" smtClean="0"/>
            <a:t> </a:t>
          </a:r>
          <a:r>
            <a:rPr lang="ru-RU" sz="3200" dirty="0" err="1" smtClean="0"/>
            <a:t>салаларындағы</a:t>
          </a:r>
          <a:r>
            <a:rPr lang="ru-RU" sz="3200" dirty="0" smtClean="0"/>
            <a:t> </a:t>
          </a:r>
          <a:r>
            <a:rPr lang="ru-RU" sz="3200" dirty="0" err="1" smtClean="0"/>
            <a:t>өзге</a:t>
          </a:r>
          <a:r>
            <a:rPr lang="ru-RU" sz="3200" dirty="0" smtClean="0"/>
            <a:t> де </a:t>
          </a:r>
          <a:r>
            <a:rPr lang="ru-RU" sz="3200" dirty="0" err="1" smtClean="0"/>
            <a:t>қызметтер</a:t>
          </a:r>
          <a:r>
            <a:rPr lang="kk-KZ" sz="3200" dirty="0" smtClean="0">
              <a:latin typeface="Calibri"/>
            </a:rPr>
            <a:t> </a:t>
          </a:r>
          <a:r>
            <a:rPr lang="kk-KZ" sz="3200" dirty="0" smtClean="0"/>
            <a:t>37</a:t>
          </a:r>
          <a:r>
            <a:rPr lang="kk-KZ" sz="3200" dirty="0" smtClean="0">
              <a:latin typeface="Calibri"/>
            </a:rPr>
            <a:t> 574,0 </a:t>
          </a:r>
          <a:r>
            <a:rPr lang="kk-KZ" sz="3200" dirty="0" smtClean="0"/>
            <a:t>мың теңге</a:t>
          </a:r>
          <a:endParaRPr lang="ru-RU" sz="3200" dirty="0" smtClean="0">
            <a:latin typeface="Calibri"/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0.77103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0"/>
          <a:ext cx="8568952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 lvl="0" algn="just" fontAlgn="base">
            <a:spcBef>
              <a:spcPct val="0"/>
            </a:spcBef>
            <a:spcAft>
              <a:spcPct val="0"/>
            </a:spcAft>
          </a:pPr>
          <a:r>
            <a:rPr lang="ru-RU" sz="2400" b="1" dirty="0" err="1" smtClean="0"/>
            <a:t>Өңірлерді</a:t>
          </a:r>
          <a:r>
            <a:rPr lang="ru-RU" sz="2400" b="1" dirty="0" smtClean="0"/>
            <a:t> </a:t>
          </a:r>
          <a:r>
            <a:rPr lang="ru-RU" sz="2400" b="1" dirty="0" err="1" smtClean="0"/>
            <a:t>дамытудың</a:t>
          </a:r>
          <a:r>
            <a:rPr lang="ru-RU" sz="2400" b="1" dirty="0" smtClean="0"/>
            <a:t> 2020 </a:t>
          </a:r>
          <a:r>
            <a:rPr lang="ru-RU" sz="2400" b="1" dirty="0" err="1" smtClean="0"/>
            <a:t>жылға</a:t>
          </a:r>
          <a:r>
            <a:rPr lang="ru-RU" sz="2400" b="1" dirty="0" smtClean="0"/>
            <a:t> </a:t>
          </a:r>
          <a:r>
            <a:rPr lang="ru-RU" sz="2400" b="1" dirty="0" err="1" smtClean="0"/>
            <a:t>дейінгі</a:t>
          </a:r>
          <a:r>
            <a:rPr lang="ru-RU" sz="2400" b="1" dirty="0" smtClean="0"/>
            <a:t> </a:t>
          </a:r>
          <a:r>
            <a:rPr lang="ru-RU" sz="2400" b="1" dirty="0" err="1" smtClean="0"/>
            <a:t>бағдарламасы</a:t>
          </a:r>
          <a:r>
            <a:rPr lang="ru-RU" sz="2400" b="1" dirty="0" smtClean="0">
              <a:latin typeface="Calibri"/>
            </a:rPr>
            <a:t>; </a:t>
          </a:r>
          <a:r>
            <a:rPr lang="kk-KZ" sz="2400" b="1" dirty="0" smtClean="0"/>
            <a:t>Бақалы,Қазыбаев ауылының жолдарына қиыршық тас төсеу жұмыстарына</a:t>
          </a:r>
          <a:r>
            <a:rPr lang="ru-RU" sz="2400" b="1" dirty="0" smtClean="0">
              <a:latin typeface="Calibri"/>
            </a:rPr>
            <a:t> - 21534,0 </a:t>
          </a:r>
          <a:r>
            <a:rPr lang="ru-RU" sz="2400" b="1" dirty="0" err="1" smtClean="0">
              <a:latin typeface="Calibri"/>
            </a:rPr>
            <a:t>мың</a:t>
          </a:r>
          <a:r>
            <a:rPr lang="ru-RU" sz="2400" b="1" dirty="0" smtClean="0">
              <a:latin typeface="Calibri"/>
            </a:rPr>
            <a:t> </a:t>
          </a:r>
          <a:r>
            <a:rPr lang="ru-RU" sz="2400" b="1" dirty="0" err="1" smtClean="0">
              <a:latin typeface="Calibri"/>
            </a:rPr>
            <a:t>теңге</a:t>
          </a:r>
          <a:r>
            <a:rPr lang="ru-RU" sz="2400" b="1" dirty="0" smtClean="0">
              <a:latin typeface="Calibri"/>
            </a:rPr>
            <a:t>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4DB4D-88C5-48AE-8893-7272A39D9D9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7281-BA75-4B41-85D5-E5171445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7281-BA75-4B41-85D5-E5171445D3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7281-BA75-4B41-85D5-E5171445D3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rqan_aud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665423" cy="2664295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2924944"/>
            <a:ext cx="84249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hangingPunct="0"/>
            <a:r>
              <a:rPr lang="kk-KZ" sz="2000" b="1" dirty="0" smtClean="0"/>
              <a:t>Сақан  ауданының  2019жылға  арналған  азаматтық                               бюджетінеа удандық мәслихатының 2019  «</a:t>
            </a:r>
            <a:r>
              <a:rPr lang="kk-KZ" sz="2000" b="1" dirty="0" smtClean="0"/>
              <a:t>28»мамыр </a:t>
            </a:r>
            <a:r>
              <a:rPr lang="kk-KZ" sz="2000" b="1" dirty="0" smtClean="0"/>
              <a:t>«Сарқан ауданының 2019-2021 жылдарға арналған бюджеті туралы» № 52-215 шешіміне өзгерістер енгізу туралы» № </a:t>
            </a:r>
            <a:r>
              <a:rPr lang="kk-KZ" sz="2000" b="1" dirty="0" smtClean="0"/>
              <a:t>61-248 </a:t>
            </a:r>
            <a:r>
              <a:rPr lang="kk-KZ" sz="2000" b="1" dirty="0" smtClean="0"/>
              <a:t>шешіміне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11560" y="0"/>
            <a:ext cx="8136904" cy="16288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Көлік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инфрақұрылымын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дамыту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dirty="0" smtClean="0"/>
              <a:t>Автомобиль жолдарының жұмыс істеуін қамтамасыз ету                      «Ауданның көшелерін ағымдағы жөндеуіне » барлығы 119127,0 мың теңге оның ішінде:   Бірлік ауылына 19 230,0 мың теңге,                                                                       Черкасск ауылына 9615,0 мың теңге,                                                                    Шатырбай ауылына 9 615,0 мың теңге,                                                                                                                                              Алмалы ауылына 23 086,0 мың теңге,                                                                         Екіаша ауылына  23170,0 мың теңге,                                                                               Сарқан қаласындағы  көшелерді ағымдағы жөндеуіне 34411,0 мың теңге.  </a:t>
            </a:r>
            <a:endParaRPr lang="ru-RU" dirty="0" smtClean="0"/>
          </a:p>
          <a:p>
            <a:r>
              <a:rPr lang="kk-KZ" dirty="0" smtClean="0"/>
              <a:t>Көшелердің жолын орташа жөндеуге барлығы 179 046,0 мың теңге оның ішінде: Сарқан қаласындағы Чепрасова көшесіне 31805,0 мың теңге , Сарқан қаласындағы Разбеков көшесіне 21 049,0 мың теңге , Сарқан қаласындағы Муратбаев, Жөнкебаев көшесіне 22 780,0 мың теңге , Сарқан қаласындағы М. Аэзов көшесіне 14 204,0 мың теңге , Сарқан қаласындағы Раимбек батыр көшесіне 16 662,0 мың теңге , Сарқан қаласындағы Асфендияров, Наурызбай батыр және Ляззат көшелеріне 22 339,0 мың теңге, Алмалы ауылдық  округінде Сейфулин көшесіне 10 209,0 мың теңге , Конаев көшесіне 20 000,0 мың теңге . </a:t>
            </a:r>
            <a:endParaRPr lang="ru-RU" dirty="0" smtClean="0"/>
          </a:p>
          <a:p>
            <a:r>
              <a:rPr lang="kk-KZ" dirty="0" smtClean="0"/>
              <a:t>Ауылдық округтерде автомобиль жолдарының жұмыс істеуін қамтамасыз ету 8435,0 мың теңге қарастырылды.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Мәдениет</a:t>
            </a:r>
            <a:r>
              <a:rPr lang="ru-RU" dirty="0" smtClean="0">
                <a:solidFill>
                  <a:schemeClr val="tx2"/>
                </a:solidFill>
              </a:rPr>
              <a:t>, спорт, туризм </a:t>
            </a:r>
            <a:r>
              <a:rPr lang="ru-RU" dirty="0" err="1" smtClean="0">
                <a:solidFill>
                  <a:schemeClr val="tx2"/>
                </a:solidFill>
              </a:rPr>
              <a:t>және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ақпараттық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кеңіст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к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2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036045140"/>
              </p:ext>
            </p:extLst>
          </p:nvPr>
        </p:nvGraphicFramePr>
        <p:xfrm>
          <a:off x="179512" y="1844824"/>
          <a:ext cx="8568952" cy="475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7" descr="top_pic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70080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op_pic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1484784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ÐÐ°ÑÑÐ¸Ð½ÐºÐ¸ Ð¿Ð¾ Ð·Ð°Ð¿ÑÐ¾ÑÑ ÐÓÐ´ÐµÐ½Ð¸ÐµÑ Ð¡Ð°ÑÒÐ°Ð½ Ð°ÑÐ´Ð°Ð½Ñ,  ÑÐ¾ÑÐ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933056"/>
            <a:ext cx="1584176" cy="2016224"/>
          </a:xfrm>
          <a:prstGeom prst="rect">
            <a:avLst/>
          </a:prstGeom>
          <a:noFill/>
        </p:spPr>
      </p:pic>
      <p:pic>
        <p:nvPicPr>
          <p:cNvPr id="3082" name="Picture 10" descr="ÐÐ°ÑÑÐ¸Ð½ÐºÐ¸ Ð¿Ð¾ Ð·Ð°Ð¿ÑÐ¾ÑÑ ÑÑÑÐ¸Ð·Ð¼ Ð¡Ð°ÑÒÐ°Ð½ Ð°ÑÐ´Ð°Ð½Ñ,  ÑÐ¾ÑÐ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3861048"/>
            <a:ext cx="151216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</a:rPr>
              <a:t>Ауыл</a:t>
            </a:r>
            <a:r>
              <a:rPr lang="ru-RU" sz="2000" b="1" dirty="0" smtClean="0">
                <a:solidFill>
                  <a:schemeClr val="tx2"/>
                </a:solidFill>
              </a:rPr>
              <a:t>, су, </a:t>
            </a:r>
            <a:r>
              <a:rPr lang="ru-RU" sz="2000" b="1" dirty="0" err="1" smtClean="0">
                <a:solidFill>
                  <a:schemeClr val="tx2"/>
                </a:solidFill>
              </a:rPr>
              <a:t>орман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балық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шаруашылығы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ерекше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қорғалатын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табиғи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аумақтар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қоршаған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ортаны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және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жануарлар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дүниесін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қорғау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жер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қатынастары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ÐÐ°ÑÑÐ¸Ð½ÐºÐ¸ Ð¿Ð¾ Ð·Ð°Ð¿ÑÐ¾ÑÑ ÐÑÑÐ» ÑÐ°ÑÑÐ°ÑÑÐ»ÑÒÑ Ð¡Ð°ÑÒÐ°Ð½ Ð°ÑÐ´Ð°Ð½Ñ,  ÑÐ¾Ñ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2904257" cy="2376264"/>
          </a:xfrm>
          <a:prstGeom prst="rect">
            <a:avLst/>
          </a:prstGeom>
          <a:noFill/>
        </p:spPr>
      </p:pic>
      <p:pic>
        <p:nvPicPr>
          <p:cNvPr id="266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221088"/>
            <a:ext cx="2682999" cy="2376264"/>
          </a:xfrm>
          <a:prstGeom prst="rect">
            <a:avLst/>
          </a:prstGeom>
          <a:noFill/>
        </p:spPr>
      </p:pic>
      <p:pic>
        <p:nvPicPr>
          <p:cNvPr id="26630" name="Picture 6" descr="ÐÐ°ÑÑÐ¸Ð½ÐºÐ¸ Ð¿Ð¾ Ð·Ð°Ð¿ÑÐ¾ÑÑ ÑÑÑÐ¸Ð·Ð¼ Ð¡Ð°ÑÒÐ°Ð½ Ð°ÑÐ´Ð°Ð½Ñ,  ÑÐ¾ÑÐ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340768"/>
            <a:ext cx="2835399" cy="2376264"/>
          </a:xfrm>
          <a:prstGeom prst="rect">
            <a:avLst/>
          </a:prstGeom>
          <a:noFill/>
        </p:spPr>
      </p:pic>
      <p:pic>
        <p:nvPicPr>
          <p:cNvPr id="26632" name="Picture 8" descr="ÐÐ°ÑÑÐ¸Ð½ÐºÐ¸ Ð¿Ð¾ Ð·Ð°Ð¿ÑÐ¾ÑÑ ÑÑÑÐ¸Ð·Ð¼ Ð¡Ð°ÑÒÐ°Ð½ Ð°ÑÐ´Ð°Ð½Ñ,  ÑÐ¾ÑÐ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268760"/>
            <a:ext cx="2789684" cy="237626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491880" y="141277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rgbClr val="660066"/>
                </a:solidFill>
              </a:rPr>
              <a:t>Ауыл шаруашылығы бөліміне 16 746,0 мың  теңге;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2996952"/>
            <a:ext cx="25202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rgbClr val="660066"/>
                </a:solidFill>
              </a:rPr>
              <a:t>Ветеринария бөліміне 144119,0мың  теңге оның ішінде: </a:t>
            </a:r>
            <a:r>
              <a:rPr lang="kk-KZ" sz="1500" b="1" dirty="0" smtClean="0">
                <a:solidFill>
                  <a:srgbClr val="660066"/>
                </a:solidFill>
              </a:rPr>
              <a:t>Эпизоотияға қарсы іс-шаралар жүргізуіне 114603,0 мың  теңге, Жануарлардың энзоотиялық аурулары бойынша ветеринариялық іс-шараларды жүргізу 1140,0 мың  теңге, Қаңғыбас иттер мен мысықтарды аулауды және жоюды ұйымдастыруға 2782,0 мың  теңге қарастырылды. </a:t>
            </a:r>
            <a:endParaRPr lang="ru-RU" sz="1500" b="1" dirty="0">
              <a:solidFill>
                <a:srgbClr val="66006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04864"/>
            <a:ext cx="237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660066"/>
                </a:solidFill>
              </a:rPr>
              <a:t>Жер</a:t>
            </a:r>
            <a:r>
              <a:rPr lang="ru-RU" sz="1600" b="1" dirty="0" smtClean="0">
                <a:solidFill>
                  <a:srgbClr val="660066"/>
                </a:solidFill>
              </a:rPr>
              <a:t> </a:t>
            </a:r>
            <a:r>
              <a:rPr lang="ru-RU" sz="1600" b="1" dirty="0" err="1" smtClean="0">
                <a:solidFill>
                  <a:srgbClr val="660066"/>
                </a:solidFill>
              </a:rPr>
              <a:t>қатынастары</a:t>
            </a:r>
            <a:r>
              <a:rPr lang="ru-RU" sz="1600" b="1" dirty="0" smtClean="0">
                <a:solidFill>
                  <a:srgbClr val="660066"/>
                </a:solidFill>
              </a:rPr>
              <a:t> </a:t>
            </a:r>
            <a:r>
              <a:rPr lang="ru-RU" sz="1600" b="1" dirty="0" err="1" smtClean="0">
                <a:solidFill>
                  <a:srgbClr val="660066"/>
                </a:solidFill>
              </a:rPr>
              <a:t>бөліміне</a:t>
            </a:r>
            <a:r>
              <a:rPr lang="kk-KZ" sz="1600" b="1" dirty="0" smtClean="0">
                <a:solidFill>
                  <a:srgbClr val="660066"/>
                </a:solidFill>
              </a:rPr>
              <a:t> 21 625,0 мың  теңге;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930119220"/>
              </p:ext>
            </p:extLst>
          </p:nvPr>
        </p:nvGraphicFramePr>
        <p:xfrm>
          <a:off x="683568" y="5013176"/>
          <a:ext cx="8064896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51216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Өңірлерді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дамытудың</a:t>
            </a:r>
            <a:r>
              <a:rPr lang="ru-RU" sz="2400" dirty="0" smtClean="0">
                <a:solidFill>
                  <a:srgbClr val="FF0000"/>
                </a:solidFill>
              </a:rPr>
              <a:t> 2020 </a:t>
            </a:r>
            <a:r>
              <a:rPr lang="ru-RU" sz="2400" dirty="0" err="1" smtClean="0">
                <a:solidFill>
                  <a:srgbClr val="FF0000"/>
                </a:solidFill>
              </a:rPr>
              <a:t>жылға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дейінгі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бағдарламасы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шеңберінде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өңірлерді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экономикалық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дамытуға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жәрдемдесу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бойынша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шараларды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іске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асыру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5" descr="C:\Users\Экономика\Desktop\6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79928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Экономика\Desktop\диплом село_99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4" y="1268760"/>
            <a:ext cx="8130472" cy="532859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    « </a:t>
            </a:r>
            <a:r>
              <a:rPr lang="ru-RU" sz="2000" dirty="0" err="1" smtClean="0">
                <a:solidFill>
                  <a:schemeClr val="tx1"/>
                </a:solidFill>
              </a:rPr>
              <a:t>Дипломмен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ауылға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</a:rPr>
              <a:t>бағдарламасына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қарастырылған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kk-KZ" sz="1800" dirty="0" smtClean="0">
                <a:solidFill>
                  <a:schemeClr val="tx1"/>
                </a:solidFill>
              </a:rPr>
              <a:t>көтерме жәрдемақы </a:t>
            </a:r>
            <a:r>
              <a:rPr lang="ru-RU" sz="2000" dirty="0" smtClean="0">
                <a:solidFill>
                  <a:schemeClr val="tx1"/>
                </a:solidFill>
              </a:rPr>
              <a:t>) -3535,0 </a:t>
            </a:r>
            <a:r>
              <a:rPr lang="ru-RU" sz="2000" dirty="0" err="1" smtClean="0">
                <a:solidFill>
                  <a:schemeClr val="tx1"/>
                </a:solidFill>
              </a:rPr>
              <a:t>мыңтеңге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kk-KZ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0 </a:t>
            </a:r>
            <a:r>
              <a:rPr lang="ru-RU" sz="2000" dirty="0" err="1" smtClean="0">
                <a:solidFill>
                  <a:schemeClr val="tx1"/>
                </a:solidFill>
              </a:rPr>
              <a:t>маманға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kk-KZ" sz="2000" dirty="0" smtClean="0">
                <a:solidFill>
                  <a:schemeClr val="tx1"/>
                </a:solidFill>
              </a:rPr>
              <a:t>бір маманға</a:t>
            </a:r>
            <a:r>
              <a:rPr lang="ru-RU" sz="2000" dirty="0" smtClean="0">
                <a:solidFill>
                  <a:schemeClr val="tx1"/>
                </a:solidFill>
              </a:rPr>
              <a:t> 176750 </a:t>
            </a:r>
            <a:r>
              <a:rPr lang="ru-RU" sz="2000" dirty="0" err="1" smtClean="0">
                <a:solidFill>
                  <a:schemeClr val="tx1"/>
                </a:solidFill>
              </a:rPr>
              <a:t>теңге</a:t>
            </a:r>
            <a:r>
              <a:rPr lang="kk-KZ" sz="2000" dirty="0" smtClean="0">
                <a:solidFill>
                  <a:schemeClr val="tx1"/>
                </a:solidFill>
              </a:rPr>
              <a:t>(2</a:t>
            </a:r>
            <a:r>
              <a:rPr lang="ru-RU" sz="2000" dirty="0" smtClean="0">
                <a:solidFill>
                  <a:schemeClr val="tx1"/>
                </a:solidFill>
              </a:rPr>
              <a:t>525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70 </a:t>
            </a:r>
            <a:r>
              <a:rPr lang="kk-KZ" sz="2000" dirty="0" smtClean="0">
                <a:solidFill>
                  <a:schemeClr val="tx1"/>
                </a:solidFill>
              </a:rPr>
              <a:t>еселік айлық есептік көрсеткіш мөлшерінде))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kk-KZ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Әлеуметтік</a:t>
            </a:r>
            <a:r>
              <a:rPr lang="ru-RU" sz="2000" dirty="0" smtClean="0">
                <a:solidFill>
                  <a:schemeClr val="tx1"/>
                </a:solidFill>
              </a:rPr>
              <a:t> сала </a:t>
            </a:r>
            <a:r>
              <a:rPr lang="ru-RU" sz="2000" dirty="0" err="1" smtClean="0">
                <a:solidFill>
                  <a:schemeClr val="tx1"/>
                </a:solidFill>
              </a:rPr>
              <a:t>мамандарына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үй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сатып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алу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үшін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kk-KZ" sz="2000" dirty="0" smtClean="0">
                <a:solidFill>
                  <a:schemeClr val="tx1"/>
                </a:solidFill>
              </a:rPr>
              <a:t>бюджеттік  </a:t>
            </a:r>
            <a:r>
              <a:rPr lang="kk-KZ" sz="2000" b="1" dirty="0" smtClean="0">
                <a:solidFill>
                  <a:schemeClr val="tx1"/>
                </a:solidFill>
              </a:rPr>
              <a:t>кредиттер</a:t>
            </a:r>
            <a:r>
              <a:rPr lang="kk-KZ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60600</a:t>
            </a:r>
            <a:r>
              <a:rPr lang="kk-KZ" sz="2000" dirty="0" smtClean="0">
                <a:solidFill>
                  <a:schemeClr val="tx1"/>
                </a:solidFill>
              </a:rPr>
              <a:t>,0 мың теңге (16 маманға*</a:t>
            </a:r>
            <a:r>
              <a:rPr lang="ru-RU" sz="2000" dirty="0" smtClean="0">
                <a:solidFill>
                  <a:schemeClr val="tx1"/>
                </a:solidFill>
              </a:rPr>
              <a:t>2525</a:t>
            </a:r>
            <a:r>
              <a:rPr lang="kk-KZ" sz="2000" dirty="0" smtClean="0">
                <a:solidFill>
                  <a:schemeClr val="tx1"/>
                </a:solidFill>
              </a:rPr>
              <a:t>*1500 еселік айлық есептік көрсеткіш мөлшерінде бір маманға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kk-KZ" sz="2000" dirty="0" smtClean="0">
                <a:solidFill>
                  <a:schemeClr val="tx1"/>
                </a:solidFill>
              </a:rPr>
              <a:t>3787500 теңге).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900" dirty="0"/>
          </a:p>
        </p:txBody>
      </p:sp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37026" y="3137026"/>
            <a:ext cx="6858000" cy="583948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7164" y="3028764"/>
            <a:ext cx="6705600" cy="6480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0"/>
            <a:ext cx="72728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Мамандарды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әлеуметтік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қолдау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шараларын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іске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асыру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үшін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бюджеттік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кредиттер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683568" y="620688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827584" y="620688"/>
            <a:ext cx="7272808" cy="54041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hangingPunct="0"/>
            <a:r>
              <a:rPr lang="kk-KZ" sz="3200" b="1" dirty="0" smtClean="0">
                <a:solidFill>
                  <a:srgbClr val="7030A0"/>
                </a:solidFill>
              </a:rPr>
              <a:t>Сарқан ауданының 2019-2021 жылдарға арналған бюджеті Сарқан                              аудандық мәслихатының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   29 </a:t>
            </a:r>
            <a:r>
              <a:rPr lang="ru-RU" sz="3200" b="1" dirty="0" err="1" smtClean="0">
                <a:solidFill>
                  <a:srgbClr val="7030A0"/>
                </a:solidFill>
              </a:rPr>
              <a:t>желтоқсан</a:t>
            </a:r>
            <a:r>
              <a:rPr lang="ru-RU" sz="3200" b="1" dirty="0" smtClean="0">
                <a:solidFill>
                  <a:srgbClr val="7030A0"/>
                </a:solidFill>
              </a:rPr>
              <a:t>  2018 </a:t>
            </a:r>
            <a:r>
              <a:rPr lang="ru-RU" sz="3200" b="1" dirty="0" err="1" smtClean="0">
                <a:solidFill>
                  <a:srgbClr val="7030A0"/>
                </a:solidFill>
              </a:rPr>
              <a:t>жылы</a:t>
            </a:r>
            <a:r>
              <a:rPr lang="ru-RU" sz="3200" b="1" dirty="0" smtClean="0">
                <a:solidFill>
                  <a:srgbClr val="7030A0"/>
                </a:solidFill>
              </a:rPr>
              <a:t>   №</a:t>
            </a:r>
            <a:r>
              <a:rPr lang="kk-KZ" sz="3200" b="1" dirty="0" smtClean="0">
                <a:solidFill>
                  <a:srgbClr val="7030A0"/>
                </a:solidFill>
              </a:rPr>
              <a:t>52-215      шешімімен бекітілген шешімге 2019  «</a:t>
            </a:r>
            <a:r>
              <a:rPr lang="kk-KZ" sz="3200" b="1" dirty="0" smtClean="0">
                <a:solidFill>
                  <a:srgbClr val="7030A0"/>
                </a:solidFill>
              </a:rPr>
              <a:t>28»  мамырдағы  </a:t>
            </a:r>
            <a:r>
              <a:rPr lang="kk-KZ" sz="3200" b="1" dirty="0" smtClean="0">
                <a:solidFill>
                  <a:srgbClr val="7030A0"/>
                </a:solidFill>
              </a:rPr>
              <a:t>«Сарқан  аудандық             мәслихатының № </a:t>
            </a:r>
            <a:r>
              <a:rPr lang="kk-KZ" sz="3200" b="1" dirty="0" smtClean="0">
                <a:solidFill>
                  <a:srgbClr val="7030A0"/>
                </a:solidFill>
              </a:rPr>
              <a:t>61-248 </a:t>
            </a:r>
            <a:r>
              <a:rPr lang="kk-KZ" sz="3200" b="1" dirty="0" smtClean="0">
                <a:solidFill>
                  <a:srgbClr val="7030A0"/>
                </a:solidFill>
              </a:rPr>
              <a:t>шешіміне өзгерістер енгізу туралы  нақтылау сомасы Сарқан ауданының Барлық кірістері </a:t>
            </a:r>
            <a:r>
              <a:rPr lang="kk-KZ" sz="3200" b="1" dirty="0" smtClean="0">
                <a:solidFill>
                  <a:srgbClr val="7030A0"/>
                </a:solidFill>
              </a:rPr>
              <a:t>6 703 633,0 </a:t>
            </a:r>
            <a:r>
              <a:rPr lang="ru-RU" sz="3200" b="1" dirty="0" err="1" smtClean="0">
                <a:solidFill>
                  <a:srgbClr val="7030A0"/>
                </a:solidFill>
              </a:rPr>
              <a:t>млн.теңге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шығындары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kk-KZ" sz="3200" b="1" dirty="0" smtClean="0">
                <a:solidFill>
                  <a:srgbClr val="7030A0"/>
                </a:solidFill>
              </a:rPr>
              <a:t>6 710 787,0 </a:t>
            </a:r>
            <a:r>
              <a:rPr lang="ru-RU" sz="3200" b="1" dirty="0" err="1" smtClean="0">
                <a:solidFill>
                  <a:srgbClr val="7030A0"/>
                </a:solidFill>
              </a:rPr>
              <a:t>млн.теңге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196752"/>
          <a:ext cx="7416824" cy="464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165180"/>
                <a:gridCol w="1211084"/>
                <a:gridCol w="1180482"/>
                <a:gridCol w="1195782"/>
              </a:tblGrid>
              <a:tr h="9765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2019-2021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жылдарға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аудандық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бюджеттің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3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Кірістер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ішінде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6481,1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6703,6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6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Салықтық түсімдер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9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Салықтық емес түсімдер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40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 капиталды сатудан түсетін түсімдер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41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Трансферттер түсімі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6319,1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5658,3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5835,6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0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Қаржы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активтерін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сатудан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түсімдер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Бос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қалдықтар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3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Шығыстар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6530,4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6710,8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827584" y="404664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4" y="476672"/>
          <a:ext cx="7560840" cy="58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855"/>
                <a:gridCol w="750985"/>
              </a:tblGrid>
              <a:tr h="10910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Сарқан ауданының бюджет шығыстарының негізгі бағыттары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Барлық шығыстар, млн. теңге: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6710,8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 сипаттағы мемлекетт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қызметтер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Қорғаныс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65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Қоғамдық тәртіп, қауіпсіздік, құқықтық, сот, қылмыстық-атқару қызметі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 беру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4129,9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қамсыздандыру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4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Тұрғын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үй-коммуналдық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шаруашылық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Мәдениет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спорт, туризм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кеңіст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Ауыл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су,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орман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балық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шаруашылығы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ерекше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қорғалатын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табиғи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аумақтар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қоршаған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ортаны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жануарлар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дүниесін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қорғау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қатынастары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Өнеркәсіп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сәулет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құрылысы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коммуникация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Басқалар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Борышқа қызмет көрсету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596336" y="6093296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187,6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21" name="Овал 16"/>
          <p:cNvSpPr/>
          <p:nvPr/>
        </p:nvSpPr>
        <p:spPr>
          <a:xfrm>
            <a:off x="687186" y="2269945"/>
            <a:ext cx="712844" cy="661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ини центров</a:t>
            </a:r>
            <a:endPara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endParaRPr>
          </a:p>
        </p:txBody>
      </p:sp>
      <p:graphicFrame>
        <p:nvGraphicFramePr>
          <p:cNvPr id="37" name="Содержимое 4"/>
          <p:cNvGraphicFramePr>
            <a:graphicFrameLocks/>
          </p:cNvGraphicFramePr>
          <p:nvPr/>
        </p:nvGraphicFramePr>
        <p:xfrm>
          <a:off x="467544" y="548680"/>
          <a:ext cx="4320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268760"/>
            <a:ext cx="3816424" cy="302433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endParaRPr lang="kk-KZ" b="1" dirty="0" smtClean="0">
              <a:solidFill>
                <a:srgbClr val="7030A0"/>
              </a:solidFill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b="1" dirty="0" smtClean="0">
                <a:solidFill>
                  <a:srgbClr val="7030A0"/>
                </a:solidFill>
              </a:rPr>
              <a:t>2019 жылға білім беруге арналған жалпы шығыстар </a:t>
            </a:r>
            <a:r>
              <a:rPr lang="kk-KZ" b="1" dirty="0" smtClean="0">
                <a:solidFill>
                  <a:srgbClr val="7030A0"/>
                </a:solidFill>
              </a:rPr>
              <a:t>4 129 910,0 </a:t>
            </a:r>
            <a:r>
              <a:rPr lang="kk-KZ" b="1" dirty="0" smtClean="0">
                <a:solidFill>
                  <a:srgbClr val="7030A0"/>
                </a:solidFill>
              </a:rPr>
              <a:t>мың теңге оның ішінде: </a:t>
            </a:r>
          </a:p>
          <a:p>
            <a:pPr marL="171450" indent="-171450">
              <a:spcBef>
                <a:spcPts val="0"/>
              </a:spcBef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3300" dirty="0" err="1" smtClean="0">
                <a:solidFill>
                  <a:srgbClr val="7030A0"/>
                </a:solidFill>
              </a:rPr>
              <a:t>Білім</a:t>
            </a:r>
            <a:r>
              <a:rPr lang="ru-RU" sz="3300" dirty="0" smtClean="0">
                <a:solidFill>
                  <a:srgbClr val="7030A0"/>
                </a:solidFill>
              </a:rPr>
              <a:t> беру </a:t>
            </a:r>
            <a:r>
              <a:rPr lang="ru-RU" sz="3300" dirty="0" err="1" smtClean="0">
                <a:solidFill>
                  <a:srgbClr val="7030A0"/>
                </a:solidFill>
              </a:rPr>
              <a:t>мекемелерін</a:t>
            </a:r>
            <a:r>
              <a:rPr lang="ru-RU" sz="3300" dirty="0" smtClean="0">
                <a:solidFill>
                  <a:srgbClr val="7030A0"/>
                </a:solidFill>
              </a:rPr>
              <a:t> </a:t>
            </a:r>
            <a:r>
              <a:rPr lang="ru-RU" sz="3300" dirty="0" err="1" smtClean="0">
                <a:solidFill>
                  <a:srgbClr val="7030A0"/>
                </a:solidFill>
              </a:rPr>
              <a:t>ұстауына</a:t>
            </a:r>
            <a:r>
              <a:rPr lang="ru-RU" sz="3300" dirty="0" smtClean="0">
                <a:solidFill>
                  <a:srgbClr val="7030A0"/>
                </a:solidFill>
              </a:rPr>
              <a:t>   </a:t>
            </a:r>
            <a:r>
              <a:rPr lang="kk-KZ" sz="3300" dirty="0" smtClean="0">
                <a:solidFill>
                  <a:srgbClr val="7030A0"/>
                </a:solidFill>
              </a:rPr>
              <a:t>3 </a:t>
            </a:r>
            <a:r>
              <a:rPr lang="kk-KZ" sz="3300" dirty="0" smtClean="0">
                <a:solidFill>
                  <a:srgbClr val="7030A0"/>
                </a:solidFill>
              </a:rPr>
              <a:t>520 974,0 </a:t>
            </a:r>
            <a:r>
              <a:rPr lang="kk-KZ" sz="3300" dirty="0" smtClean="0">
                <a:solidFill>
                  <a:srgbClr val="7030A0"/>
                </a:solidFill>
              </a:rPr>
              <a:t>мың теңге; </a:t>
            </a:r>
          </a:p>
          <a:p>
            <a:pPr marL="171450" indent="-171450">
              <a:spcBef>
                <a:spcPts val="0"/>
              </a:spcBef>
              <a:buNone/>
            </a:pPr>
            <a:endParaRPr lang="kk-KZ" sz="3300" dirty="0" err="1" smtClean="0">
              <a:solidFill>
                <a:srgbClr val="7030A0"/>
              </a:solidFill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Балалар шығармашылық үйін күтіп ұстауына   </a:t>
            </a:r>
            <a:r>
              <a:rPr lang="kk-KZ" dirty="0" smtClean="0">
                <a:solidFill>
                  <a:srgbClr val="7030A0"/>
                </a:solidFill>
              </a:rPr>
              <a:t>55 967,0 </a:t>
            </a:r>
            <a:r>
              <a:rPr lang="kk-KZ" dirty="0" smtClean="0">
                <a:solidFill>
                  <a:srgbClr val="7030A0"/>
                </a:solidFill>
              </a:rPr>
              <a:t>мың теңге;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endParaRPr lang="kk-KZ" dirty="0" smtClean="0">
              <a:solidFill>
                <a:srgbClr val="7030A0"/>
              </a:solidFill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Басқа шығындарына  75219,0 мың теңге.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260648"/>
            <a:ext cx="352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 беру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Рисунок 13" descr="iXMDHC7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472110"/>
            <a:ext cx="3816424" cy="21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611560" y="188640"/>
          <a:ext cx="784887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39552" y="76470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827584" y="332656"/>
          <a:ext cx="76328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378904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Сарқан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қаласында</a:t>
            </a:r>
            <a:r>
              <a:rPr lang="ru-RU" sz="2400" b="1" dirty="0" smtClean="0"/>
              <a:t> 5  </a:t>
            </a:r>
            <a:r>
              <a:rPr lang="ru-RU" sz="2400" b="1" dirty="0" err="1" smtClean="0"/>
              <a:t>қабатты</a:t>
            </a:r>
            <a:r>
              <a:rPr lang="ru-RU" sz="2400" b="1" dirty="0" smtClean="0"/>
              <a:t> 50 </a:t>
            </a:r>
            <a:r>
              <a:rPr lang="ru-RU" sz="2400" b="1" dirty="0" err="1" smtClean="0"/>
              <a:t>пәтерлі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жалға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берілетін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тұрғын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үй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құрылысына</a:t>
            </a:r>
            <a:r>
              <a:rPr lang="ru-RU" sz="2400" b="1" dirty="0" smtClean="0"/>
              <a:t> ЖСҚ </a:t>
            </a:r>
            <a:r>
              <a:rPr lang="ru-RU" sz="2400" b="1" dirty="0" err="1" smtClean="0"/>
              <a:t>дайарлауға</a:t>
            </a:r>
            <a:r>
              <a:rPr lang="kk-KZ" sz="2400" b="1" dirty="0" smtClean="0"/>
              <a:t> – 136 000 теңге.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539552" y="148478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683568" y="332656"/>
            <a:ext cx="7776864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Әлеуметт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kk-KZ" b="1" dirty="0" smtClean="0">
                <a:solidFill>
                  <a:srgbClr val="FF0000"/>
                </a:solidFill>
              </a:rPr>
              <a:t>к көмек және әлеуметт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kk-KZ" b="1" dirty="0" smtClean="0">
                <a:solidFill>
                  <a:srgbClr val="FF0000"/>
                </a:solidFill>
              </a:rPr>
              <a:t>к қамсыздандыру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395536" y="1556792"/>
          <a:ext cx="288032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Елді-мекендерді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көркейту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dirty="0" smtClean="0"/>
              <a:t>Сарқан  қаласының  М.Ауэзов, Ж.Жамбыл, Кабанбай батыр көшелерінің арық жүйесін қайта жаңғырту жұмыстарына ЖСҚ даярлау </a:t>
            </a:r>
            <a:r>
              <a:rPr lang="ru-RU" dirty="0" smtClean="0"/>
              <a:t>-1 440 000 </a:t>
            </a:r>
            <a:r>
              <a:rPr lang="ru-RU" dirty="0" err="1" smtClean="0"/>
              <a:t>теңге</a:t>
            </a:r>
            <a:r>
              <a:rPr lang="ru-RU" dirty="0" smtClean="0"/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3284984"/>
            <a:ext cx="2088232" cy="2897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Елді мекендердегі көшелерді жарықтандыру       5 520 000 теңге </a:t>
            </a:r>
          </a:p>
          <a:p>
            <a:pPr algn="ctr"/>
            <a:r>
              <a:rPr lang="kk-KZ" sz="1100" dirty="0" smtClean="0">
                <a:solidFill>
                  <a:srgbClr val="660066"/>
                </a:solidFill>
              </a:rPr>
              <a:t> </a:t>
            </a:r>
            <a:endParaRPr lang="ru-RU" sz="1100" dirty="0">
              <a:solidFill>
                <a:srgbClr val="660066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63888" y="3284984"/>
            <a:ext cx="1944216" cy="29695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Елді мекендердің санитариясын қамтамасыз ету 970  000  теңге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012160" y="3284984"/>
            <a:ext cx="1944216" cy="29695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660066"/>
                </a:solidFill>
              </a:rPr>
              <a:t>Елді</a:t>
            </a:r>
            <a:r>
              <a:rPr lang="ru-RU" sz="1600" b="1" dirty="0" smtClean="0">
                <a:solidFill>
                  <a:srgbClr val="660066"/>
                </a:solidFill>
              </a:rPr>
              <a:t> </a:t>
            </a:r>
            <a:r>
              <a:rPr lang="ru-RU" sz="1600" b="1" dirty="0" err="1" smtClean="0">
                <a:solidFill>
                  <a:srgbClr val="660066"/>
                </a:solidFill>
              </a:rPr>
              <a:t>мекендерді</a:t>
            </a:r>
            <a:r>
              <a:rPr lang="ru-RU" sz="1600" b="1" dirty="0" smtClean="0">
                <a:solidFill>
                  <a:srgbClr val="660066"/>
                </a:solidFill>
              </a:rPr>
              <a:t> </a:t>
            </a:r>
            <a:r>
              <a:rPr lang="ru-RU" sz="1600" b="1" dirty="0" err="1" smtClean="0">
                <a:solidFill>
                  <a:srgbClr val="660066"/>
                </a:solidFill>
              </a:rPr>
              <a:t>абаттандыру</a:t>
            </a:r>
            <a:r>
              <a:rPr lang="ru-RU" sz="1600" b="1" dirty="0" smtClean="0">
                <a:solidFill>
                  <a:srgbClr val="660066"/>
                </a:solidFill>
              </a:rPr>
              <a:t> мен </a:t>
            </a:r>
            <a:r>
              <a:rPr lang="ru-RU" sz="1600" b="1" dirty="0" err="1" smtClean="0">
                <a:solidFill>
                  <a:srgbClr val="660066"/>
                </a:solidFill>
              </a:rPr>
              <a:t>көгалдандыру</a:t>
            </a:r>
            <a:r>
              <a:rPr lang="ru-RU" sz="1600" b="1" dirty="0" smtClean="0">
                <a:solidFill>
                  <a:srgbClr val="660066"/>
                </a:solidFill>
              </a:rPr>
              <a:t>     3 150 000 </a:t>
            </a:r>
            <a:r>
              <a:rPr lang="kk-KZ" sz="1600" b="1" dirty="0" smtClean="0">
                <a:solidFill>
                  <a:srgbClr val="660066"/>
                </a:solidFill>
              </a:rPr>
              <a:t>теңге 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3488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Саркан қаласында 9 ауланы абаттандыру және көгалдандыруға ЖСҚ дайындауға 10 000  000 </a:t>
            </a:r>
            <a:r>
              <a:rPr lang="ru-RU" dirty="0" smtClean="0"/>
              <a:t>тенге.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1939</TotalTime>
  <Words>881</Words>
  <Application>Microsoft Office PowerPoint</Application>
  <PresentationFormat>Экран (4:3)</PresentationFormat>
  <Paragraphs>159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Әлеуметтiк көмек және әлеуметтiк қамсыздандыру</vt:lpstr>
      <vt:lpstr>Елді-мекендерді көркейту</vt:lpstr>
      <vt:lpstr>Слайд 10</vt:lpstr>
      <vt:lpstr>Мәдениет, спорт, туризм және ақпараттық кеңістiк</vt:lpstr>
      <vt:lpstr>Ауыл, су, орман, балық шаруашылығы, ерекше қорғалатын табиғи аумақтар, қоршаған ортаны және жануарлар дүниесін қорғау, жер қатынастары</vt:lpstr>
      <vt:lpstr>Өңірлерді дамытудың 2020 жылға дейінгі бағдарламасы шеңберінде өңірлерді экономикалық дамытуға жәрдемдесу бойынша шараларды іске асыру</vt:lpstr>
      <vt:lpstr>                        « Дипломмен ауылға» бағдарламасына қарастырылған(көтерме жәрдемақы ) -3535,0 мыңтеңге, 20 маманға (бір маманға 176750 теңге(2525*70 еселік айлық есептік көрсеткіш мөлшерінде));  Әлеуметтік сала мамандарына үй сатып алу үшін бюджеттік  кредиттер 60600,0 мың теңге (16 маманға*2525*1500 еселік айлық есептік көрсеткіш мөлшерінде бір маманға 3787500 теңге).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Нуржан</dc:creator>
  <cp:lastModifiedBy>Экономика</cp:lastModifiedBy>
  <cp:revision>208</cp:revision>
  <dcterms:created xsi:type="dcterms:W3CDTF">2018-12-11T06:04:45Z</dcterms:created>
  <dcterms:modified xsi:type="dcterms:W3CDTF">2019-10-25T10:36:33Z</dcterms:modified>
</cp:coreProperties>
</file>