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1" r:id="rId3"/>
    <p:sldId id="262" r:id="rId4"/>
    <p:sldId id="263" r:id="rId5"/>
    <p:sldId id="268" r:id="rId6"/>
    <p:sldId id="271" r:id="rId7"/>
    <p:sldId id="258" r:id="rId8"/>
    <p:sldId id="27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22" y="-14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solidFill>
          <a:srgbClr val="92D050"/>
        </a:solidFill>
      </c:spPr>
    </c:floor>
    <c:sideWall>
      <c:thickness val="0"/>
    </c:sideWall>
    <c:backWall>
      <c:thickness val="0"/>
    </c:backWall>
    <c:plotArea>
      <c:layout/>
      <c:bar3DChart>
        <c:barDir val="col"/>
        <c:grouping val="stacked"/>
        <c:varyColors val="0"/>
        <c:ser>
          <c:idx val="0"/>
          <c:order val="0"/>
          <c:tx>
            <c:strRef>
              <c:f>Лист1!$B$1</c:f>
              <c:strCache>
                <c:ptCount val="1"/>
                <c:pt idx="0">
                  <c:v>Ряд 1</c:v>
                </c:pt>
              </c:strCache>
            </c:strRef>
          </c:tx>
          <c:spPr>
            <a:solidFill>
              <a:schemeClr val="bg2">
                <a:lumMod val="50000"/>
              </a:schemeClr>
            </a:solidFill>
          </c:spPr>
          <c:invertIfNegative val="0"/>
          <c:dPt>
            <c:idx val="0"/>
            <c:invertIfNegative val="0"/>
            <c:bubble3D val="0"/>
            <c:spPr>
              <a:solidFill>
                <a:srgbClr val="FF0000"/>
              </a:solidFill>
            </c:spPr>
          </c:dPt>
          <c:dPt>
            <c:idx val="1"/>
            <c:invertIfNegative val="0"/>
            <c:bubble3D val="0"/>
            <c:spPr>
              <a:solidFill>
                <a:srgbClr val="FFFF00"/>
              </a:solidFill>
            </c:spPr>
          </c:dPt>
          <c:dPt>
            <c:idx val="2"/>
            <c:invertIfNegative val="0"/>
            <c:bubble3D val="0"/>
            <c:spPr>
              <a:solidFill>
                <a:srgbClr val="0070C0"/>
              </a:solidFill>
              <a:ln>
                <a:solidFill>
                  <a:srgbClr val="0070C0"/>
                </a:solidFill>
              </a:ln>
            </c:spPr>
          </c:dPt>
          <c:dLbls>
            <c:dLbl>
              <c:idx val="0"/>
              <c:layout>
                <c:manualLayout>
                  <c:x val="4.1175274310387359E-2"/>
                  <c:y val="-0.20560724734288788"/>
                </c:manualLayout>
              </c:layout>
              <c:tx>
                <c:rich>
                  <a:bodyPr/>
                  <a:lstStyle/>
                  <a:p>
                    <a:r>
                      <a:rPr lang="kk-KZ" dirty="0" smtClean="0"/>
                      <a:t>35 556</a:t>
                    </a:r>
                    <a:endParaRPr lang="en-US" dirty="0"/>
                  </a:p>
                </c:rich>
              </c:tx>
              <c:showLegendKey val="0"/>
              <c:showVal val="1"/>
              <c:showCatName val="0"/>
              <c:showSerName val="0"/>
              <c:showPercent val="0"/>
              <c:showBubbleSize val="0"/>
            </c:dLbl>
            <c:dLbl>
              <c:idx val="1"/>
              <c:layout>
                <c:manualLayout>
                  <c:x val="3.2463553955398607E-2"/>
                  <c:y val="-0.28277621930896568"/>
                </c:manualLayout>
              </c:layout>
              <c:tx>
                <c:rich>
                  <a:bodyPr/>
                  <a:lstStyle/>
                  <a:p>
                    <a:r>
                      <a:rPr lang="kk-KZ" dirty="0" smtClean="0"/>
                      <a:t>36 978</a:t>
                    </a:r>
                    <a:endParaRPr lang="en-US" dirty="0"/>
                  </a:p>
                </c:rich>
              </c:tx>
              <c:showLegendKey val="0"/>
              <c:showVal val="1"/>
              <c:showCatName val="0"/>
              <c:showSerName val="0"/>
              <c:showPercent val="0"/>
              <c:showBubbleSize val="0"/>
            </c:dLbl>
            <c:dLbl>
              <c:idx val="2"/>
              <c:layout>
                <c:manualLayout>
                  <c:x val="2.375171591103814E-2"/>
                  <c:y val="-0.37260188682738971"/>
                </c:manualLayout>
              </c:layout>
              <c:tx>
                <c:rich>
                  <a:bodyPr/>
                  <a:lstStyle/>
                  <a:p>
                    <a:r>
                      <a:rPr lang="kk-KZ" dirty="0" smtClean="0"/>
                      <a:t>38 457</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Лист1!$A$2:$A$4</c:f>
              <c:strCache>
                <c:ptCount val="3"/>
                <c:pt idx="0">
                  <c:v>2021 год</c:v>
                </c:pt>
                <c:pt idx="1">
                  <c:v>2022 год</c:v>
                </c:pt>
                <c:pt idx="2">
                  <c:v>2023 год</c:v>
                </c:pt>
              </c:strCache>
            </c:strRef>
          </c:cat>
          <c:val>
            <c:numRef>
              <c:f>Лист1!$B$2:$B$4</c:f>
              <c:numCache>
                <c:formatCode>#,##0</c:formatCode>
                <c:ptCount val="3"/>
                <c:pt idx="0">
                  <c:v>158940</c:v>
                </c:pt>
                <c:pt idx="1">
                  <c:v>165647</c:v>
                </c:pt>
                <c:pt idx="2">
                  <c:v>171613</c:v>
                </c:pt>
              </c:numCache>
            </c:numRef>
          </c:val>
        </c:ser>
        <c:dLbls>
          <c:showLegendKey val="0"/>
          <c:showVal val="0"/>
          <c:showCatName val="0"/>
          <c:showSerName val="0"/>
          <c:showPercent val="0"/>
          <c:showBubbleSize val="0"/>
        </c:dLbls>
        <c:gapWidth val="150"/>
        <c:shape val="cylinder"/>
        <c:axId val="65259776"/>
        <c:axId val="64954368"/>
        <c:axId val="0"/>
      </c:bar3DChart>
      <c:catAx>
        <c:axId val="65259776"/>
        <c:scaling>
          <c:orientation val="minMax"/>
        </c:scaling>
        <c:delete val="0"/>
        <c:axPos val="b"/>
        <c:majorTickMark val="out"/>
        <c:minorTickMark val="none"/>
        <c:tickLblPos val="nextTo"/>
        <c:crossAx val="64954368"/>
        <c:crosses val="autoZero"/>
        <c:auto val="1"/>
        <c:lblAlgn val="ctr"/>
        <c:lblOffset val="100"/>
        <c:noMultiLvlLbl val="0"/>
      </c:catAx>
      <c:valAx>
        <c:axId val="64954368"/>
        <c:scaling>
          <c:orientation val="minMax"/>
        </c:scaling>
        <c:delete val="1"/>
        <c:axPos val="l"/>
        <c:numFmt formatCode="#,##0" sourceLinked="1"/>
        <c:majorTickMark val="out"/>
        <c:minorTickMark val="none"/>
        <c:tickLblPos val="none"/>
        <c:crossAx val="65259776"/>
        <c:crosses val="autoZero"/>
        <c:crossBetween val="between"/>
      </c:valAx>
    </c:plotArea>
    <c:plotVisOnly val="1"/>
    <c:dispBlanksAs val="gap"/>
    <c:showDLblsOverMax val="0"/>
  </c:chart>
  <c:txPr>
    <a:bodyPr/>
    <a:lstStyle/>
    <a:p>
      <a:pPr>
        <a:defRPr sz="2800" b="1">
          <a:solidFill>
            <a:srgbClr val="0070C0"/>
          </a:solidFill>
          <a:latin typeface="Times New Roman" pitchFamily="18" charset="0"/>
          <a:cs typeface="Times New Roman" pitchFamily="18" charset="0"/>
        </a:defRPr>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62425-78BE-49D0-B04C-2977D47320A9}" type="datetimeFigureOut">
              <a:rPr lang="ru-RU" smtClean="0"/>
              <a:pPr/>
              <a:t>26.01.2021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ED4579-BECA-4EE8-B12C-298516E80217}" type="slidenum">
              <a:rPr lang="ru-RU" smtClean="0"/>
              <a:pPr/>
              <a:t>‹#›</a:t>
            </a:fld>
            <a:endParaRPr lang="ru-RU"/>
          </a:p>
        </p:txBody>
      </p:sp>
    </p:spTree>
    <p:extLst>
      <p:ext uri="{BB962C8B-B14F-4D97-AF65-F5344CB8AC3E}">
        <p14:creationId xmlns:p14="http://schemas.microsoft.com/office/powerpoint/2010/main" val="3463133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AED4579-BECA-4EE8-B12C-298516E80217}" type="slidenum">
              <a:rPr lang="ru-RU" smtClean="0"/>
              <a:pPr/>
              <a:t>1</a:t>
            </a:fld>
            <a:endParaRPr lang="ru-RU"/>
          </a:p>
        </p:txBody>
      </p:sp>
    </p:spTree>
    <p:extLst>
      <p:ext uri="{BB962C8B-B14F-4D97-AF65-F5344CB8AC3E}">
        <p14:creationId xmlns:p14="http://schemas.microsoft.com/office/powerpoint/2010/main" val="911288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CA66439F-C104-456B-BB29-6DE23B2003C8}" type="slidenum">
              <a:rPr lang="ru-RU" altLang="ru-RU">
                <a:latin typeface="Arial" charset="0"/>
              </a:rPr>
              <a:pPr/>
              <a:t>2</a:t>
            </a:fld>
            <a:endParaRPr lang="ru-RU" altLang="ru-RU">
              <a:latin typeface="Arial" charset="0"/>
            </a:endParaRPr>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ltLang="ru-RU"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C8772DDF-F040-4DE3-9555-1421B92A8F72}" type="datetimeFigureOut">
              <a:rPr lang="ru-RU" smtClean="0"/>
              <a:pPr/>
              <a:t>26.01.2021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8772DDF-F040-4DE3-9555-1421B92A8F72}" type="datetimeFigureOut">
              <a:rPr lang="ru-RU" smtClean="0"/>
              <a:pPr/>
              <a:t>26.01.2021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8772DDF-F040-4DE3-9555-1421B92A8F72}" type="datetimeFigureOut">
              <a:rPr lang="ru-RU" smtClean="0"/>
              <a:pPr/>
              <a:t>26.01.2021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8772DDF-F040-4DE3-9555-1421B92A8F72}" type="datetimeFigureOut">
              <a:rPr lang="ru-RU" smtClean="0"/>
              <a:pPr/>
              <a:t>26.01.2021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8772DDF-F040-4DE3-9555-1421B92A8F72}" type="datetimeFigureOut">
              <a:rPr lang="ru-RU" smtClean="0"/>
              <a:pPr/>
              <a:t>26.01.2021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8772DDF-F040-4DE3-9555-1421B92A8F72}" type="datetimeFigureOut">
              <a:rPr lang="ru-RU" smtClean="0"/>
              <a:pPr/>
              <a:t>26.01.2021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8772DDF-F040-4DE3-9555-1421B92A8F72}" type="datetimeFigureOut">
              <a:rPr lang="ru-RU" smtClean="0"/>
              <a:pPr/>
              <a:t>26.01.2021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8772DDF-F040-4DE3-9555-1421B92A8F72}" type="datetimeFigureOut">
              <a:rPr lang="ru-RU" smtClean="0"/>
              <a:pPr/>
              <a:t>26.01.2021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8772DDF-F040-4DE3-9555-1421B92A8F72}" type="datetimeFigureOut">
              <a:rPr lang="ru-RU" smtClean="0"/>
              <a:pPr/>
              <a:t>26.01.2021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8772DDF-F040-4DE3-9555-1421B92A8F72}" type="datetimeFigureOut">
              <a:rPr lang="ru-RU" smtClean="0"/>
              <a:pPr/>
              <a:t>26.01.2021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8772DDF-F040-4DE3-9555-1421B92A8F72}" type="datetimeFigureOut">
              <a:rPr lang="ru-RU" smtClean="0"/>
              <a:pPr/>
              <a:t>26.01.2021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A779F8-9430-4EE1-82D4-672BD55EB67A}"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8772DDF-F040-4DE3-9555-1421B92A8F72}" type="datetimeFigureOut">
              <a:rPr lang="ru-RU" smtClean="0"/>
              <a:pPr/>
              <a:t>26.01.2021</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2A779F8-9430-4EE1-82D4-672BD55EB67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11560" y="476672"/>
            <a:ext cx="7992888" cy="1656184"/>
          </a:xfrm>
        </p:spPr>
        <p:txBody>
          <a:bodyPr>
            <a:noAutofit/>
          </a:bodyPr>
          <a:lstStyle/>
          <a:p>
            <a:pPr algn="ctr"/>
            <a:r>
              <a:rPr lang="kk-KZ" sz="2800" dirty="0">
                <a:solidFill>
                  <a:srgbClr val="0070C0"/>
                </a:solidFill>
                <a:latin typeface="Times New Roman" pitchFamily="18" charset="0"/>
                <a:cs typeface="Times New Roman" pitchFamily="18" charset="0"/>
              </a:rPr>
              <a:t>Ақсу ауданы әкімдігінің “Қапал ауылдық округі әкімінің аппараты”  ММ-нің   2021-2023 жылға арналған азаматтық бюджеті жобасының  шығыстары орындалуы қалыптастыру кезінде</a:t>
            </a:r>
            <a:endParaRPr lang="ru-RU" sz="2800" dirty="0">
              <a:solidFill>
                <a:srgbClr val="0070C0"/>
              </a:solidFill>
              <a:latin typeface="Times New Roman" pitchFamily="18" charset="0"/>
              <a:cs typeface="Times New Roman" pitchFamily="18" charset="0"/>
            </a:endParaRPr>
          </a:p>
        </p:txBody>
      </p:sp>
      <p:sp>
        <p:nvSpPr>
          <p:cNvPr id="6" name="Заголовок 3"/>
          <p:cNvSpPr txBox="1">
            <a:spLocks/>
          </p:cNvSpPr>
          <p:nvPr/>
        </p:nvSpPr>
        <p:spPr>
          <a:xfrm>
            <a:off x="1500166" y="5786454"/>
            <a:ext cx="5929354" cy="571504"/>
          </a:xfrm>
          <a:prstGeom prst="rect">
            <a:avLst/>
          </a:prstGeom>
        </p:spPr>
        <p:txBody>
          <a:bodyPr vert="horz" lIns="45720" rIns="45720" bIns="4572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2000" b="1" dirty="0" err="1" smtClean="0">
                <a:solidFill>
                  <a:srgbClr val="0070C0"/>
                </a:solidFill>
                <a:latin typeface="Times New Roman" pitchFamily="18" charset="0"/>
                <a:ea typeface="+mj-ea"/>
                <a:cs typeface="Times New Roman" pitchFamily="18" charset="0"/>
              </a:rPr>
              <a:t>Қапал</a:t>
            </a:r>
            <a:r>
              <a:rPr kumimoji="0" lang="ru-RU" sz="2000" b="1" i="0" u="none" strike="noStrike" kern="1200" cap="none" spc="0" normalizeH="0" baseline="0" noProof="0" dirty="0" smtClean="0">
                <a:ln>
                  <a:noFill/>
                </a:ln>
                <a:solidFill>
                  <a:srgbClr val="0070C0"/>
                </a:solidFill>
                <a:effectLst/>
                <a:uLnTx/>
                <a:uFillTx/>
                <a:latin typeface="Times New Roman" pitchFamily="18" charset="0"/>
                <a:ea typeface="+mj-ea"/>
                <a:cs typeface="Times New Roman" pitchFamily="18" charset="0"/>
              </a:rPr>
              <a:t> </a:t>
            </a:r>
            <a:r>
              <a:rPr kumimoji="0" lang="ru-RU" sz="2000" b="1" i="0" u="none" strike="noStrike" kern="1200" cap="none" spc="0" normalizeH="0" baseline="0" noProof="0" dirty="0" err="1" smtClean="0">
                <a:ln>
                  <a:noFill/>
                </a:ln>
                <a:solidFill>
                  <a:srgbClr val="0070C0"/>
                </a:solidFill>
                <a:effectLst/>
                <a:uLnTx/>
                <a:uFillTx/>
                <a:latin typeface="Times New Roman" pitchFamily="18" charset="0"/>
                <a:ea typeface="+mj-ea"/>
                <a:cs typeface="Times New Roman" pitchFamily="18" charset="0"/>
              </a:rPr>
              <a:t>ауылы</a:t>
            </a:r>
            <a:r>
              <a:rPr kumimoji="0" lang="ru-RU" sz="2000" b="1" i="0" u="none" strike="noStrike" kern="1200" cap="none" spc="0" normalizeH="0" baseline="0" noProof="0" dirty="0" smtClean="0">
                <a:ln>
                  <a:noFill/>
                </a:ln>
                <a:solidFill>
                  <a:srgbClr val="0070C0"/>
                </a:solidFill>
                <a:effectLst/>
                <a:uLnTx/>
                <a:uFillTx/>
                <a:latin typeface="Times New Roman" pitchFamily="18" charset="0"/>
                <a:ea typeface="+mj-ea"/>
                <a:cs typeface="Times New Roman" pitchFamily="18" charset="0"/>
              </a:rPr>
              <a:t> – </a:t>
            </a:r>
            <a:r>
              <a:rPr kumimoji="0" lang="ru-RU" sz="2000" b="1" i="0" u="none" strike="noStrike" kern="1200" cap="none" spc="0" normalizeH="0" baseline="0" noProof="0" dirty="0" smtClean="0">
                <a:ln>
                  <a:noFill/>
                </a:ln>
                <a:solidFill>
                  <a:srgbClr val="0070C0"/>
                </a:solidFill>
                <a:effectLst/>
                <a:uLnTx/>
                <a:uFillTx/>
                <a:latin typeface="Times New Roman" pitchFamily="18" charset="0"/>
                <a:ea typeface="+mj-ea"/>
                <a:cs typeface="Times New Roman" pitchFamily="18" charset="0"/>
              </a:rPr>
              <a:t>2021 </a:t>
            </a:r>
            <a:r>
              <a:rPr kumimoji="0" lang="ru-RU" sz="2000" b="1" i="0" u="none" strike="noStrike" kern="1200" cap="none" spc="0" normalizeH="0" baseline="0" noProof="0" dirty="0" err="1" smtClean="0">
                <a:ln>
                  <a:noFill/>
                </a:ln>
                <a:solidFill>
                  <a:srgbClr val="0070C0"/>
                </a:solidFill>
                <a:effectLst/>
                <a:uLnTx/>
                <a:uFillTx/>
                <a:latin typeface="Times New Roman" pitchFamily="18" charset="0"/>
                <a:ea typeface="+mj-ea"/>
                <a:cs typeface="Times New Roman" pitchFamily="18" charset="0"/>
              </a:rPr>
              <a:t>жыл</a:t>
            </a:r>
            <a:endParaRPr kumimoji="0" lang="ru-RU" sz="2000" b="1" i="0" u="none" strike="noStrike" kern="1200" cap="none" spc="0" normalizeH="0" baseline="0" noProof="0" dirty="0">
              <a:ln>
                <a:noFill/>
              </a:ln>
              <a:solidFill>
                <a:srgbClr val="0070C0"/>
              </a:solidFill>
              <a:effectLst/>
              <a:uLnTx/>
              <a:uFillTx/>
              <a:latin typeface="Times New Roman" pitchFamily="18" charset="0"/>
              <a:ea typeface="+mj-ea"/>
              <a:cs typeface="Times New Roman" pitchFamily="18" charset="0"/>
            </a:endParaRPr>
          </a:p>
        </p:txBody>
      </p:sp>
      <p:pic>
        <p:nvPicPr>
          <p:cNvPr id="1026" name="Picture 2" descr="C:\Users\User\Desktop\Гражданский бюджет\6e03285c8008bcfa47c4a04e2481.png"/>
          <p:cNvPicPr>
            <a:picLocks noChangeAspect="1" noChangeArrowheads="1"/>
          </p:cNvPicPr>
          <p:nvPr/>
        </p:nvPicPr>
        <p:blipFill>
          <a:blip r:embed="rId3" cstate="print"/>
          <a:srcRect/>
          <a:stretch>
            <a:fillRect/>
          </a:stretch>
        </p:blipFill>
        <p:spPr bwMode="auto">
          <a:xfrm>
            <a:off x="467544" y="2708920"/>
            <a:ext cx="3906280" cy="3168352"/>
          </a:xfrm>
          <a:prstGeom prst="rect">
            <a:avLst/>
          </a:prstGeom>
          <a:noFill/>
        </p:spPr>
      </p:pic>
      <p:pic>
        <p:nvPicPr>
          <p:cNvPr id="1027" name="Picture 3" descr="C:\Users\User\Desktop\Гражданский бюджет\Marketing-Budget-101.jpg"/>
          <p:cNvPicPr>
            <a:picLocks noChangeAspect="1" noChangeArrowheads="1"/>
          </p:cNvPicPr>
          <p:nvPr/>
        </p:nvPicPr>
        <p:blipFill>
          <a:blip r:embed="rId4" cstate="print"/>
          <a:srcRect/>
          <a:stretch>
            <a:fillRect/>
          </a:stretch>
        </p:blipFill>
        <p:spPr bwMode="auto">
          <a:xfrm>
            <a:off x="4860032" y="2708920"/>
            <a:ext cx="3714744" cy="302433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304800" y="304800"/>
            <a:ext cx="8458200" cy="838200"/>
          </a:xfrm>
        </p:spPr>
        <p:txBody>
          <a:bodyPr wrap="square" numCol="1" compatLnSpc="1">
            <a:prstTxWarp prst="textNoShape">
              <a:avLst/>
            </a:prstTxWarp>
          </a:bodyPr>
          <a:lstStyle/>
          <a:p>
            <a:pPr marL="0" indent="0" algn="ctr" eaLnBrk="1" hangingPunct="1">
              <a:buFont typeface="Georgia" pitchFamily="18" charset="0"/>
              <a:buNone/>
            </a:pPr>
            <a:r>
              <a:rPr lang="ru-RU" altLang="ru-RU" sz="3600" dirty="0" err="1" smtClean="0">
                <a:solidFill>
                  <a:schemeClr val="tx1"/>
                </a:solidFill>
                <a:effectLst/>
                <a:latin typeface="Arial" charset="0"/>
                <a:cs typeface="Arial" charset="0"/>
              </a:rPr>
              <a:t>Құрметті</a:t>
            </a:r>
            <a:r>
              <a:rPr lang="ru-RU" altLang="ru-RU" sz="3600" dirty="0" smtClean="0">
                <a:solidFill>
                  <a:schemeClr val="tx1"/>
                </a:solidFill>
                <a:effectLst/>
                <a:latin typeface="Arial" charset="0"/>
                <a:cs typeface="Arial" charset="0"/>
              </a:rPr>
              <a:t> </a:t>
            </a:r>
            <a:r>
              <a:rPr lang="kk-KZ" altLang="ru-RU" dirty="0" smtClean="0">
                <a:solidFill>
                  <a:schemeClr val="tx1"/>
                </a:solidFill>
                <a:effectLst/>
                <a:latin typeface="Arial" charset="0"/>
                <a:cs typeface="Arial" charset="0"/>
              </a:rPr>
              <a:t>ауыл</a:t>
            </a:r>
            <a:r>
              <a:rPr lang="ru-RU" altLang="ru-RU" sz="3600" dirty="0" smtClean="0">
                <a:solidFill>
                  <a:schemeClr val="tx1"/>
                </a:solidFill>
                <a:effectLst/>
                <a:latin typeface="Arial" charset="0"/>
                <a:cs typeface="Arial" charset="0"/>
              </a:rPr>
              <a:t> </a:t>
            </a:r>
            <a:r>
              <a:rPr lang="ru-RU" altLang="ru-RU" sz="3600" dirty="0" err="1" smtClean="0">
                <a:solidFill>
                  <a:schemeClr val="tx1"/>
                </a:solidFill>
                <a:effectLst/>
                <a:latin typeface="Arial" charset="0"/>
                <a:cs typeface="Arial" charset="0"/>
              </a:rPr>
              <a:t>тұрғындары</a:t>
            </a:r>
            <a:r>
              <a:rPr lang="ru-RU" altLang="ru-RU" sz="3600" dirty="0" smtClean="0">
                <a:solidFill>
                  <a:schemeClr val="tx1"/>
                </a:solidFill>
                <a:effectLst/>
                <a:latin typeface="Arial" charset="0"/>
                <a:cs typeface="Arial" charset="0"/>
              </a:rPr>
              <a:t>!</a:t>
            </a:r>
          </a:p>
        </p:txBody>
      </p:sp>
      <p:sp>
        <p:nvSpPr>
          <p:cNvPr id="35843" name="Rectangle 3">
            <a:extLst>
              <a:ext uri="{FF2B5EF4-FFF2-40B4-BE49-F238E27FC236}"/>
            </a:extLst>
          </p:cNvPr>
          <p:cNvSpPr>
            <a:spLocks noGrp="1" noChangeArrowheads="1"/>
          </p:cNvSpPr>
          <p:nvPr>
            <p:ph sz="quarter" idx="4294967295"/>
          </p:nvPr>
        </p:nvSpPr>
        <p:spPr>
          <a:xfrm>
            <a:off x="323850" y="1124744"/>
            <a:ext cx="8424614" cy="5183981"/>
          </a:xfrm>
          <a:prstGeom prst="rect">
            <a:avLst/>
          </a:prstGeom>
        </p:spPr>
        <p:txBody>
          <a:bodyPr rtlCol="0">
            <a:normAutofit fontScale="92500" lnSpcReduction="10000"/>
          </a:bodyPr>
          <a:lstStyle/>
          <a:p>
            <a:pPr indent="-182880" algn="just" eaLnBrk="1" fontAlgn="auto" hangingPunct="1">
              <a:lnSpc>
                <a:spcPct val="150000"/>
              </a:lnSpc>
              <a:buClr>
                <a:schemeClr val="accent6">
                  <a:lumMod val="75000"/>
                </a:schemeClr>
              </a:buClr>
              <a:buFont typeface="Georgia" pitchFamily="18" charset="0"/>
              <a:buNone/>
              <a:defRPr/>
            </a:pPr>
            <a:r>
              <a:rPr lang="ru-RU" sz="2400" dirty="0">
                <a:solidFill>
                  <a:schemeClr val="tx1"/>
                </a:solidFill>
              </a:rPr>
              <a:t>	</a:t>
            </a:r>
            <a:r>
              <a:rPr lang="ru-RU" sz="1800" dirty="0" err="1">
                <a:solidFill>
                  <a:schemeClr val="tx1"/>
                </a:solidFill>
                <a:latin typeface="Arial" panose="020B0604020202020204" pitchFamily="34" charset="0"/>
                <a:cs typeface="Arial" panose="020B0604020202020204" pitchFamily="34" charset="0"/>
              </a:rPr>
              <a:t>Сіздің</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назарыңызға</a:t>
            </a:r>
            <a:r>
              <a:rPr lang="ru-RU" sz="1800" dirty="0">
                <a:solidFill>
                  <a:schemeClr val="tx1"/>
                </a:solidFill>
                <a:latin typeface="Arial" panose="020B0604020202020204" pitchFamily="34" charset="0"/>
                <a:cs typeface="Arial" panose="020B0604020202020204" pitchFamily="34" charset="0"/>
              </a:rPr>
              <a:t> </a:t>
            </a:r>
            <a:r>
              <a:rPr lang="ru-RU" sz="1800" dirty="0" err="1" smtClean="0">
                <a:solidFill>
                  <a:schemeClr val="tx1"/>
                </a:solidFill>
                <a:latin typeface="Arial" panose="020B0604020202020204" pitchFamily="34" charset="0"/>
                <a:cs typeface="Arial" panose="020B0604020202020204" pitchFamily="34" charset="0"/>
              </a:rPr>
              <a:t>Қапал</a:t>
            </a:r>
            <a:r>
              <a:rPr lang="ru-RU" sz="1800" dirty="0" smtClean="0">
                <a:solidFill>
                  <a:schemeClr val="tx1"/>
                </a:solidFill>
                <a:latin typeface="Arial" panose="020B0604020202020204" pitchFamily="34" charset="0"/>
                <a:cs typeface="Arial" panose="020B0604020202020204" pitchFamily="34" charset="0"/>
              </a:rPr>
              <a:t> </a:t>
            </a:r>
            <a:r>
              <a:rPr lang="ru-RU" sz="1800" dirty="0" err="1" smtClean="0">
                <a:solidFill>
                  <a:schemeClr val="tx1"/>
                </a:solidFill>
                <a:latin typeface="Arial" panose="020B0604020202020204" pitchFamily="34" charset="0"/>
                <a:cs typeface="Arial" panose="020B0604020202020204" pitchFamily="34" charset="0"/>
              </a:rPr>
              <a:t>ауылының</a:t>
            </a:r>
            <a:r>
              <a:rPr lang="ru-RU" sz="1800" dirty="0" smtClean="0">
                <a:solidFill>
                  <a:schemeClr val="tx1"/>
                </a:solidFill>
                <a:latin typeface="Arial" panose="020B0604020202020204" pitchFamily="34" charset="0"/>
                <a:cs typeface="Arial" panose="020B0604020202020204" pitchFamily="34" charset="0"/>
              </a:rPr>
              <a:t> </a:t>
            </a:r>
            <a:r>
              <a:rPr lang="ru-RU" sz="1800" dirty="0" err="1" smtClean="0">
                <a:solidFill>
                  <a:schemeClr val="tx1"/>
                </a:solidFill>
                <a:latin typeface="Arial" panose="020B0604020202020204" pitchFamily="34" charset="0"/>
                <a:cs typeface="Arial" panose="020B0604020202020204" pitchFamily="34" charset="0"/>
              </a:rPr>
              <a:t>бюджеттік</a:t>
            </a:r>
            <a:r>
              <a:rPr lang="ru-RU" sz="1800" dirty="0" smtClean="0">
                <a:solidFill>
                  <a:schemeClr val="tx1"/>
                </a:solidFill>
                <a:latin typeface="Arial" panose="020B0604020202020204" pitchFamily="34" charset="0"/>
                <a:cs typeface="Arial" panose="020B0604020202020204" pitchFamily="34" charset="0"/>
              </a:rPr>
              <a:t> </a:t>
            </a:r>
            <a:r>
              <a:rPr lang="ru-RU" sz="1800" dirty="0" err="1" smtClean="0">
                <a:solidFill>
                  <a:schemeClr val="tx1"/>
                </a:solidFill>
                <a:latin typeface="Arial" panose="020B0604020202020204" pitchFamily="34" charset="0"/>
                <a:cs typeface="Arial" panose="020B0604020202020204" pitchFamily="34" charset="0"/>
              </a:rPr>
              <a:t>жоспарлау</a:t>
            </a:r>
            <a:r>
              <a:rPr lang="ru-RU" sz="1800" dirty="0" smtClean="0">
                <a:solidFill>
                  <a:schemeClr val="tx1"/>
                </a:solidFill>
                <a:latin typeface="Arial" panose="020B0604020202020204" pitchFamily="34" charset="0"/>
                <a:cs typeface="Arial" panose="020B0604020202020204" pitchFamily="34" charset="0"/>
              </a:rPr>
              <a:t> </a:t>
            </a:r>
            <a:r>
              <a:rPr lang="ru-RU" sz="1800" dirty="0" err="1" smtClean="0">
                <a:solidFill>
                  <a:schemeClr val="tx1"/>
                </a:solidFill>
                <a:latin typeface="Arial" panose="020B0604020202020204" pitchFamily="34" charset="0"/>
                <a:cs typeface="Arial" panose="020B0604020202020204" pitchFamily="34" charset="0"/>
              </a:rPr>
              <a:t>бюджетінің</a:t>
            </a:r>
            <a:r>
              <a:rPr lang="ru-RU" sz="1800" dirty="0" smtClean="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негізгі</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көрсеткіштері</a:t>
            </a:r>
            <a:r>
              <a:rPr lang="ru-RU" sz="1800" dirty="0">
                <a:solidFill>
                  <a:schemeClr val="tx1"/>
                </a:solidFill>
                <a:latin typeface="Arial" panose="020B0604020202020204" pitchFamily="34" charset="0"/>
                <a:cs typeface="Arial" panose="020B0604020202020204" pitchFamily="34" charset="0"/>
              </a:rPr>
              <a:t>, оны </a:t>
            </a:r>
            <a:r>
              <a:rPr lang="ru-RU" sz="1800" dirty="0" err="1">
                <a:solidFill>
                  <a:schemeClr val="tx1"/>
                </a:solidFill>
                <a:latin typeface="Arial" panose="020B0604020202020204" pitchFamily="34" charset="0"/>
                <a:cs typeface="Arial" panose="020B0604020202020204" pitchFamily="34" charset="0"/>
              </a:rPr>
              <a:t>қалыптастыру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параметрлері</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және</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бюджеттік</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қаражат</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шығыстарының</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бағыттары</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туралы</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ақпараты</a:t>
            </a:r>
            <a:r>
              <a:rPr lang="ru-RU" sz="1800" dirty="0">
                <a:solidFill>
                  <a:schemeClr val="tx1"/>
                </a:solidFill>
                <a:latin typeface="Arial" panose="020B0604020202020204" pitchFamily="34" charset="0"/>
                <a:cs typeface="Arial" panose="020B0604020202020204" pitchFamily="34" charset="0"/>
              </a:rPr>
              <a:t> бар </a:t>
            </a:r>
            <a:r>
              <a:rPr lang="ru-RU" sz="1800" dirty="0" smtClean="0">
                <a:solidFill>
                  <a:schemeClr val="tx1"/>
                </a:solidFill>
                <a:latin typeface="Arial" panose="020B0604020202020204" pitchFamily="34" charset="0"/>
                <a:cs typeface="Arial" panose="020B0604020202020204" pitchFamily="34" charset="0"/>
              </a:rPr>
              <a:t>2021-2023 </a:t>
            </a:r>
            <a:r>
              <a:rPr lang="ru-RU" sz="1800" dirty="0" err="1">
                <a:solidFill>
                  <a:schemeClr val="tx1"/>
                </a:solidFill>
                <a:latin typeface="Arial" panose="020B0604020202020204" pitchFamily="34" charset="0"/>
                <a:cs typeface="Arial" panose="020B0604020202020204" pitchFamily="34" charset="0"/>
              </a:rPr>
              <a:t>жылдарға</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арналған</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Азаматтық</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бюджетін</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ұсынамыз</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оған</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келесі</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бөлімдер</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кіреді</a:t>
            </a:r>
            <a:r>
              <a:rPr lang="ru-RU" sz="1800" dirty="0">
                <a:solidFill>
                  <a:schemeClr val="tx1"/>
                </a:solidFill>
                <a:latin typeface="Arial" panose="020B0604020202020204" pitchFamily="34" charset="0"/>
                <a:cs typeface="Arial" panose="020B0604020202020204" pitchFamily="34" charset="0"/>
              </a:rPr>
              <a:t>: </a:t>
            </a:r>
          </a:p>
          <a:p>
            <a:pPr indent="-182880" algn="just" eaLnBrk="1" fontAlgn="auto" hangingPunct="1">
              <a:lnSpc>
                <a:spcPct val="150000"/>
              </a:lnSpc>
              <a:buClr>
                <a:schemeClr val="accent6">
                  <a:lumMod val="75000"/>
                </a:schemeClr>
              </a:buClr>
              <a:buFont typeface="Georgia" pitchFamily="18" charset="0"/>
              <a:buNone/>
              <a:defRPr/>
            </a:pPr>
            <a:r>
              <a:rPr lang="ru-RU" sz="1800" dirty="0">
                <a:solidFill>
                  <a:schemeClr val="tx1"/>
                </a:solidFill>
                <a:latin typeface="Arial" panose="020B0604020202020204" pitchFamily="34" charset="0"/>
                <a:cs typeface="Arial" panose="020B0604020202020204" pitchFamily="34" charset="0"/>
              </a:rPr>
              <a:t>	- </a:t>
            </a:r>
            <a:r>
              <a:rPr lang="ru-RU" sz="1800" dirty="0" err="1">
                <a:solidFill>
                  <a:schemeClr val="tx1"/>
                </a:solidFill>
                <a:latin typeface="Arial" panose="020B0604020202020204" pitchFamily="34" charset="0"/>
                <a:cs typeface="Arial" panose="020B0604020202020204" pitchFamily="34" charset="0"/>
              </a:rPr>
              <a:t>бюджеттік</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үдерістің</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заңнамалық</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базасы</a:t>
            </a:r>
            <a:r>
              <a:rPr lang="ru-RU" sz="1800" dirty="0">
                <a:solidFill>
                  <a:schemeClr val="tx1"/>
                </a:solidFill>
                <a:latin typeface="Arial" panose="020B0604020202020204" pitchFamily="34" charset="0"/>
                <a:cs typeface="Arial" panose="020B0604020202020204" pitchFamily="34" charset="0"/>
              </a:rPr>
              <a:t>;</a:t>
            </a:r>
          </a:p>
          <a:p>
            <a:pPr indent="-182880" algn="just" eaLnBrk="1" fontAlgn="auto" hangingPunct="1">
              <a:lnSpc>
                <a:spcPct val="150000"/>
              </a:lnSpc>
              <a:buClr>
                <a:schemeClr val="accent6">
                  <a:lumMod val="75000"/>
                </a:schemeClr>
              </a:buClr>
              <a:buFont typeface="Georgia" pitchFamily="18" charset="0"/>
              <a:buNone/>
              <a:defRPr/>
            </a:pPr>
            <a:r>
              <a:rPr lang="ru-RU" sz="1800" dirty="0">
                <a:solidFill>
                  <a:schemeClr val="tx1"/>
                </a:solidFill>
                <a:latin typeface="Arial" panose="020B0604020202020204" pitchFamily="34" charset="0"/>
                <a:cs typeface="Arial" panose="020B0604020202020204" pitchFamily="34" charset="0"/>
              </a:rPr>
              <a:t>	- </a:t>
            </a:r>
            <a:r>
              <a:rPr lang="ru-RU" sz="1800" dirty="0" err="1">
                <a:solidFill>
                  <a:schemeClr val="tx1"/>
                </a:solidFill>
                <a:latin typeface="Arial" panose="020B0604020202020204" pitchFamily="34" charset="0"/>
                <a:cs typeface="Arial" panose="020B0604020202020204" pitchFamily="34" charset="0"/>
              </a:rPr>
              <a:t>бюджеттік</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үдерістің</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сызбасы</a:t>
            </a:r>
            <a:r>
              <a:rPr lang="ru-RU" sz="1800" dirty="0">
                <a:solidFill>
                  <a:schemeClr val="tx1"/>
                </a:solidFill>
                <a:latin typeface="Arial" panose="020B0604020202020204" pitchFamily="34" charset="0"/>
                <a:cs typeface="Arial" panose="020B0604020202020204" pitchFamily="34" charset="0"/>
              </a:rPr>
              <a:t>; </a:t>
            </a:r>
          </a:p>
          <a:p>
            <a:pPr indent="-182880" algn="just" eaLnBrk="1" fontAlgn="auto" hangingPunct="1">
              <a:lnSpc>
                <a:spcPct val="150000"/>
              </a:lnSpc>
              <a:buClr>
                <a:schemeClr val="accent6">
                  <a:lumMod val="75000"/>
                </a:schemeClr>
              </a:buClr>
              <a:buFont typeface="Georgia" pitchFamily="18" charset="0"/>
              <a:buNone/>
              <a:defRPr/>
            </a:pPr>
            <a:r>
              <a:rPr lang="ru-RU" sz="1800" dirty="0">
                <a:solidFill>
                  <a:schemeClr val="tx1"/>
                </a:solidFill>
                <a:latin typeface="Arial" panose="020B0604020202020204" pitchFamily="34" charset="0"/>
                <a:cs typeface="Arial" panose="020B0604020202020204" pitchFamily="34" charset="0"/>
              </a:rPr>
              <a:t>	- </a:t>
            </a:r>
            <a:r>
              <a:rPr lang="ru-RU" sz="1800" dirty="0" err="1" smtClean="0">
                <a:solidFill>
                  <a:schemeClr val="tx1"/>
                </a:solidFill>
                <a:latin typeface="Arial" panose="020B0604020202020204" pitchFamily="34" charset="0"/>
                <a:cs typeface="Arial" panose="020B0604020202020204" pitchFamily="34" charset="0"/>
              </a:rPr>
              <a:t>бөлімнің</a:t>
            </a:r>
            <a:r>
              <a:rPr lang="ru-RU" sz="1800" dirty="0" smtClean="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бюджетін</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жоспарлау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түзету</a:t>
            </a:r>
            <a:r>
              <a:rPr lang="ru-RU" sz="1800" dirty="0">
                <a:solidFill>
                  <a:schemeClr val="tx1"/>
                </a:solidFill>
                <a:latin typeface="Arial" panose="020B0604020202020204" pitchFamily="34" charset="0"/>
                <a:cs typeface="Arial" panose="020B0604020202020204" pitchFamily="34" charset="0"/>
              </a:rPr>
              <a:t>.</a:t>
            </a:r>
          </a:p>
          <a:p>
            <a:pPr indent="-182880" algn="just" eaLnBrk="1" fontAlgn="auto" hangingPunct="1">
              <a:lnSpc>
                <a:spcPct val="150000"/>
              </a:lnSpc>
              <a:buClr>
                <a:schemeClr val="accent6">
                  <a:lumMod val="75000"/>
                </a:schemeClr>
              </a:buClr>
              <a:buFont typeface="Georgia" pitchFamily="18" charset="0"/>
              <a:buNone/>
              <a:defRPr/>
            </a:pPr>
            <a:r>
              <a:rPr lang="ru-RU" sz="1800" dirty="0" err="1" smtClean="0">
                <a:solidFill>
                  <a:schemeClr val="tx1"/>
                </a:solidFill>
                <a:latin typeface="Arial" panose="020B0604020202020204" pitchFamily="34" charset="0"/>
                <a:cs typeface="Arial" panose="020B0604020202020204" pitchFamily="34" charset="0"/>
              </a:rPr>
              <a:t>Азаматтық</a:t>
            </a:r>
            <a:r>
              <a:rPr lang="ru-RU" sz="1800" dirty="0" smtClean="0">
                <a:solidFill>
                  <a:schemeClr val="tx1"/>
                </a:solidFill>
                <a:latin typeface="Arial" panose="020B0604020202020204" pitchFamily="34" charset="0"/>
                <a:cs typeface="Arial" panose="020B0604020202020204" pitchFamily="34" charset="0"/>
              </a:rPr>
              <a:t> </a:t>
            </a:r>
            <a:r>
              <a:rPr lang="ru-RU" sz="1800" dirty="0">
                <a:solidFill>
                  <a:schemeClr val="tx1"/>
                </a:solidFill>
                <a:latin typeface="Arial" panose="020B0604020202020204" pitchFamily="34" charset="0"/>
                <a:cs typeface="Arial" panose="020B0604020202020204" pitchFamily="34" charset="0"/>
              </a:rPr>
              <a:t>бюджет ҚР 2018 </a:t>
            </a:r>
            <a:r>
              <a:rPr lang="ru-RU" sz="1800" dirty="0" err="1">
                <a:solidFill>
                  <a:schemeClr val="tx1"/>
                </a:solidFill>
                <a:latin typeface="Arial" panose="020B0604020202020204" pitchFamily="34" charset="0"/>
                <a:cs typeface="Arial" panose="020B0604020202020204" pitchFamily="34" charset="0"/>
              </a:rPr>
              <a:t>жылғы</a:t>
            </a:r>
            <a:r>
              <a:rPr lang="ru-RU" sz="1800" dirty="0">
                <a:solidFill>
                  <a:schemeClr val="tx1"/>
                </a:solidFill>
                <a:latin typeface="Arial" panose="020B0604020202020204" pitchFamily="34" charset="0"/>
                <a:cs typeface="Arial" panose="020B0604020202020204" pitchFamily="34" charset="0"/>
              </a:rPr>
              <a:t> 9 </a:t>
            </a:r>
            <a:r>
              <a:rPr lang="ru-RU" sz="1800" dirty="0" err="1">
                <a:solidFill>
                  <a:schemeClr val="tx1"/>
                </a:solidFill>
                <a:latin typeface="Arial" panose="020B0604020202020204" pitchFamily="34" charset="0"/>
                <a:cs typeface="Arial" panose="020B0604020202020204" pitchFamily="34" charset="0"/>
              </a:rPr>
              <a:t>қаңтардағы</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Қазақстан</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Республикасының</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кейбір</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заңнамалық</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актілеріне</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бюджеттік</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заңнаманы</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жетілдіру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мәселелері</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бойынша</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өзгерістер</a:t>
            </a:r>
            <a:r>
              <a:rPr lang="ru-RU" sz="1800" dirty="0">
                <a:solidFill>
                  <a:schemeClr val="tx1"/>
                </a:solidFill>
                <a:latin typeface="Arial" panose="020B0604020202020204" pitchFamily="34" charset="0"/>
                <a:cs typeface="Arial" panose="020B0604020202020204" pitchFamily="34" charset="0"/>
              </a:rPr>
              <a:t> мен </a:t>
            </a:r>
            <a:r>
              <a:rPr lang="ru-RU" sz="1800" dirty="0" err="1">
                <a:solidFill>
                  <a:schemeClr val="tx1"/>
                </a:solidFill>
                <a:latin typeface="Arial" panose="020B0604020202020204" pitchFamily="34" charset="0"/>
                <a:cs typeface="Arial" panose="020B0604020202020204" pitchFamily="34" charset="0"/>
              </a:rPr>
              <a:t>толықтырулар</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енгізу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туралы</a:t>
            </a:r>
            <a:r>
              <a:rPr lang="ru-RU" sz="1800" dirty="0">
                <a:solidFill>
                  <a:schemeClr val="tx1"/>
                </a:solidFill>
                <a:latin typeface="Arial" panose="020B0604020202020204" pitchFamily="34" charset="0"/>
                <a:cs typeface="Arial" panose="020B0604020202020204" pitchFamily="34" charset="0"/>
              </a:rPr>
              <a:t>»  № 15</a:t>
            </a:r>
            <a:r>
              <a:rPr lang="en-US"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Заңына</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Қаржы</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министрінің</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Бюджетті</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жоспарлау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және</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бюджетті</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орындау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кезеңдерінде</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азаматтық</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бюджетті</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жасау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және</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ұсыну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қиғадаларын</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бекіту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туралы</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бұйрығына</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сәйкес</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жасалды</a:t>
            </a:r>
            <a:endParaRPr lang="ru-RU" sz="1800"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a:extLst>
              <a:ext uri="{FF2B5EF4-FFF2-40B4-BE49-F238E27FC236}"/>
            </a:extLst>
          </p:cNvPr>
          <p:cNvSpPr>
            <a:spLocks noGrp="1" noChangeArrowheads="1"/>
          </p:cNvSpPr>
          <p:nvPr>
            <p:ph type="title"/>
          </p:nvPr>
        </p:nvSpPr>
        <p:spPr>
          <a:xfrm>
            <a:off x="762000" y="457200"/>
            <a:ext cx="7942263" cy="304800"/>
          </a:xfrm>
        </p:spPr>
        <p:txBody>
          <a:bodyPr>
            <a:normAutofit fontScale="90000"/>
          </a:bodyPr>
          <a:lstStyle/>
          <a:p>
            <a:pPr marL="0" indent="0" algn="ctr" eaLnBrk="1" fontAlgn="auto" hangingPunct="1">
              <a:spcAft>
                <a:spcPts val="0"/>
              </a:spcAft>
              <a:buClr>
                <a:schemeClr val="accent6">
                  <a:lumMod val="75000"/>
                </a:schemeClr>
              </a:buClr>
              <a:buFont typeface="Georgia" pitchFamily="18" charset="0"/>
              <a:buNone/>
              <a:defRPr/>
            </a:pP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Бюджеттік</a:t>
            </a:r>
            <a:r>
              <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 </a:t>
            </a: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процестің</a:t>
            </a:r>
            <a:r>
              <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 </a:t>
            </a: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заңнамалық</a:t>
            </a:r>
            <a:r>
              <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 </a:t>
            </a: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базасы</a:t>
            </a:r>
            <a:endPar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endParaRPr>
          </a:p>
        </p:txBody>
      </p:sp>
      <p:sp>
        <p:nvSpPr>
          <p:cNvPr id="7171" name="Номер слайда 5"/>
          <p:cNvSpPr txBox="1">
            <a:spLocks/>
          </p:cNvSpPr>
          <p:nvPr/>
        </p:nvSpPr>
        <p:spPr bwMode="auto">
          <a:xfrm>
            <a:off x="4572000" y="7173913"/>
            <a:ext cx="1828800" cy="219075"/>
          </a:xfrm>
          <a:prstGeom prst="rect">
            <a:avLst/>
          </a:prstGeom>
          <a:noFill/>
          <a:ln w="9525">
            <a:noFill/>
            <a:miter lim="800000"/>
            <a:headEnd/>
            <a:tailEnd/>
          </a:ln>
        </p:spPr>
        <p:txBody>
          <a:bodyPr anchor="ctr"/>
          <a:lstStyle/>
          <a:p>
            <a:pPr algn="ctr" eaLnBrk="1" hangingPunct="1"/>
            <a:fld id="{DE97A757-B2F4-4C44-9706-0DA858F7702A}" type="slidenum">
              <a:rPr lang="ru-RU" altLang="ru-RU" sz="1200" b="1">
                <a:solidFill>
                  <a:srgbClr val="7F7F7F"/>
                </a:solidFill>
              </a:rPr>
              <a:pPr algn="ctr" eaLnBrk="1" hangingPunct="1"/>
              <a:t>3</a:t>
            </a:fld>
            <a:endParaRPr lang="ru-RU" altLang="ru-RU" sz="1200" b="1">
              <a:solidFill>
                <a:srgbClr val="7F7F7F"/>
              </a:solidFill>
            </a:endParaRPr>
          </a:p>
        </p:txBody>
      </p:sp>
      <p:sp>
        <p:nvSpPr>
          <p:cNvPr id="7172" name="Rectangle 3"/>
          <p:cNvSpPr>
            <a:spLocks noGrp="1"/>
          </p:cNvSpPr>
          <p:nvPr>
            <p:ph sz="quarter" idx="4294967295"/>
          </p:nvPr>
        </p:nvSpPr>
        <p:spPr>
          <a:xfrm>
            <a:off x="539552" y="908720"/>
            <a:ext cx="8136904" cy="5472609"/>
          </a:xfrm>
          <a:prstGeom prst="rect">
            <a:avLst/>
          </a:prstGeom>
        </p:spPr>
        <p:txBody>
          <a:bodyPr>
            <a:normAutofit lnSpcReduction="10000"/>
          </a:bodyPr>
          <a:lstStyle/>
          <a:p>
            <a:pPr marL="342900" indent="-342900" algn="just" eaLnBrk="1" hangingPunct="1">
              <a:lnSpc>
                <a:spcPct val="80000"/>
              </a:lnSpc>
              <a:spcAft>
                <a:spcPct val="0"/>
              </a:spcAft>
              <a:buClr>
                <a:schemeClr val="bg2"/>
              </a:buClr>
              <a:buSzPct val="75000"/>
              <a:buFont typeface="Georgia" pitchFamily="18" charset="0"/>
              <a:buNone/>
            </a:pPr>
            <a:r>
              <a:rPr lang="ru-RU" altLang="ru-RU" sz="1600" b="1" dirty="0" smtClean="0">
                <a:solidFill>
                  <a:schemeClr val="tx1"/>
                </a:solidFill>
                <a:latin typeface="Arial" charset="0"/>
                <a:cs typeface="Arial" charset="0"/>
              </a:rPr>
              <a:t>      </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Аудандық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облыстық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маңызы</a:t>
            </a:r>
            <a:r>
              <a:rPr lang="ru-RU" altLang="ru-RU" sz="1600" dirty="0" smtClean="0">
                <a:solidFill>
                  <a:schemeClr val="tx1"/>
                </a:solidFill>
                <a:latin typeface="Arial" charset="0"/>
                <a:cs typeface="Arial" charset="0"/>
              </a:rPr>
              <a:t> бар </a:t>
            </a:r>
            <a:r>
              <a:rPr lang="ru-RU" altLang="ru-RU" sz="1600" dirty="0" err="1" smtClean="0">
                <a:solidFill>
                  <a:schemeClr val="tx1"/>
                </a:solidFill>
                <a:latin typeface="Arial" charset="0"/>
                <a:cs typeface="Arial" charset="0"/>
              </a:rPr>
              <a:t>қала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деңгейдегі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жергілікті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мемлекеттік</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органдардың</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оларға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ведомстволық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бағынысты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мемлекеттік</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мекемелердің</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міндеттері</a:t>
            </a:r>
            <a:r>
              <a:rPr lang="ru-RU" altLang="ru-RU" sz="1600" dirty="0" smtClean="0">
                <a:solidFill>
                  <a:schemeClr val="tx1"/>
                </a:solidFill>
                <a:latin typeface="Arial" charset="0"/>
                <a:cs typeface="Arial" charset="0"/>
              </a:rPr>
              <a:t> мен </a:t>
            </a:r>
            <a:r>
              <a:rPr lang="ru-RU" altLang="ru-RU" sz="1600" dirty="0" err="1" smtClean="0">
                <a:solidFill>
                  <a:schemeClr val="tx1"/>
                </a:solidFill>
                <a:latin typeface="Arial" charset="0"/>
                <a:cs typeface="Arial" charset="0"/>
              </a:rPr>
              <a:t>функцияларын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және</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тиісті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ауданда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облыстық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маңызы</a:t>
            </a:r>
            <a:r>
              <a:rPr lang="ru-RU" altLang="ru-RU" sz="1600" dirty="0" smtClean="0">
                <a:solidFill>
                  <a:schemeClr val="tx1"/>
                </a:solidFill>
                <a:latin typeface="Arial" charset="0"/>
                <a:cs typeface="Arial" charset="0"/>
              </a:rPr>
              <a:t> бар </a:t>
            </a:r>
            <a:r>
              <a:rPr lang="ru-RU" altLang="ru-RU" sz="1600" dirty="0" err="1" smtClean="0">
                <a:solidFill>
                  <a:schemeClr val="tx1"/>
                </a:solidFill>
                <a:latin typeface="Arial" charset="0"/>
                <a:cs typeface="Arial" charset="0"/>
              </a:rPr>
              <a:t>қалада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мемлекеттік</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саясатты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іске</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асыруды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қаржылық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қамтамасыз</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етуге</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арналған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түсім</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есебінен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қалыптасатын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орталықтандырылған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ақша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қоры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аудандық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облыстық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маңызы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бар</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қала</a:t>
            </a:r>
            <a:r>
              <a:rPr lang="ru-RU" altLang="ru-RU" sz="1600" dirty="0" smtClean="0">
                <a:solidFill>
                  <a:schemeClr val="tx1"/>
                </a:solidFill>
                <a:latin typeface="Arial" charset="0"/>
                <a:cs typeface="Arial" charset="0"/>
              </a:rPr>
              <a:t>) бюджет </a:t>
            </a:r>
            <a:r>
              <a:rPr lang="ru-RU" altLang="ru-RU" sz="1600" dirty="0" err="1" smtClean="0">
                <a:solidFill>
                  <a:schemeClr val="tx1"/>
                </a:solidFill>
                <a:latin typeface="Arial" charset="0"/>
                <a:cs typeface="Arial" charset="0"/>
              </a:rPr>
              <a:t>болып</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табылады</a:t>
            </a:r>
            <a:r>
              <a:rPr lang="ru-RU" altLang="ru-RU" sz="1600" dirty="0" smtClean="0">
                <a:solidFill>
                  <a:schemeClr val="tx1"/>
                </a:solidFill>
                <a:latin typeface="Arial" charset="0"/>
                <a:cs typeface="Arial" charset="0"/>
              </a:rPr>
              <a:t>.</a:t>
            </a:r>
          </a:p>
          <a:p>
            <a:pPr marL="342900" indent="-342900" algn="just" eaLnBrk="1" hangingPunct="1">
              <a:lnSpc>
                <a:spcPct val="80000"/>
              </a:lnSpc>
              <a:spcAft>
                <a:spcPct val="0"/>
              </a:spcAft>
              <a:buClr>
                <a:schemeClr val="bg2"/>
              </a:buClr>
              <a:buSzPct val="75000"/>
              <a:buFont typeface="Georgia" pitchFamily="18" charset="0"/>
              <a:buNone/>
            </a:pPr>
            <a:endParaRPr lang="ru-RU" altLang="ru-RU" sz="1600" dirty="0" smtClean="0">
              <a:solidFill>
                <a:schemeClr val="tx1"/>
              </a:solidFill>
              <a:latin typeface="Arial" charset="0"/>
              <a:cs typeface="Arial" charset="0"/>
            </a:endParaRPr>
          </a:p>
          <a:p>
            <a:pPr marL="342900" indent="-342900" algn="just" eaLnBrk="1" hangingPunct="1">
              <a:lnSpc>
                <a:spcPct val="80000"/>
              </a:lnSpc>
              <a:spcAft>
                <a:spcPct val="0"/>
              </a:spcAft>
              <a:buClr>
                <a:schemeClr val="bg2"/>
              </a:buClr>
              <a:buSzPct val="75000"/>
              <a:buFont typeface="Georgia" pitchFamily="18" charset="0"/>
              <a:buNone/>
            </a:pPr>
            <a:r>
              <a:rPr lang="ru-RU" altLang="ru-RU" sz="1600" dirty="0" smtClean="0">
                <a:solidFill>
                  <a:schemeClr val="tx1"/>
                </a:solidFill>
                <a:latin typeface="Arial" charset="0"/>
                <a:cs typeface="Arial" charset="0"/>
              </a:rPr>
              <a:t> 	- </a:t>
            </a:r>
            <a:r>
              <a:rPr lang="ru-RU" altLang="ru-RU" sz="1600" dirty="0" err="1" smtClean="0">
                <a:solidFill>
                  <a:schemeClr val="tx1"/>
                </a:solidFill>
                <a:latin typeface="Arial" charset="0"/>
                <a:cs typeface="Arial" charset="0"/>
              </a:rPr>
              <a:t>Аудандық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облыстық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маңызы</a:t>
            </a:r>
            <a:r>
              <a:rPr lang="ru-RU" altLang="ru-RU" sz="1600" dirty="0" smtClean="0">
                <a:solidFill>
                  <a:schemeClr val="tx1"/>
                </a:solidFill>
                <a:latin typeface="Arial" charset="0"/>
                <a:cs typeface="Arial" charset="0"/>
              </a:rPr>
              <a:t> бар </a:t>
            </a:r>
            <a:r>
              <a:rPr lang="ru-RU" altLang="ru-RU" sz="1600" dirty="0" err="1" smtClean="0">
                <a:solidFill>
                  <a:schemeClr val="tx1"/>
                </a:solidFill>
                <a:latin typeface="Arial" charset="0"/>
                <a:cs typeface="Arial" charset="0"/>
              </a:rPr>
              <a:t>қала</a:t>
            </a:r>
            <a:r>
              <a:rPr lang="ru-RU" altLang="ru-RU" sz="1600" dirty="0" smtClean="0">
                <a:solidFill>
                  <a:schemeClr val="tx1"/>
                </a:solidFill>
                <a:latin typeface="Arial" charset="0"/>
                <a:cs typeface="Arial" charset="0"/>
              </a:rPr>
              <a:t>) бюджет</a:t>
            </a:r>
            <a:r>
              <a:rPr lang="kk-KZ" altLang="ru-RU" sz="1600" dirty="0" smtClean="0">
                <a:solidFill>
                  <a:schemeClr val="tx1"/>
                </a:solidFill>
                <a:latin typeface="Arial" charset="0"/>
                <a:cs typeface="Arial" charset="0"/>
              </a:rPr>
              <a:t> </a:t>
            </a:r>
            <a:r>
              <a:rPr lang="ru-RU" altLang="ru-RU" sz="1600" dirty="0" smtClean="0">
                <a:solidFill>
                  <a:schemeClr val="tx1"/>
                </a:solidFill>
                <a:latin typeface="Arial" charset="0"/>
                <a:cs typeface="Arial" charset="0"/>
              </a:rPr>
              <a:t>ҚР </a:t>
            </a:r>
            <a:r>
              <a:rPr lang="ru-RU" altLang="ru-RU" sz="1600" dirty="0" err="1" smtClean="0">
                <a:solidFill>
                  <a:schemeClr val="tx1"/>
                </a:solidFill>
                <a:latin typeface="Arial" charset="0"/>
                <a:cs typeface="Arial" charset="0"/>
              </a:rPr>
              <a:t>Қаржы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министрінің</a:t>
            </a:r>
            <a:r>
              <a:rPr lang="ru-RU" altLang="ru-RU" sz="1600" dirty="0" smtClean="0">
                <a:solidFill>
                  <a:schemeClr val="tx1"/>
                </a:solidFill>
                <a:latin typeface="Arial" charset="0"/>
                <a:cs typeface="Arial" charset="0"/>
              </a:rPr>
              <a:t> 2014 </a:t>
            </a:r>
            <a:r>
              <a:rPr lang="ru-RU" altLang="ru-RU" sz="1600" dirty="0" err="1" smtClean="0">
                <a:solidFill>
                  <a:schemeClr val="tx1"/>
                </a:solidFill>
                <a:latin typeface="Arial" charset="0"/>
                <a:cs typeface="Arial" charset="0"/>
              </a:rPr>
              <a:t>жылғы</a:t>
            </a:r>
            <a:r>
              <a:rPr lang="ru-RU" altLang="ru-RU" sz="1600" dirty="0" smtClean="0">
                <a:solidFill>
                  <a:schemeClr val="tx1"/>
                </a:solidFill>
                <a:latin typeface="Arial" charset="0"/>
                <a:cs typeface="Arial" charset="0"/>
              </a:rPr>
              <a:t> 31 </a:t>
            </a:r>
            <a:r>
              <a:rPr lang="ru-RU" altLang="ru-RU" sz="1600" dirty="0" err="1" smtClean="0">
                <a:solidFill>
                  <a:schemeClr val="tx1"/>
                </a:solidFill>
                <a:latin typeface="Arial" charset="0"/>
                <a:cs typeface="Arial" charset="0"/>
              </a:rPr>
              <a:t>қазандағы</a:t>
            </a:r>
            <a:r>
              <a:rPr lang="ru-RU" altLang="ru-RU" sz="1600" dirty="0" smtClean="0">
                <a:solidFill>
                  <a:schemeClr val="tx1"/>
                </a:solidFill>
                <a:latin typeface="Arial" charset="0"/>
                <a:cs typeface="Arial" charset="0"/>
              </a:rPr>
              <a:t>  № 470 </a:t>
            </a:r>
            <a:r>
              <a:rPr lang="ru-RU" altLang="ru-RU" sz="1600" dirty="0" err="1" smtClean="0">
                <a:solidFill>
                  <a:schemeClr val="tx1"/>
                </a:solidFill>
                <a:latin typeface="Arial" charset="0"/>
                <a:cs typeface="Arial" charset="0"/>
              </a:rPr>
              <a:t>бұйрығымен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бекітілген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Жергілікті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бюджеттер</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жобаларын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әзірлеу</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қағидаларына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сәйкес</a:t>
            </a:r>
            <a:r>
              <a:rPr lang="ru-RU" altLang="ru-RU" sz="1600" dirty="0" smtClean="0">
                <a:solidFill>
                  <a:schemeClr val="tx1"/>
                </a:solidFill>
                <a:latin typeface="Arial" charset="0"/>
                <a:cs typeface="Arial" charset="0"/>
              </a:rPr>
              <a:t> 3 </a:t>
            </a:r>
            <a:r>
              <a:rPr lang="ru-RU" altLang="ru-RU" sz="1600" dirty="0" err="1" smtClean="0">
                <a:solidFill>
                  <a:schemeClr val="tx1"/>
                </a:solidFill>
                <a:latin typeface="Arial" charset="0"/>
                <a:cs typeface="Arial" charset="0"/>
              </a:rPr>
              <a:t>жылдық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кезеңге</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жыл</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сайын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әзірленеді</a:t>
            </a:r>
            <a:r>
              <a:rPr lang="ru-RU" altLang="ru-RU" sz="1600" dirty="0" smtClean="0">
                <a:solidFill>
                  <a:schemeClr val="tx1"/>
                </a:solidFill>
                <a:latin typeface="Arial" charset="0"/>
                <a:cs typeface="Arial" charset="0"/>
              </a:rPr>
              <a:t>. </a:t>
            </a:r>
          </a:p>
          <a:p>
            <a:pPr marL="342900" indent="-342900" algn="just" eaLnBrk="1" hangingPunct="1">
              <a:lnSpc>
                <a:spcPct val="80000"/>
              </a:lnSpc>
              <a:spcAft>
                <a:spcPct val="0"/>
              </a:spcAft>
              <a:buClr>
                <a:schemeClr val="bg2"/>
              </a:buClr>
              <a:buSzPct val="75000"/>
              <a:buFont typeface="Georgia" pitchFamily="18" charset="0"/>
              <a:buNone/>
            </a:pPr>
            <a:r>
              <a:rPr lang="kk-KZ" altLang="ru-RU" sz="1600" dirty="0" smtClean="0">
                <a:solidFill>
                  <a:schemeClr val="tx1"/>
                </a:solidFill>
                <a:latin typeface="Arial" charset="0"/>
                <a:cs typeface="Arial" charset="0"/>
              </a:rPr>
              <a:t>	- Аудандық (облыстық маңызы бар қала) бюджетті нақтылау ҚР Бюджет кодексімен қарастырылған жағдайларда қалалық бюджет туралы мәслихат шешіміне өзгерістер мен толықтырулар енгізу арқылы тиісті қаржы жылы ішінде бюджет көрсеткіштерін өзгерту болып табылады. </a:t>
            </a:r>
          </a:p>
          <a:p>
            <a:pPr marL="342900" indent="-342900" algn="just" eaLnBrk="1" hangingPunct="1">
              <a:lnSpc>
                <a:spcPct val="80000"/>
              </a:lnSpc>
              <a:spcAft>
                <a:spcPct val="0"/>
              </a:spcAft>
              <a:buClr>
                <a:schemeClr val="bg2"/>
              </a:buClr>
              <a:buSzPct val="75000"/>
              <a:buFont typeface="Georgia" pitchFamily="18" charset="0"/>
              <a:buNone/>
            </a:pPr>
            <a:endParaRPr lang="ru-RU" altLang="ru-RU" sz="1600" dirty="0" smtClean="0">
              <a:solidFill>
                <a:schemeClr val="tx1"/>
              </a:solidFill>
              <a:latin typeface="Arial" charset="0"/>
              <a:cs typeface="Arial" charset="0"/>
            </a:endParaRPr>
          </a:p>
          <a:p>
            <a:pPr marL="342900" indent="-342900" algn="just" eaLnBrk="1" hangingPunct="1">
              <a:lnSpc>
                <a:spcPct val="80000"/>
              </a:lnSpc>
              <a:spcAft>
                <a:spcPct val="0"/>
              </a:spcAft>
              <a:buClr>
                <a:schemeClr val="bg2"/>
              </a:buClr>
              <a:buSzPct val="75000"/>
              <a:buFont typeface="Georgia" pitchFamily="18" charset="0"/>
              <a:buNone/>
            </a:pPr>
            <a:r>
              <a:rPr lang="ru-RU" altLang="ru-RU" sz="1600" dirty="0" smtClean="0">
                <a:solidFill>
                  <a:schemeClr val="tx1"/>
                </a:solidFill>
                <a:latin typeface="Arial" charset="0"/>
                <a:cs typeface="Arial" charset="0"/>
              </a:rPr>
              <a:t>      - </a:t>
            </a:r>
            <a:r>
              <a:rPr lang="ru-RU" altLang="ru-RU" sz="1600" dirty="0" err="1" smtClean="0">
                <a:solidFill>
                  <a:schemeClr val="tx1"/>
                </a:solidFill>
                <a:latin typeface="Arial" charset="0"/>
                <a:cs typeface="Arial" charset="0"/>
              </a:rPr>
              <a:t>Бюджетті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түзету</a:t>
            </a:r>
            <a:r>
              <a:rPr lang="ru-RU" altLang="ru-RU" sz="1600" dirty="0" smtClean="0">
                <a:solidFill>
                  <a:schemeClr val="tx1"/>
                </a:solidFill>
                <a:latin typeface="Arial" charset="0"/>
                <a:cs typeface="Arial" charset="0"/>
              </a:rPr>
              <a:t> ҚР </a:t>
            </a:r>
            <a:r>
              <a:rPr lang="ru-RU" altLang="ru-RU" sz="1600" dirty="0" err="1" smtClean="0">
                <a:solidFill>
                  <a:schemeClr val="tx1"/>
                </a:solidFill>
                <a:latin typeface="Arial" charset="0"/>
                <a:cs typeface="Arial" charset="0"/>
              </a:rPr>
              <a:t>Үкіметінің</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жергілікті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атқарушы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органдардың</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қаулылары</a:t>
            </a:r>
            <a:r>
              <a:rPr lang="ru-RU" altLang="ru-RU" sz="1600" dirty="0" smtClean="0">
                <a:solidFill>
                  <a:schemeClr val="tx1"/>
                </a:solidFill>
                <a:latin typeface="Arial" charset="0"/>
                <a:cs typeface="Arial" charset="0"/>
              </a:rPr>
              <a:t> мен </a:t>
            </a:r>
            <a:r>
              <a:rPr lang="ru-RU" altLang="ru-RU" sz="1600" dirty="0" err="1" smtClean="0">
                <a:solidFill>
                  <a:schemeClr val="tx1"/>
                </a:solidFill>
                <a:latin typeface="Arial" charset="0"/>
                <a:cs typeface="Arial" charset="0"/>
              </a:rPr>
              <a:t>басқа</a:t>
            </a:r>
            <a:r>
              <a:rPr lang="ru-RU" altLang="ru-RU" sz="1600" dirty="0" smtClean="0">
                <a:solidFill>
                  <a:schemeClr val="tx1"/>
                </a:solidFill>
                <a:latin typeface="Arial" charset="0"/>
                <a:cs typeface="Arial" charset="0"/>
              </a:rPr>
              <a:t> да </a:t>
            </a:r>
            <a:r>
              <a:rPr lang="ru-RU" altLang="ru-RU" sz="1600" dirty="0" err="1" smtClean="0">
                <a:solidFill>
                  <a:schemeClr val="tx1"/>
                </a:solidFill>
                <a:latin typeface="Arial" charset="0"/>
                <a:cs typeface="Arial" charset="0"/>
              </a:rPr>
              <a:t>нормативтік</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құқықтық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актілер</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негізінде</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бюджеттік</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жоспарлау</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жөніндегі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уәкілетті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орталық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органмен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анықталған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тәртіпте</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кезекті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қаржы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жылына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міндеттемелер</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бойынша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қаржыландырудың</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жиынтық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жоспарына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түсімдердің</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және</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төлемдер</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бойынша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қаржыландырудың</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жиынтық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жоспарына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өзгерістер</a:t>
            </a:r>
            <a:r>
              <a:rPr lang="ru-RU" altLang="ru-RU" sz="1600" dirty="0" smtClean="0">
                <a:solidFill>
                  <a:schemeClr val="tx1"/>
                </a:solidFill>
                <a:latin typeface="Arial" charset="0"/>
                <a:cs typeface="Arial" charset="0"/>
              </a:rPr>
              <a:t> мен </a:t>
            </a:r>
            <a:r>
              <a:rPr lang="ru-RU" altLang="ru-RU" sz="1600" dirty="0" err="1" smtClean="0">
                <a:solidFill>
                  <a:schemeClr val="tx1"/>
                </a:solidFill>
                <a:latin typeface="Arial" charset="0"/>
                <a:cs typeface="Arial" charset="0"/>
              </a:rPr>
              <a:t>толықтырулар</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енгізу</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арқылы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және</a:t>
            </a:r>
            <a:r>
              <a:rPr lang="ru-RU" altLang="ru-RU" sz="1600" dirty="0" smtClean="0">
                <a:solidFill>
                  <a:schemeClr val="tx1"/>
                </a:solidFill>
                <a:latin typeface="Arial" charset="0"/>
                <a:cs typeface="Arial" charset="0"/>
              </a:rPr>
              <a:t> ҚР Бюджет </a:t>
            </a:r>
            <a:r>
              <a:rPr lang="ru-RU" altLang="ru-RU" sz="1600" dirty="0" err="1" smtClean="0">
                <a:solidFill>
                  <a:schemeClr val="tx1"/>
                </a:solidFill>
                <a:latin typeface="Arial" charset="0"/>
                <a:cs typeface="Arial" charset="0"/>
              </a:rPr>
              <a:t>кодексімен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қарастырылған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жағдайларда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бекітілген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нақтыланған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бюджет</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көрсеткіштерін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өзгерту</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болып</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табылады</a:t>
            </a:r>
            <a:r>
              <a:rPr lang="ru-RU" altLang="ru-RU" sz="1600" dirty="0" smtClean="0">
                <a:solidFill>
                  <a:schemeClr val="tx1"/>
                </a:solidFill>
                <a:latin typeface="Arial" charset="0"/>
                <a:cs typeface="Arial" charset="0"/>
              </a:rPr>
              <a:t>.</a:t>
            </a:r>
          </a:p>
          <a:p>
            <a:pPr marL="342900" indent="-342900" algn="just" eaLnBrk="1" hangingPunct="1">
              <a:lnSpc>
                <a:spcPct val="80000"/>
              </a:lnSpc>
              <a:spcAft>
                <a:spcPct val="0"/>
              </a:spcAft>
              <a:buClr>
                <a:schemeClr val="bg2"/>
              </a:buClr>
              <a:buSzPct val="75000"/>
              <a:buFont typeface="Georgia" pitchFamily="18" charset="0"/>
              <a:buNone/>
            </a:pPr>
            <a:endParaRPr lang="ru-RU" altLang="ru-RU" sz="1600" dirty="0" smtClean="0">
              <a:solidFill>
                <a:schemeClr val="tx1"/>
              </a:solidFill>
              <a:latin typeface="Arial" charset="0"/>
              <a:cs typeface="Arial" charset="0"/>
            </a:endParaRPr>
          </a:p>
          <a:p>
            <a:pPr marL="342900" indent="-342900" algn="just" eaLnBrk="1" hangingPunct="1">
              <a:lnSpc>
                <a:spcPct val="80000"/>
              </a:lnSpc>
              <a:spcAft>
                <a:spcPct val="0"/>
              </a:spcAft>
              <a:buClr>
                <a:schemeClr val="bg2"/>
              </a:buClr>
              <a:buSzPct val="75000"/>
              <a:buFont typeface="Georgia" pitchFamily="18" charset="0"/>
              <a:buNone/>
            </a:pPr>
            <a:r>
              <a:rPr lang="ru-RU" altLang="ru-RU" sz="1600" dirty="0" smtClean="0">
                <a:solidFill>
                  <a:schemeClr val="tx1"/>
                </a:solidFill>
                <a:latin typeface="Arial" charset="0"/>
                <a:cs typeface="Arial" charset="0"/>
              </a:rPr>
              <a:t>	</a:t>
            </a:r>
            <a:endParaRPr lang="ru-RU" altLang="ru-RU" sz="1600" b="1" dirty="0" smtClean="0">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extLst>
          </p:cNvPr>
          <p:cNvSpPr>
            <a:spLocks noGrp="1" noChangeArrowheads="1"/>
          </p:cNvSpPr>
          <p:nvPr>
            <p:ph type="title"/>
          </p:nvPr>
        </p:nvSpPr>
        <p:spPr>
          <a:xfrm>
            <a:off x="457200" y="620688"/>
            <a:ext cx="8229600" cy="648072"/>
          </a:xfrm>
        </p:spPr>
        <p:txBody>
          <a:bodyPr>
            <a:noAutofit/>
          </a:bodyPr>
          <a:lstStyle/>
          <a:p>
            <a:pPr marL="0" indent="0" algn="ctr" eaLnBrk="1" fontAlgn="auto" hangingPunct="1">
              <a:spcAft>
                <a:spcPts val="0"/>
              </a:spcAft>
              <a:buClr>
                <a:schemeClr val="accent6">
                  <a:lumMod val="75000"/>
                </a:schemeClr>
              </a:buClr>
              <a:buFont typeface="Georgia" pitchFamily="18" charset="0"/>
              <a:buNone/>
              <a:defRPr/>
            </a:pP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Бюджеттік</a:t>
            </a:r>
            <a:r>
              <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 </a:t>
            </a: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процесстің заңнамалық базасы</a:t>
            </a:r>
            <a:endPar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endParaRPr>
          </a:p>
        </p:txBody>
      </p:sp>
      <p:sp>
        <p:nvSpPr>
          <p:cNvPr id="2" name="Объект 1">
            <a:extLst>
              <a:ext uri="{FF2B5EF4-FFF2-40B4-BE49-F238E27FC236}"/>
            </a:extLst>
          </p:cNvPr>
          <p:cNvSpPr>
            <a:spLocks noGrp="1"/>
          </p:cNvSpPr>
          <p:nvPr>
            <p:ph sz="quarter" idx="4294967295"/>
          </p:nvPr>
        </p:nvSpPr>
        <p:spPr>
          <a:xfrm>
            <a:off x="871538" y="1268761"/>
            <a:ext cx="7660902" cy="4608512"/>
          </a:xfrm>
          <a:prstGeom prst="rect">
            <a:avLst/>
          </a:prstGeom>
        </p:spPr>
        <p:txBody>
          <a:bodyPr rtlCol="0">
            <a:normAutofit/>
          </a:bodyPr>
          <a:lstStyle/>
          <a:p>
            <a:pPr marL="0" indent="0" algn="just">
              <a:lnSpc>
                <a:spcPct val="160000"/>
              </a:lnSpc>
              <a:buClr>
                <a:schemeClr val="accent6">
                  <a:lumMod val="75000"/>
                </a:schemeClr>
              </a:buClr>
              <a:buNone/>
              <a:defRPr/>
            </a:pPr>
            <a:r>
              <a:rPr lang="kk-KZ" altLang="ru-RU" dirty="0" smtClean="0">
                <a:solidFill>
                  <a:schemeClr val="tx1"/>
                </a:solidFill>
                <a:latin typeface="Arial" panose="020B0604020202020204" pitchFamily="34" charset="0"/>
                <a:cs typeface="Arial" panose="020B0604020202020204" pitchFamily="34" charset="0"/>
              </a:rPr>
              <a:t>ҚР </a:t>
            </a:r>
            <a:r>
              <a:rPr lang="kk-KZ" altLang="ru-RU" dirty="0">
                <a:solidFill>
                  <a:schemeClr val="tx1"/>
                </a:solidFill>
                <a:latin typeface="Arial" panose="020B0604020202020204" pitchFamily="34" charset="0"/>
                <a:cs typeface="Arial" panose="020B0604020202020204" pitchFamily="34" charset="0"/>
              </a:rPr>
              <a:t>Бюджет және Салық кодекстеріне, </a:t>
            </a:r>
            <a:r>
              <a:rPr lang="kk-KZ" altLang="ru-RU" dirty="0" smtClean="0">
                <a:latin typeface="Arial" panose="020B0604020202020204" pitchFamily="34" charset="0"/>
                <a:cs typeface="Arial" panose="020B0604020202020204" pitchFamily="34" charset="0"/>
              </a:rPr>
              <a:t>Ақсу ауданының 2021-2023 жылдарға арналған </a:t>
            </a:r>
            <a:r>
              <a:rPr lang="kk-KZ" altLang="ru-RU" dirty="0" smtClean="0">
                <a:solidFill>
                  <a:schemeClr val="tx1"/>
                </a:solidFill>
                <a:latin typeface="Arial" panose="020B0604020202020204" pitchFamily="34" charset="0"/>
                <a:cs typeface="Arial" panose="020B0604020202020204" pitchFamily="34" charset="0"/>
              </a:rPr>
              <a:t>бюджеттері мәслихатының  </a:t>
            </a:r>
            <a:r>
              <a:rPr lang="kk-KZ" altLang="ru-RU" dirty="0" smtClean="0">
                <a:solidFill>
                  <a:schemeClr val="tx1"/>
                </a:solidFill>
                <a:latin typeface="Arial" panose="020B0604020202020204" pitchFamily="34" charset="0"/>
                <a:cs typeface="Arial" panose="020B0604020202020204" pitchFamily="34" charset="0"/>
              </a:rPr>
              <a:t>2021 </a:t>
            </a:r>
            <a:r>
              <a:rPr lang="kk-KZ" altLang="ru-RU" dirty="0">
                <a:solidFill>
                  <a:schemeClr val="tx1"/>
                </a:solidFill>
                <a:latin typeface="Arial" panose="020B0604020202020204" pitchFamily="34" charset="0"/>
                <a:cs typeface="Arial" panose="020B0604020202020204" pitchFamily="34" charset="0"/>
              </a:rPr>
              <a:t>жылғы </a:t>
            </a:r>
            <a:r>
              <a:rPr lang="kk-KZ" altLang="ru-RU" dirty="0" smtClean="0">
                <a:latin typeface="Arial" panose="020B0604020202020204" pitchFamily="34" charset="0"/>
                <a:cs typeface="Arial" panose="020B0604020202020204" pitchFamily="34" charset="0"/>
              </a:rPr>
              <a:t>12</a:t>
            </a:r>
            <a:r>
              <a:rPr lang="kk-KZ" altLang="ru-RU" dirty="0" smtClean="0">
                <a:solidFill>
                  <a:schemeClr val="tx1"/>
                </a:solidFill>
                <a:latin typeface="Arial" panose="020B0604020202020204" pitchFamily="34" charset="0"/>
                <a:cs typeface="Arial" panose="020B0604020202020204" pitchFamily="34" charset="0"/>
              </a:rPr>
              <a:t> қаңтардағы </a:t>
            </a:r>
            <a:r>
              <a:rPr lang="kk-KZ" altLang="ru-RU" dirty="0" smtClean="0">
                <a:solidFill>
                  <a:schemeClr val="tx1"/>
                </a:solidFill>
                <a:latin typeface="Arial" panose="020B0604020202020204" pitchFamily="34" charset="0"/>
                <a:cs typeface="Arial" panose="020B0604020202020204" pitchFamily="34" charset="0"/>
              </a:rPr>
              <a:t>№ </a:t>
            </a:r>
            <a:r>
              <a:rPr lang="kk-KZ" altLang="ru-RU" dirty="0" smtClean="0">
                <a:solidFill>
                  <a:schemeClr val="tx1"/>
                </a:solidFill>
                <a:latin typeface="Arial" panose="020B0604020202020204" pitchFamily="34" charset="0"/>
                <a:cs typeface="Arial" panose="020B0604020202020204" pitchFamily="34" charset="0"/>
              </a:rPr>
              <a:t>73-317 </a:t>
            </a:r>
            <a:r>
              <a:rPr lang="kk-KZ" altLang="ru-RU" dirty="0" smtClean="0">
                <a:solidFill>
                  <a:schemeClr val="tx1"/>
                </a:solidFill>
                <a:latin typeface="Arial" panose="020B0604020202020204" pitchFamily="34" charset="0"/>
                <a:cs typeface="Arial" panose="020B0604020202020204" pitchFamily="34" charset="0"/>
              </a:rPr>
              <a:t>шешіміне,</a:t>
            </a:r>
            <a:r>
              <a:rPr lang="kk-KZ" dirty="0">
                <a:latin typeface="Arial" pitchFamily="34" charset="0"/>
                <a:cs typeface="Arial" pitchFamily="34" charset="0"/>
              </a:rPr>
              <a:t> </a:t>
            </a:r>
            <a:r>
              <a:rPr lang="kk-KZ" dirty="0" smtClean="0">
                <a:latin typeface="Arial" pitchFamily="34" charset="0"/>
                <a:cs typeface="Arial" pitchFamily="34" charset="0"/>
              </a:rPr>
              <a:t>Қапал ауылдық округінің әкімінің 2021 </a:t>
            </a:r>
            <a:r>
              <a:rPr lang="kk-KZ" dirty="0">
                <a:latin typeface="Arial" pitchFamily="34" charset="0"/>
                <a:cs typeface="Arial" pitchFamily="34" charset="0"/>
              </a:rPr>
              <a:t>жылғы </a:t>
            </a:r>
            <a:r>
              <a:rPr lang="kk-KZ" dirty="0" smtClean="0">
                <a:latin typeface="Arial" pitchFamily="34" charset="0"/>
                <a:cs typeface="Arial" pitchFamily="34" charset="0"/>
              </a:rPr>
              <a:t>22 </a:t>
            </a:r>
            <a:r>
              <a:rPr lang="kk-KZ" dirty="0" smtClean="0">
                <a:latin typeface="Arial" pitchFamily="34" charset="0"/>
                <a:cs typeface="Arial" pitchFamily="34" charset="0"/>
              </a:rPr>
              <a:t>қантардағы </a:t>
            </a:r>
            <a:r>
              <a:rPr lang="kk-KZ" dirty="0">
                <a:latin typeface="Arial" pitchFamily="34" charset="0"/>
                <a:cs typeface="Arial" pitchFamily="34" charset="0"/>
              </a:rPr>
              <a:t>№ </a:t>
            </a:r>
            <a:r>
              <a:rPr lang="kk-KZ" dirty="0" smtClean="0">
                <a:latin typeface="Arial" pitchFamily="34" charset="0"/>
                <a:cs typeface="Arial" pitchFamily="34" charset="0"/>
              </a:rPr>
              <a:t>1 шешіміне</a:t>
            </a:r>
            <a:r>
              <a:rPr lang="kk-KZ" altLang="ru-RU" dirty="0" smtClean="0">
                <a:solidFill>
                  <a:schemeClr val="tx1"/>
                </a:solidFill>
                <a:latin typeface="Arial" panose="020B0604020202020204" pitchFamily="34" charset="0"/>
                <a:cs typeface="Arial" panose="020B0604020202020204" pitchFamily="34" charset="0"/>
              </a:rPr>
              <a:t> </a:t>
            </a:r>
            <a:r>
              <a:rPr lang="kk-KZ" altLang="ru-RU" dirty="0">
                <a:solidFill>
                  <a:schemeClr val="tx1"/>
                </a:solidFill>
                <a:latin typeface="Arial" panose="020B0604020202020204" pitchFamily="34" charset="0"/>
                <a:cs typeface="Arial" panose="020B0604020202020204" pitchFamily="34" charset="0"/>
              </a:rPr>
              <a:t>сәйкес </a:t>
            </a:r>
            <a:r>
              <a:rPr lang="kk-KZ" altLang="ru-RU" dirty="0" smtClean="0">
                <a:solidFill>
                  <a:schemeClr val="tx1"/>
                </a:solidFill>
                <a:latin typeface="Arial" panose="020B0604020202020204" pitchFamily="34" charset="0"/>
                <a:cs typeface="Arial" panose="020B0604020202020204" pitchFamily="34" charset="0"/>
              </a:rPr>
              <a:t>құрылды.  </a:t>
            </a:r>
            <a:endParaRPr lang="ru-RU" altLang="ru-RU" dirty="0">
              <a:solidFill>
                <a:schemeClr val="tx1"/>
              </a:solidFill>
              <a:latin typeface="Arial" panose="020B0604020202020204" pitchFamily="34" charset="0"/>
              <a:cs typeface="Arial" panose="020B0604020202020204" pitchFamily="34" charset="0"/>
            </a:endParaRPr>
          </a:p>
          <a:p>
            <a:pPr indent="-182880" eaLnBrk="1" fontAlgn="auto" hangingPunct="1">
              <a:buClr>
                <a:schemeClr val="accent6">
                  <a:lumMod val="75000"/>
                </a:schemeClr>
              </a:buClr>
              <a:defRPr/>
            </a:pP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extLst>
          </p:cNvPr>
          <p:cNvSpPr>
            <a:spLocks noGrp="1"/>
          </p:cNvSpPr>
          <p:nvPr>
            <p:ph type="title"/>
          </p:nvPr>
        </p:nvSpPr>
        <p:spPr>
          <a:xfrm>
            <a:off x="539552" y="0"/>
            <a:ext cx="8280920" cy="908720"/>
          </a:xfrm>
        </p:spPr>
        <p:txBody>
          <a:bodyPr>
            <a:normAutofit fontScale="90000"/>
          </a:bodyPr>
          <a:lstStyle/>
          <a:p>
            <a:pPr marL="0" indent="0" algn="ctr" eaLnBrk="1" fontAlgn="auto" hangingPunct="1">
              <a:spcAft>
                <a:spcPts val="0"/>
              </a:spcAft>
              <a:buClr>
                <a:schemeClr val="accent6">
                  <a:lumMod val="75000"/>
                </a:schemeClr>
              </a:buClr>
              <a:buFont typeface="Georgia" pitchFamily="18" charset="0"/>
              <a:buNone/>
              <a:defRPr/>
            </a:pPr>
            <a:r>
              <a:rPr lang="ru-RU" altLang="ru-RU" sz="2700" dirty="0">
                <a:ln w="10541" cmpd="sng">
                  <a:solidFill>
                    <a:srgbClr val="7D7D7D">
                      <a:tint val="100000"/>
                      <a:shade val="100000"/>
                      <a:satMod val="110000"/>
                    </a:srgbClr>
                  </a:solidFill>
                  <a:prstDash val="solid"/>
                </a:ln>
                <a:solidFill>
                  <a:schemeClr val="tx1"/>
                </a:solidFill>
                <a:effectLst/>
                <a:latin typeface="Arial" panose="020B0604020202020204" pitchFamily="34" charset="0"/>
                <a:cs typeface="Arial" panose="020B0604020202020204" pitchFamily="34" charset="0"/>
              </a:rPr>
              <a:t>БЮДЖЕТТІК ПРОЦЕСТІҢ СЫЗБАСЫ</a:t>
            </a:r>
            <a:br>
              <a:rPr lang="ru-RU" altLang="ru-RU" sz="2700" dirty="0">
                <a:ln w="10541" cmpd="sng">
                  <a:solidFill>
                    <a:srgbClr val="7D7D7D">
                      <a:tint val="100000"/>
                      <a:shade val="100000"/>
                      <a:satMod val="110000"/>
                    </a:srgbClr>
                  </a:solidFill>
                  <a:prstDash val="solid"/>
                </a:ln>
                <a:solidFill>
                  <a:schemeClr val="tx1"/>
                </a:solidFill>
                <a:effectLst/>
                <a:latin typeface="Arial" panose="020B0604020202020204" pitchFamily="34" charset="0"/>
                <a:cs typeface="Arial" panose="020B0604020202020204" pitchFamily="34" charset="0"/>
              </a:rPr>
            </a:br>
            <a:r>
              <a:rPr lang="ru-RU" altLang="ru-RU" dirty="0">
                <a:solidFill>
                  <a:schemeClr val="tx1"/>
                </a:solidFill>
              </a:rPr>
              <a:t/>
            </a:r>
            <a:br>
              <a:rPr lang="ru-RU" altLang="ru-RU" dirty="0">
                <a:solidFill>
                  <a:schemeClr val="tx1"/>
                </a:solidFill>
              </a:rPr>
            </a:br>
            <a:endParaRPr lang="ru-RU" dirty="0">
              <a:solidFill>
                <a:schemeClr val="tx1"/>
              </a:solidFill>
            </a:endParaRPr>
          </a:p>
        </p:txBody>
      </p:sp>
      <p:sp>
        <p:nvSpPr>
          <p:cNvPr id="9219" name="Прямоугольник 16"/>
          <p:cNvSpPr>
            <a:spLocks noChangeArrowheads="1"/>
          </p:cNvSpPr>
          <p:nvPr/>
        </p:nvSpPr>
        <p:spPr bwMode="auto">
          <a:xfrm>
            <a:off x="677863" y="1772816"/>
            <a:ext cx="3606105" cy="830972"/>
          </a:xfrm>
          <a:prstGeom prst="rect">
            <a:avLst/>
          </a:prstGeom>
          <a:noFill/>
          <a:ln w="9525">
            <a:solidFill>
              <a:srgbClr val="000000"/>
            </a:solidFill>
            <a:miter lim="800000"/>
            <a:headEnd/>
            <a:tailEnd/>
          </a:ln>
        </p:spPr>
        <p:txBody>
          <a:bodyPr wrap="square" lIns="91415" tIns="45708" rIns="91415" bIns="45708">
            <a:spAutoFit/>
          </a:bodyPr>
          <a:lstStyle/>
          <a:p>
            <a:pPr algn="ctr" defTabSz="615950" eaLnBrk="1" hangingPunct="1"/>
            <a:r>
              <a:rPr lang="ru-RU" altLang="ru-RU" sz="1200" dirty="0"/>
              <a:t>5 </a:t>
            </a:r>
            <a:r>
              <a:rPr lang="ru-RU" altLang="ru-RU" sz="1200" dirty="0" err="1"/>
              <a:t>жылдық</a:t>
            </a:r>
            <a:r>
              <a:rPr lang="ru-RU" altLang="ru-RU" sz="1200" dirty="0"/>
              <a:t> </a:t>
            </a:r>
            <a:r>
              <a:rPr lang="ru-RU" altLang="ru-RU" sz="1200" dirty="0" err="1"/>
              <a:t>кезеңге</a:t>
            </a:r>
            <a:r>
              <a:rPr lang="ru-RU" altLang="ru-RU" sz="1200" dirty="0"/>
              <a:t> </a:t>
            </a:r>
            <a:r>
              <a:rPr lang="ru-RU" altLang="ru-RU" sz="1200" dirty="0" err="1"/>
              <a:t>облыстың</a:t>
            </a:r>
            <a:r>
              <a:rPr lang="ru-RU" altLang="ru-RU" sz="1200" dirty="0"/>
              <a:t> </a:t>
            </a:r>
            <a:r>
              <a:rPr lang="ru-RU" altLang="ru-RU" sz="1200" dirty="0" err="1"/>
              <a:t>әлеуметтік-экономикалық</a:t>
            </a:r>
            <a:r>
              <a:rPr lang="ru-RU" altLang="ru-RU" sz="1200" dirty="0"/>
              <a:t> даму </a:t>
            </a:r>
            <a:r>
              <a:rPr lang="ru-RU" altLang="ru-RU" sz="1200" dirty="0" err="1"/>
              <a:t>болжамы</a:t>
            </a:r>
            <a:r>
              <a:rPr lang="ru-RU" altLang="ru-RU" sz="1200" dirty="0"/>
              <a:t> </a:t>
            </a:r>
            <a:r>
              <a:rPr lang="ru-RU" altLang="ru-RU" sz="1200" dirty="0" err="1"/>
              <a:t>құрамында</a:t>
            </a:r>
            <a:r>
              <a:rPr lang="ru-RU" altLang="ru-RU" sz="1200" dirty="0"/>
              <a:t> бюджет </a:t>
            </a:r>
            <a:r>
              <a:rPr lang="ru-RU" altLang="ru-RU" sz="1200" dirty="0" err="1"/>
              <a:t>параметрлерінің</a:t>
            </a:r>
            <a:r>
              <a:rPr lang="ru-RU" altLang="ru-RU" sz="1200" dirty="0"/>
              <a:t> </a:t>
            </a:r>
            <a:r>
              <a:rPr lang="ru-RU" altLang="ru-RU" sz="1200" dirty="0" err="1"/>
              <a:t>және</a:t>
            </a:r>
            <a:r>
              <a:rPr lang="ru-RU" altLang="ru-RU" sz="1200" dirty="0"/>
              <a:t> </a:t>
            </a:r>
            <a:r>
              <a:rPr lang="ru-RU" altLang="ru-RU" sz="1200" dirty="0" err="1"/>
              <a:t>бюджет</a:t>
            </a:r>
            <a:r>
              <a:rPr lang="ru-RU" altLang="ru-RU" sz="1200" dirty="0"/>
              <a:t> </a:t>
            </a:r>
            <a:r>
              <a:rPr lang="ru-RU" altLang="ru-RU" sz="1200" dirty="0" err="1"/>
              <a:t>саясатының</a:t>
            </a:r>
            <a:r>
              <a:rPr lang="ru-RU" altLang="ru-RU" sz="1200" dirty="0"/>
              <a:t> </a:t>
            </a:r>
            <a:r>
              <a:rPr lang="ru-RU" altLang="ru-RU" sz="1200" dirty="0" err="1"/>
              <a:t>болжамын</a:t>
            </a:r>
            <a:r>
              <a:rPr lang="ru-RU" altLang="ru-RU" sz="1200" dirty="0"/>
              <a:t> </a:t>
            </a:r>
            <a:r>
              <a:rPr lang="ru-RU" altLang="ru-RU" sz="1200" dirty="0" err="1"/>
              <a:t>анықтау</a:t>
            </a:r>
            <a:r>
              <a:rPr lang="ru-RU" altLang="ru-RU" sz="1200" dirty="0"/>
              <a:t> </a:t>
            </a:r>
            <a:endParaRPr lang="ru-RU" altLang="ru-RU" sz="1100" dirty="0"/>
          </a:p>
        </p:txBody>
      </p:sp>
      <p:sp>
        <p:nvSpPr>
          <p:cNvPr id="9220" name="Прямоугольник 16"/>
          <p:cNvSpPr>
            <a:spLocks noChangeArrowheads="1"/>
          </p:cNvSpPr>
          <p:nvPr/>
        </p:nvSpPr>
        <p:spPr bwMode="auto">
          <a:xfrm>
            <a:off x="684213" y="4437063"/>
            <a:ext cx="3167062" cy="830262"/>
          </a:xfrm>
          <a:prstGeom prst="rect">
            <a:avLst/>
          </a:prstGeom>
          <a:noFill/>
          <a:ln w="9525">
            <a:solidFill>
              <a:srgbClr val="000000"/>
            </a:solidFill>
            <a:miter lim="800000"/>
            <a:headEnd/>
            <a:tailEnd/>
          </a:ln>
        </p:spPr>
        <p:txBody>
          <a:bodyPr lIns="91415" tIns="45708" rIns="91415" bIns="45708">
            <a:spAutoFit/>
          </a:bodyPr>
          <a:lstStyle/>
          <a:p>
            <a:pPr algn="ctr" defTabSz="615950" eaLnBrk="1" hangingPunct="1"/>
            <a:r>
              <a:rPr lang="ru-RU" altLang="ru-RU" sz="1200"/>
              <a:t>Облыстық бюджет жобасын жасау және ағымдағы қаржы жылдың                           </a:t>
            </a:r>
            <a:r>
              <a:rPr lang="ru-RU" altLang="ru-RU" sz="1200" b="1"/>
              <a:t>1 қарашасынан кешіктірмей </a:t>
            </a:r>
            <a:r>
              <a:rPr lang="ru-RU" altLang="ru-RU" sz="1200"/>
              <a:t>оны қала мәслихатына енгізу   </a:t>
            </a:r>
          </a:p>
        </p:txBody>
      </p:sp>
      <p:sp>
        <p:nvSpPr>
          <p:cNvPr id="9221" name="Прямоугольник 16"/>
          <p:cNvSpPr>
            <a:spLocks noChangeArrowheads="1"/>
          </p:cNvSpPr>
          <p:nvPr/>
        </p:nvSpPr>
        <p:spPr bwMode="auto">
          <a:xfrm>
            <a:off x="684213" y="5516563"/>
            <a:ext cx="3167062" cy="1200150"/>
          </a:xfrm>
          <a:prstGeom prst="rect">
            <a:avLst/>
          </a:prstGeom>
          <a:noFill/>
          <a:ln w="9525">
            <a:solidFill>
              <a:srgbClr val="000000"/>
            </a:solidFill>
            <a:miter lim="800000"/>
            <a:headEnd/>
            <a:tailEnd/>
          </a:ln>
        </p:spPr>
        <p:txBody>
          <a:bodyPr lIns="91415" tIns="45708" rIns="91415" bIns="45708">
            <a:spAutoFit/>
          </a:bodyPr>
          <a:lstStyle/>
          <a:p>
            <a:pPr algn="ctr" defTabSz="615950" eaLnBrk="1" hangingPunct="1"/>
            <a:r>
              <a:rPr lang="kk-KZ" altLang="ru-RU" sz="1200" dirty="0"/>
              <a:t>Облыс бюджетін бекіту тураоы облыс мәслихатының шешіміне </a:t>
            </a:r>
            <a:r>
              <a:rPr lang="ru-RU" altLang="ru-RU" sz="1200" dirty="0" err="1"/>
              <a:t>қол</a:t>
            </a:r>
            <a:r>
              <a:rPr lang="ru-RU" altLang="ru-RU" sz="1200" dirty="0"/>
              <a:t> </a:t>
            </a:r>
            <a:r>
              <a:rPr lang="ru-RU" altLang="ru-RU" sz="1200" dirty="0" err="1"/>
              <a:t>қойылғаннан</a:t>
            </a:r>
            <a:r>
              <a:rPr lang="ru-RU" altLang="ru-RU" sz="1200" dirty="0"/>
              <a:t> </a:t>
            </a:r>
            <a:r>
              <a:rPr lang="ru-RU" altLang="ru-RU" sz="1200" dirty="0" err="1"/>
              <a:t>кейін</a:t>
            </a:r>
            <a:r>
              <a:rPr lang="ru-RU" altLang="ru-RU" sz="1200" dirty="0"/>
              <a:t> </a:t>
            </a:r>
            <a:r>
              <a:rPr lang="ru-RU" altLang="ru-RU" sz="1200" dirty="0" err="1"/>
              <a:t>мәслихатпен</a:t>
            </a:r>
            <a:r>
              <a:rPr lang="ru-RU" altLang="ru-RU" sz="1200" dirty="0"/>
              <a:t>                      </a:t>
            </a:r>
            <a:r>
              <a:rPr lang="ru-RU" altLang="ru-RU" sz="1200" b="1" dirty="0"/>
              <a:t>2 </a:t>
            </a:r>
            <a:r>
              <a:rPr lang="ru-RU" altLang="ru-RU" sz="1200" b="1" dirty="0" err="1"/>
              <a:t>апталық</a:t>
            </a:r>
            <a:r>
              <a:rPr lang="ru-RU" altLang="ru-RU" sz="1200" b="1" dirty="0"/>
              <a:t> </a:t>
            </a:r>
            <a:r>
              <a:rPr lang="ru-RU" altLang="ru-RU" sz="1200" b="1" dirty="0" err="1"/>
              <a:t>мерзімнен</a:t>
            </a:r>
            <a:r>
              <a:rPr lang="ru-RU" altLang="ru-RU" sz="1200" b="1" dirty="0"/>
              <a:t> </a:t>
            </a:r>
            <a:r>
              <a:rPr lang="ru-RU" altLang="ru-RU" sz="1200" b="1" dirty="0" err="1"/>
              <a:t>кешіктірмей</a:t>
            </a:r>
            <a:r>
              <a:rPr lang="ru-RU" altLang="ru-RU" sz="1200" dirty="0"/>
              <a:t> </a:t>
            </a:r>
            <a:r>
              <a:rPr lang="ru-RU" altLang="ru-RU" sz="1200" dirty="0" err="1"/>
              <a:t>үш</a:t>
            </a:r>
            <a:r>
              <a:rPr lang="ru-RU" altLang="ru-RU" sz="1200" dirty="0"/>
              <a:t> </a:t>
            </a:r>
            <a:r>
              <a:rPr lang="ru-RU" altLang="ru-RU" sz="1200" dirty="0" err="1"/>
              <a:t>жылдық</a:t>
            </a:r>
            <a:r>
              <a:rPr lang="ru-RU" altLang="ru-RU" sz="1200" dirty="0"/>
              <a:t> </a:t>
            </a:r>
            <a:r>
              <a:rPr lang="ru-RU" altLang="ru-RU" sz="1200" dirty="0" err="1"/>
              <a:t>кезеңге</a:t>
            </a:r>
            <a:r>
              <a:rPr lang="ru-RU" altLang="ru-RU" sz="1200" dirty="0"/>
              <a:t> </a:t>
            </a:r>
            <a:r>
              <a:rPr lang="ru-RU" altLang="ru-RU" sz="1200" dirty="0" err="1"/>
              <a:t>қала</a:t>
            </a:r>
            <a:r>
              <a:rPr lang="ru-RU" altLang="ru-RU" sz="1200" dirty="0"/>
              <a:t> </a:t>
            </a:r>
            <a:r>
              <a:rPr lang="ru-RU" altLang="ru-RU" sz="1200" dirty="0" err="1"/>
              <a:t>арналған</a:t>
            </a:r>
            <a:r>
              <a:rPr lang="ru-RU" altLang="ru-RU" sz="1200" dirty="0"/>
              <a:t> </a:t>
            </a:r>
            <a:r>
              <a:rPr lang="ru-RU" altLang="ru-RU" sz="1200" dirty="0" err="1"/>
              <a:t>қала</a:t>
            </a:r>
            <a:r>
              <a:rPr lang="ru-RU" altLang="ru-RU" sz="1200" dirty="0"/>
              <a:t> </a:t>
            </a:r>
            <a:r>
              <a:rPr lang="ru-RU" altLang="ru-RU" sz="1200" dirty="0" err="1"/>
              <a:t>бюджетін</a:t>
            </a:r>
            <a:r>
              <a:rPr lang="ru-RU" altLang="ru-RU" sz="1200" dirty="0"/>
              <a:t> </a:t>
            </a:r>
            <a:r>
              <a:rPr lang="ru-RU" altLang="ru-RU" sz="1200" dirty="0" err="1"/>
              <a:t>бекітуі</a:t>
            </a:r>
            <a:r>
              <a:rPr lang="ru-RU" altLang="ru-RU" sz="1200" dirty="0"/>
              <a:t> </a:t>
            </a:r>
            <a:r>
              <a:rPr lang="ru-RU" altLang="ru-RU" sz="1200" b="1" dirty="0"/>
              <a:t> </a:t>
            </a:r>
          </a:p>
        </p:txBody>
      </p:sp>
      <p:sp>
        <p:nvSpPr>
          <p:cNvPr id="9222" name="Прямоугольник 16"/>
          <p:cNvSpPr>
            <a:spLocks noChangeArrowheads="1"/>
          </p:cNvSpPr>
          <p:nvPr/>
        </p:nvSpPr>
        <p:spPr bwMode="auto">
          <a:xfrm>
            <a:off x="728663" y="3109913"/>
            <a:ext cx="3167062" cy="1014412"/>
          </a:xfrm>
          <a:prstGeom prst="rect">
            <a:avLst/>
          </a:prstGeom>
          <a:noFill/>
          <a:ln w="9525">
            <a:solidFill>
              <a:srgbClr val="000000"/>
            </a:solidFill>
            <a:miter lim="800000"/>
            <a:headEnd/>
            <a:tailEnd/>
          </a:ln>
        </p:spPr>
        <p:txBody>
          <a:bodyPr lIns="91415" tIns="45708" rIns="91415" bIns="45708">
            <a:spAutoFit/>
          </a:bodyPr>
          <a:lstStyle/>
          <a:p>
            <a:pPr algn="ctr" defTabSz="615950" eaLnBrk="1" hangingPunct="1"/>
            <a:r>
              <a:rPr lang="ru-RU" altLang="ru-RU" sz="1200" dirty="0" err="1"/>
              <a:t>Бюджеттік</a:t>
            </a:r>
            <a:r>
              <a:rPr lang="ru-RU" altLang="ru-RU" sz="1200" dirty="0"/>
              <a:t> </a:t>
            </a:r>
            <a:r>
              <a:rPr lang="ru-RU" altLang="ru-RU" sz="1200" dirty="0" err="1"/>
              <a:t>бағдарламалар</a:t>
            </a:r>
            <a:r>
              <a:rPr lang="ru-RU" altLang="ru-RU" sz="1200" dirty="0"/>
              <a:t> </a:t>
            </a:r>
            <a:r>
              <a:rPr lang="ru-RU" altLang="ru-RU" sz="1200" dirty="0" err="1"/>
              <a:t>әкімшілерінің</a:t>
            </a:r>
            <a:r>
              <a:rPr lang="ru-RU" altLang="ru-RU" sz="1200" dirty="0"/>
              <a:t> </a:t>
            </a:r>
            <a:r>
              <a:rPr lang="ru-RU" altLang="ru-RU" sz="1200" dirty="0" err="1"/>
              <a:t>бюджеттік</a:t>
            </a:r>
            <a:r>
              <a:rPr lang="ru-RU" altLang="ru-RU" sz="1200" dirty="0"/>
              <a:t> </a:t>
            </a:r>
            <a:r>
              <a:rPr lang="ru-RU" altLang="ru-RU" sz="1200" dirty="0" err="1"/>
              <a:t>өтінімдерін</a:t>
            </a:r>
            <a:r>
              <a:rPr lang="ru-RU" altLang="ru-RU" sz="1200" dirty="0"/>
              <a:t> </a:t>
            </a:r>
            <a:r>
              <a:rPr lang="ru-RU" altLang="ru-RU" sz="1200" dirty="0" err="1"/>
              <a:t>қарау</a:t>
            </a:r>
            <a:r>
              <a:rPr lang="ru-RU" altLang="ru-RU" sz="1200" dirty="0"/>
              <a:t>, </a:t>
            </a:r>
            <a:r>
              <a:rPr lang="ru-RU" altLang="ru-RU" sz="1200" dirty="0" err="1"/>
              <a:t>қорытынды</a:t>
            </a:r>
            <a:r>
              <a:rPr lang="ru-RU" altLang="ru-RU" sz="1200" dirty="0"/>
              <a:t> </a:t>
            </a:r>
            <a:r>
              <a:rPr lang="ru-RU" altLang="ru-RU" sz="1200" dirty="0" err="1"/>
              <a:t>дайындау</a:t>
            </a:r>
            <a:r>
              <a:rPr lang="ru-RU" altLang="ru-RU" sz="1200" dirty="0"/>
              <a:t> </a:t>
            </a:r>
            <a:r>
              <a:rPr lang="ru-RU" altLang="ru-RU" sz="1200" dirty="0" err="1"/>
              <a:t>және</a:t>
            </a:r>
            <a:r>
              <a:rPr lang="ru-RU" altLang="ru-RU" sz="1200" dirty="0"/>
              <a:t> </a:t>
            </a:r>
            <a:r>
              <a:rPr lang="ru-RU" altLang="ru-RU" sz="1200" dirty="0" err="1"/>
              <a:t>оларды</a:t>
            </a:r>
            <a:r>
              <a:rPr lang="ru-RU" altLang="ru-RU" sz="1200" dirty="0"/>
              <a:t> </a:t>
            </a:r>
            <a:r>
              <a:rPr lang="ru-RU" altLang="ru-RU" sz="1200" dirty="0" err="1"/>
              <a:t>облыстық</a:t>
            </a:r>
            <a:r>
              <a:rPr lang="ru-RU" altLang="ru-RU" sz="1200" dirty="0"/>
              <a:t> </a:t>
            </a:r>
            <a:r>
              <a:rPr lang="ru-RU" altLang="ru-RU" sz="1200" dirty="0" err="1"/>
              <a:t>бюджеттік</a:t>
            </a:r>
            <a:r>
              <a:rPr lang="ru-RU" altLang="ru-RU" sz="1200" dirty="0"/>
              <a:t> </a:t>
            </a:r>
            <a:r>
              <a:rPr lang="ru-RU" altLang="ru-RU" sz="1200" dirty="0" err="1"/>
              <a:t>комиссияның</a:t>
            </a:r>
            <a:r>
              <a:rPr lang="ru-RU" altLang="ru-RU" sz="1200" dirty="0"/>
              <a:t> </a:t>
            </a:r>
            <a:r>
              <a:rPr lang="ru-RU" altLang="ru-RU" sz="1200" dirty="0" err="1"/>
              <a:t>қарауына</a:t>
            </a:r>
            <a:r>
              <a:rPr lang="ru-RU" altLang="ru-RU" sz="1200" dirty="0"/>
              <a:t> </a:t>
            </a:r>
            <a:r>
              <a:rPr lang="ru-RU" altLang="ru-RU" sz="1200" dirty="0" err="1"/>
              <a:t>тапсыру</a:t>
            </a:r>
            <a:endParaRPr lang="ru-RU" altLang="ru-RU" sz="1200" dirty="0"/>
          </a:p>
        </p:txBody>
      </p:sp>
      <p:sp>
        <p:nvSpPr>
          <p:cNvPr id="9223" name="Rectangle 21"/>
          <p:cNvSpPr>
            <a:spLocks noChangeArrowheads="1"/>
          </p:cNvSpPr>
          <p:nvPr/>
        </p:nvSpPr>
        <p:spPr bwMode="auto">
          <a:xfrm>
            <a:off x="395288" y="548681"/>
            <a:ext cx="3744912" cy="792087"/>
          </a:xfrm>
          <a:prstGeom prst="rect">
            <a:avLst/>
          </a:prstGeom>
          <a:noFill/>
          <a:ln w="9525">
            <a:solidFill>
              <a:srgbClr val="000000"/>
            </a:solidFill>
            <a:miter lim="800000"/>
            <a:headEnd/>
            <a:tailEnd/>
          </a:ln>
        </p:spPr>
        <p:txBody>
          <a:bodyPr wrap="none" lIns="0" tIns="0" rIns="0" bIns="0" anchor="ctr"/>
          <a:lstStyle/>
          <a:p>
            <a:pPr algn="ctr" eaLnBrk="1" hangingPunct="1"/>
            <a:r>
              <a:rPr lang="ru-RU" altLang="ru-RU" b="1" dirty="0">
                <a:solidFill>
                  <a:srgbClr val="0066FF"/>
                </a:solidFill>
                <a:latin typeface="Trebuchet MS" pitchFamily="34" charset="0"/>
              </a:rPr>
              <a:t>БЮДЖЕТТІ ӘЗІРЛЕУ</a:t>
            </a:r>
          </a:p>
          <a:p>
            <a:pPr algn="ctr" eaLnBrk="1" hangingPunct="1"/>
            <a:r>
              <a:rPr lang="ru-RU" altLang="ru-RU" sz="1200" i="1" dirty="0"/>
              <a:t>(</a:t>
            </a:r>
            <a:r>
              <a:rPr lang="ru-RU" altLang="ru-RU" sz="1200" i="1" dirty="0" err="1"/>
              <a:t>уәкілетті</a:t>
            </a:r>
            <a:r>
              <a:rPr lang="ru-RU" altLang="ru-RU" sz="1200" i="1" dirty="0"/>
              <a:t> орган –экономика </a:t>
            </a:r>
            <a:r>
              <a:rPr lang="ru-RU" altLang="ru-RU" sz="1200" i="1" dirty="0" err="1"/>
              <a:t>және</a:t>
            </a:r>
            <a:endParaRPr lang="ru-RU" altLang="ru-RU" sz="1200" i="1" dirty="0"/>
          </a:p>
          <a:p>
            <a:pPr algn="ctr" eaLnBrk="1" hangingPunct="1"/>
            <a:r>
              <a:rPr lang="ru-RU" altLang="ru-RU" sz="1200" i="1" dirty="0"/>
              <a:t> </a:t>
            </a:r>
            <a:r>
              <a:rPr lang="ru-RU" altLang="ru-RU" sz="1200" i="1" dirty="0" err="1"/>
              <a:t>бюджжеттік</a:t>
            </a:r>
            <a:r>
              <a:rPr lang="ru-RU" altLang="ru-RU" sz="1200" i="1" dirty="0"/>
              <a:t> </a:t>
            </a:r>
            <a:r>
              <a:rPr lang="ru-RU" altLang="ru-RU" sz="1200" i="1" dirty="0" err="1"/>
              <a:t>жоспарлау</a:t>
            </a:r>
            <a:r>
              <a:rPr lang="ru-RU" altLang="ru-RU" sz="1200" i="1" dirty="0"/>
              <a:t> </a:t>
            </a:r>
            <a:r>
              <a:rPr lang="ru-RU" altLang="ru-RU" sz="1200" i="1" dirty="0" err="1"/>
              <a:t>бөоімі</a:t>
            </a:r>
            <a:r>
              <a:rPr lang="ru-RU" altLang="ru-RU" sz="1200" i="1" dirty="0"/>
              <a:t>)</a:t>
            </a:r>
          </a:p>
        </p:txBody>
      </p:sp>
      <p:sp>
        <p:nvSpPr>
          <p:cNvPr id="9" name="Rectangle 22">
            <a:extLst>
              <a:ext uri="{FF2B5EF4-FFF2-40B4-BE49-F238E27FC236}"/>
            </a:extLst>
          </p:cNvPr>
          <p:cNvSpPr>
            <a:spLocks noChangeArrowheads="1"/>
          </p:cNvSpPr>
          <p:nvPr/>
        </p:nvSpPr>
        <p:spPr bwMode="auto">
          <a:xfrm>
            <a:off x="4837113" y="548681"/>
            <a:ext cx="3816350" cy="720079"/>
          </a:xfrm>
          <a:prstGeom prst="rect">
            <a:avLst/>
          </a:prstGeom>
          <a:noFill/>
          <a:ln w="9525">
            <a:solidFill>
              <a:srgbClr val="000000"/>
            </a:solidFill>
            <a:miter lim="800000"/>
            <a:headEnd/>
            <a:tailEnd/>
          </a:ln>
          <a:effectLst/>
        </p:spPr>
        <p:txBody>
          <a:bodyPr wrap="none" lIns="0" tIns="0" rIns="0" bIns="0" anchor="ctr"/>
          <a:lstStyle/>
          <a:p>
            <a:pPr algn="ctr" eaLnBrk="1" fontAlgn="auto" hangingPunct="1">
              <a:spcBef>
                <a:spcPts val="0"/>
              </a:spcBef>
              <a:spcAft>
                <a:spcPts val="0"/>
              </a:spcAft>
              <a:defRPr/>
            </a:pPr>
            <a:r>
              <a:rPr lang="ru-RU" altLang="ru-RU" b="1" dirty="0">
                <a:solidFill>
                  <a:srgbClr val="0066FF"/>
                </a:solidFill>
                <a:latin typeface="+mn-lt"/>
                <a:cs typeface="+mn-cs"/>
              </a:rPr>
              <a:t>БЮДЖЕТТІҢ АТҚАРЫЛУЫ</a:t>
            </a:r>
          </a:p>
          <a:p>
            <a:pPr algn="ctr" eaLnBrk="1" fontAlgn="auto" hangingPunct="1">
              <a:spcBef>
                <a:spcPts val="0"/>
              </a:spcBef>
              <a:spcAft>
                <a:spcPts val="0"/>
              </a:spcAft>
              <a:defRPr/>
            </a:pPr>
            <a:r>
              <a:rPr lang="ru-RU" altLang="ru-RU" sz="1200" i="1" dirty="0">
                <a:latin typeface="Arial" panose="020B0604020202020204" pitchFamily="34" charset="0"/>
                <a:cs typeface="Arial" panose="020B0604020202020204" pitchFamily="34" charset="0"/>
              </a:rPr>
              <a:t>(</a:t>
            </a:r>
            <a:r>
              <a:rPr lang="ru-RU" altLang="ru-RU" sz="1200" i="1" dirty="0" err="1">
                <a:latin typeface="Arial" panose="020B0604020202020204" pitchFamily="34" charset="0"/>
                <a:cs typeface="Arial" panose="020B0604020202020204" pitchFamily="34" charset="0"/>
              </a:rPr>
              <a:t>уәкілетті</a:t>
            </a:r>
            <a:r>
              <a:rPr lang="ru-RU" altLang="ru-RU" sz="1200" i="1" dirty="0">
                <a:latin typeface="Arial" panose="020B0604020202020204" pitchFamily="34" charset="0"/>
                <a:cs typeface="Arial" panose="020B0604020202020204" pitchFamily="34" charset="0"/>
              </a:rPr>
              <a:t> орган – </a:t>
            </a:r>
            <a:r>
              <a:rPr lang="ru-RU" altLang="ru-RU" sz="1200" i="1" dirty="0" err="1">
                <a:latin typeface="Arial" panose="020B0604020202020204" pitchFamily="34" charset="0"/>
                <a:cs typeface="Arial" panose="020B0604020202020204" pitchFamily="34" charset="0"/>
              </a:rPr>
              <a:t>қаржы</a:t>
            </a:r>
            <a:r>
              <a:rPr lang="ru-RU" altLang="ru-RU" sz="1200" i="1" dirty="0">
                <a:latin typeface="Arial" panose="020B0604020202020204" pitchFamily="34" charset="0"/>
                <a:cs typeface="Arial" panose="020B0604020202020204" pitchFamily="34" charset="0"/>
              </a:rPr>
              <a:t> </a:t>
            </a:r>
            <a:r>
              <a:rPr lang="ru-RU" altLang="ru-RU" sz="1200" i="1" dirty="0" err="1">
                <a:latin typeface="Arial" panose="020B0604020202020204" pitchFamily="34" charset="0"/>
                <a:cs typeface="Arial" panose="020B0604020202020204" pitchFamily="34" charset="0"/>
              </a:rPr>
              <a:t>басқармасы</a:t>
            </a:r>
            <a:r>
              <a:rPr lang="ru-RU" altLang="ru-RU" sz="1200" i="1" dirty="0">
                <a:latin typeface="Arial" panose="020B0604020202020204" pitchFamily="34" charset="0"/>
                <a:cs typeface="Arial" panose="020B0604020202020204" pitchFamily="34" charset="0"/>
              </a:rPr>
              <a:t>)</a:t>
            </a:r>
          </a:p>
          <a:p>
            <a:pPr algn="ctr" eaLnBrk="1" hangingPunct="1">
              <a:defRPr/>
            </a:pPr>
            <a:endParaRPr lang="ru-RU" altLang="ru-RU" sz="1200" i="1" kern="0" dirty="0">
              <a:solidFill>
                <a:srgbClr val="000000"/>
              </a:solidFill>
              <a:cs typeface="Arial"/>
            </a:endParaRPr>
          </a:p>
        </p:txBody>
      </p:sp>
      <p:sp>
        <p:nvSpPr>
          <p:cNvPr id="10" name="AutoShape 23">
            <a:extLst>
              <a:ext uri="{FF2B5EF4-FFF2-40B4-BE49-F238E27FC236}"/>
            </a:extLst>
          </p:cNvPr>
          <p:cNvSpPr>
            <a:spLocks noChangeArrowheads="1"/>
          </p:cNvSpPr>
          <p:nvPr/>
        </p:nvSpPr>
        <p:spPr bwMode="auto">
          <a:xfrm>
            <a:off x="2123728" y="1412776"/>
            <a:ext cx="431800" cy="271462"/>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11" name="AutoShape 24">
            <a:extLst>
              <a:ext uri="{FF2B5EF4-FFF2-40B4-BE49-F238E27FC236}"/>
            </a:extLst>
          </p:cNvPr>
          <p:cNvSpPr>
            <a:spLocks noChangeArrowheads="1"/>
          </p:cNvSpPr>
          <p:nvPr/>
        </p:nvSpPr>
        <p:spPr bwMode="auto">
          <a:xfrm>
            <a:off x="2051720" y="2708920"/>
            <a:ext cx="431800" cy="228600"/>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12" name="AutoShape 27">
            <a:extLst>
              <a:ext uri="{FF2B5EF4-FFF2-40B4-BE49-F238E27FC236}"/>
            </a:extLst>
          </p:cNvPr>
          <p:cNvSpPr>
            <a:spLocks noChangeArrowheads="1"/>
          </p:cNvSpPr>
          <p:nvPr/>
        </p:nvSpPr>
        <p:spPr bwMode="auto">
          <a:xfrm>
            <a:off x="2051050" y="4124325"/>
            <a:ext cx="431800" cy="312738"/>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13" name="AutoShape 39">
            <a:extLst>
              <a:ext uri="{FF2B5EF4-FFF2-40B4-BE49-F238E27FC236}"/>
            </a:extLst>
          </p:cNvPr>
          <p:cNvSpPr>
            <a:spLocks noChangeArrowheads="1"/>
          </p:cNvSpPr>
          <p:nvPr/>
        </p:nvSpPr>
        <p:spPr bwMode="auto">
          <a:xfrm>
            <a:off x="2051050" y="5083175"/>
            <a:ext cx="358775" cy="433388"/>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9229" name="Прямоугольник 16"/>
          <p:cNvSpPr>
            <a:spLocks noChangeArrowheads="1"/>
          </p:cNvSpPr>
          <p:nvPr/>
        </p:nvSpPr>
        <p:spPr bwMode="auto">
          <a:xfrm>
            <a:off x="5148263" y="1772816"/>
            <a:ext cx="3240087" cy="830972"/>
          </a:xfrm>
          <a:prstGeom prst="rect">
            <a:avLst/>
          </a:prstGeom>
          <a:noFill/>
          <a:ln w="9525">
            <a:solidFill>
              <a:srgbClr val="000000"/>
            </a:solidFill>
            <a:miter lim="800000"/>
            <a:headEnd/>
            <a:tailEnd/>
          </a:ln>
        </p:spPr>
        <p:txBody>
          <a:bodyPr wrap="square" lIns="91415" tIns="45708" rIns="91415" bIns="45708">
            <a:spAutoFit/>
          </a:bodyPr>
          <a:lstStyle/>
          <a:p>
            <a:pPr algn="ctr" defTabSz="615950" eaLnBrk="1" hangingPunct="1"/>
            <a:r>
              <a:rPr lang="ru-RU" altLang="ru-RU" sz="1200" dirty="0" err="1"/>
              <a:t>Төлемдер</a:t>
            </a:r>
            <a:r>
              <a:rPr lang="ru-RU" altLang="ru-RU" sz="1200" dirty="0"/>
              <a:t> мен </a:t>
            </a:r>
            <a:r>
              <a:rPr lang="ru-RU" altLang="ru-RU" sz="1200" dirty="0" err="1"/>
              <a:t>міндеттемелер</a:t>
            </a:r>
            <a:r>
              <a:rPr lang="ru-RU" altLang="ru-RU" sz="1200" dirty="0"/>
              <a:t> </a:t>
            </a:r>
            <a:r>
              <a:rPr lang="ru-RU" altLang="ru-RU" sz="1200" dirty="0" err="1"/>
              <a:t>бойынша</a:t>
            </a:r>
            <a:r>
              <a:rPr lang="ru-RU" altLang="ru-RU" sz="1200" dirty="0"/>
              <a:t> </a:t>
            </a:r>
            <a:r>
              <a:rPr lang="ru-RU" altLang="ru-RU" sz="1200" dirty="0" err="1"/>
              <a:t>түсімдер</a:t>
            </a:r>
            <a:r>
              <a:rPr lang="ru-RU" altLang="ru-RU" sz="1200" dirty="0"/>
              <a:t> </a:t>
            </a:r>
            <a:r>
              <a:rPr lang="ru-RU" altLang="ru-RU" sz="1200" dirty="0" err="1"/>
              <a:t>және</a:t>
            </a:r>
            <a:r>
              <a:rPr lang="ru-RU" altLang="ru-RU" sz="1200" dirty="0"/>
              <a:t> </a:t>
            </a:r>
            <a:r>
              <a:rPr lang="ru-RU" altLang="ru-RU" sz="1200" dirty="0" err="1"/>
              <a:t>қаржыландырудың</a:t>
            </a:r>
            <a:r>
              <a:rPr lang="ru-RU" altLang="ru-RU" sz="1200" dirty="0"/>
              <a:t> </a:t>
            </a:r>
            <a:r>
              <a:rPr lang="ru-RU" altLang="ru-RU" sz="1200" dirty="0" err="1"/>
              <a:t>жиынтық</a:t>
            </a:r>
            <a:r>
              <a:rPr lang="ru-RU" altLang="ru-RU" sz="1200" dirty="0"/>
              <a:t> </a:t>
            </a:r>
            <a:r>
              <a:rPr lang="ru-RU" altLang="ru-RU" sz="1200" dirty="0" err="1"/>
              <a:t>жоспарын</a:t>
            </a:r>
            <a:r>
              <a:rPr lang="ru-RU" altLang="ru-RU" sz="1200" dirty="0"/>
              <a:t> </a:t>
            </a:r>
            <a:r>
              <a:rPr lang="ru-RU" altLang="ru-RU" sz="1200" dirty="0" err="1"/>
              <a:t>қалыптастыру</a:t>
            </a:r>
            <a:r>
              <a:rPr lang="ru-RU" altLang="ru-RU" sz="1200" dirty="0"/>
              <a:t> </a:t>
            </a:r>
            <a:r>
              <a:rPr lang="ru-RU" altLang="ru-RU" sz="1200" dirty="0" err="1"/>
              <a:t>және</a:t>
            </a:r>
            <a:r>
              <a:rPr lang="ru-RU" altLang="ru-RU" sz="1200" dirty="0"/>
              <a:t> </a:t>
            </a:r>
            <a:r>
              <a:rPr lang="ru-RU" altLang="ru-RU" sz="1200" dirty="0" err="1"/>
              <a:t>бекіту</a:t>
            </a:r>
            <a:endParaRPr lang="ru-RU" altLang="ru-RU" sz="1200" dirty="0"/>
          </a:p>
        </p:txBody>
      </p:sp>
      <p:sp>
        <p:nvSpPr>
          <p:cNvPr id="15" name="AutoShape 41">
            <a:extLst>
              <a:ext uri="{FF2B5EF4-FFF2-40B4-BE49-F238E27FC236}"/>
            </a:extLst>
          </p:cNvPr>
          <p:cNvSpPr>
            <a:spLocks noChangeArrowheads="1"/>
          </p:cNvSpPr>
          <p:nvPr/>
        </p:nvSpPr>
        <p:spPr bwMode="auto">
          <a:xfrm>
            <a:off x="6660232" y="1340768"/>
            <a:ext cx="431800" cy="360362"/>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9231" name="Прямоугольник 16"/>
          <p:cNvSpPr>
            <a:spLocks noChangeArrowheads="1"/>
          </p:cNvSpPr>
          <p:nvPr/>
        </p:nvSpPr>
        <p:spPr bwMode="auto">
          <a:xfrm>
            <a:off x="5219700" y="3068961"/>
            <a:ext cx="3313113" cy="646307"/>
          </a:xfrm>
          <a:prstGeom prst="rect">
            <a:avLst/>
          </a:prstGeom>
          <a:noFill/>
          <a:ln w="9525">
            <a:solidFill>
              <a:srgbClr val="000000"/>
            </a:solidFill>
            <a:miter lim="800000"/>
            <a:headEnd/>
            <a:tailEnd/>
          </a:ln>
        </p:spPr>
        <p:txBody>
          <a:bodyPr wrap="square" lIns="91415" tIns="45708" rIns="91415" bIns="45708">
            <a:spAutoFit/>
          </a:bodyPr>
          <a:lstStyle/>
          <a:p>
            <a:pPr algn="ctr" defTabSz="615950" eaLnBrk="1" hangingPunct="1"/>
            <a:r>
              <a:rPr lang="ru-RU" altLang="ru-RU" sz="1200" b="1" dirty="0" err="1"/>
              <a:t>Қаржы</a:t>
            </a:r>
            <a:r>
              <a:rPr lang="ru-RU" altLang="ru-RU" sz="1200" b="1" dirty="0"/>
              <a:t> </a:t>
            </a:r>
            <a:r>
              <a:rPr lang="ru-RU" altLang="ru-RU" sz="1200" b="1" dirty="0" err="1"/>
              <a:t>жылы</a:t>
            </a:r>
            <a:r>
              <a:rPr lang="ru-RU" altLang="ru-RU" sz="1200" b="1" dirty="0"/>
              <a:t> </a:t>
            </a:r>
            <a:r>
              <a:rPr lang="ru-RU" altLang="ru-RU" sz="1200" b="1" dirty="0" err="1"/>
              <a:t>ішінде</a:t>
            </a:r>
            <a:r>
              <a:rPr lang="ru-RU" altLang="ru-RU" sz="1200" b="1" dirty="0"/>
              <a:t> </a:t>
            </a:r>
            <a:r>
              <a:rPr lang="ru-RU" altLang="ru-RU" sz="1200" dirty="0" err="1"/>
              <a:t>қала</a:t>
            </a:r>
            <a:r>
              <a:rPr lang="ru-RU" altLang="ru-RU" sz="1200" dirty="0"/>
              <a:t> </a:t>
            </a:r>
            <a:r>
              <a:rPr lang="ru-RU" altLang="ru-RU" sz="1200" dirty="0" err="1"/>
              <a:t>бюджетінің</a:t>
            </a:r>
            <a:r>
              <a:rPr lang="ru-RU" altLang="ru-RU" sz="1200" dirty="0"/>
              <a:t> </a:t>
            </a:r>
            <a:r>
              <a:rPr lang="ru-RU" altLang="ru-RU" sz="1200" dirty="0" err="1"/>
              <a:t>атқарылуы</a:t>
            </a:r>
            <a:r>
              <a:rPr lang="ru-RU" altLang="ru-RU" sz="1200" dirty="0"/>
              <a:t> </a:t>
            </a:r>
            <a:r>
              <a:rPr lang="ru-RU" altLang="ru-RU" sz="1200" dirty="0" err="1"/>
              <a:t>бойынша</a:t>
            </a:r>
            <a:r>
              <a:rPr lang="ru-RU" altLang="ru-RU" sz="1200" dirty="0"/>
              <a:t> </a:t>
            </a:r>
            <a:r>
              <a:rPr lang="ru-RU" altLang="ru-RU" sz="1200" dirty="0" err="1"/>
              <a:t>іс-шаралар</a:t>
            </a:r>
            <a:r>
              <a:rPr lang="ru-RU" altLang="ru-RU" sz="1200" dirty="0"/>
              <a:t> </a:t>
            </a:r>
            <a:r>
              <a:rPr lang="ru-RU" altLang="ru-RU" sz="1200" dirty="0" err="1"/>
              <a:t>кешенін</a:t>
            </a:r>
            <a:r>
              <a:rPr lang="ru-RU" altLang="ru-RU" sz="1200" dirty="0"/>
              <a:t> </a:t>
            </a:r>
            <a:r>
              <a:rPr lang="ru-RU" altLang="ru-RU" sz="1200" dirty="0" err="1"/>
              <a:t>өткізу</a:t>
            </a:r>
            <a:endParaRPr lang="ru-RU" altLang="ru-RU" sz="1200" b="1" dirty="0"/>
          </a:p>
        </p:txBody>
      </p:sp>
      <p:sp>
        <p:nvSpPr>
          <p:cNvPr id="9232" name="Прямоугольник 16"/>
          <p:cNvSpPr>
            <a:spLocks noChangeArrowheads="1"/>
          </p:cNvSpPr>
          <p:nvPr/>
        </p:nvSpPr>
        <p:spPr bwMode="auto">
          <a:xfrm>
            <a:off x="5219700" y="4221162"/>
            <a:ext cx="3211513" cy="1008037"/>
          </a:xfrm>
          <a:prstGeom prst="rect">
            <a:avLst/>
          </a:prstGeom>
          <a:noFill/>
          <a:ln w="9525">
            <a:solidFill>
              <a:srgbClr val="000000"/>
            </a:solidFill>
            <a:miter lim="800000"/>
            <a:headEnd/>
            <a:tailEnd/>
          </a:ln>
        </p:spPr>
        <p:txBody>
          <a:bodyPr wrap="square" lIns="91415" tIns="45708" rIns="91415" bIns="45708">
            <a:spAutoFit/>
          </a:bodyPr>
          <a:lstStyle/>
          <a:p>
            <a:pPr algn="ctr" defTabSz="615950" eaLnBrk="1" hangingPunct="1"/>
            <a:r>
              <a:rPr lang="ru-RU" altLang="ru-RU" sz="1200" dirty="0" err="1"/>
              <a:t>Бюджеттік</a:t>
            </a:r>
            <a:r>
              <a:rPr lang="ru-RU" altLang="ru-RU" sz="1200" dirty="0"/>
              <a:t> мониторинг </a:t>
            </a:r>
            <a:r>
              <a:rPr lang="ru-RU" altLang="ru-RU" sz="1200" dirty="0" err="1"/>
              <a:t>және</a:t>
            </a:r>
            <a:r>
              <a:rPr lang="ru-RU" altLang="ru-RU" sz="1200" dirty="0"/>
              <a:t> бюджет </a:t>
            </a:r>
            <a:r>
              <a:rPr lang="ru-RU" altLang="ru-RU" sz="1200" dirty="0" err="1"/>
              <a:t>қаражатын</a:t>
            </a:r>
            <a:r>
              <a:rPr lang="ru-RU" altLang="ru-RU" sz="1200" dirty="0"/>
              <a:t> </a:t>
            </a:r>
            <a:r>
              <a:rPr lang="ru-RU" altLang="ru-RU" sz="1200" dirty="0" err="1"/>
              <a:t>басқару</a:t>
            </a:r>
            <a:r>
              <a:rPr lang="ru-RU" altLang="ru-RU" sz="1200" dirty="0"/>
              <a:t> </a:t>
            </a:r>
            <a:r>
              <a:rPr lang="ru-RU" altLang="ru-RU" sz="1200" dirty="0" err="1"/>
              <a:t>тиімділігіне</a:t>
            </a:r>
            <a:r>
              <a:rPr lang="ru-RU" altLang="ru-RU" sz="1200" dirty="0"/>
              <a:t> </a:t>
            </a:r>
            <a:r>
              <a:rPr lang="ru-RU" altLang="ru-RU" sz="1200" dirty="0" err="1"/>
              <a:t>бағалау</a:t>
            </a:r>
            <a:r>
              <a:rPr lang="ru-RU" altLang="ru-RU" sz="1200" dirty="0"/>
              <a:t> </a:t>
            </a:r>
            <a:r>
              <a:rPr lang="ru-RU" altLang="ru-RU" sz="1200" dirty="0" err="1"/>
              <a:t>жүргізу</a:t>
            </a:r>
            <a:r>
              <a:rPr lang="ru-RU" altLang="ru-RU" sz="1200" dirty="0"/>
              <a:t>, </a:t>
            </a:r>
            <a:r>
              <a:rPr lang="ru-RU" altLang="ru-RU" sz="1200" dirty="0" err="1"/>
              <a:t>бюджеттің</a:t>
            </a:r>
            <a:r>
              <a:rPr lang="ru-RU" altLang="ru-RU" sz="1200" dirty="0"/>
              <a:t> </a:t>
            </a:r>
            <a:r>
              <a:rPr lang="ru-RU" altLang="ru-RU" sz="1200" dirty="0" err="1"/>
              <a:t>атқарылуы</a:t>
            </a:r>
            <a:r>
              <a:rPr lang="ru-RU" altLang="ru-RU" sz="1200" dirty="0"/>
              <a:t> </a:t>
            </a:r>
            <a:r>
              <a:rPr lang="ru-RU" altLang="ru-RU" sz="1200" dirty="0" err="1"/>
              <a:t>туралы</a:t>
            </a:r>
            <a:r>
              <a:rPr lang="ru-RU" altLang="ru-RU" sz="1200" dirty="0"/>
              <a:t>               </a:t>
            </a:r>
            <a:r>
              <a:rPr lang="ru-RU" altLang="ru-RU" sz="1200" b="1" dirty="0"/>
              <a:t>ай </a:t>
            </a:r>
            <a:r>
              <a:rPr lang="ru-RU" altLang="ru-RU" sz="1200" b="1" dirty="0" err="1"/>
              <a:t>сайынғы</a:t>
            </a:r>
            <a:r>
              <a:rPr lang="ru-RU" altLang="ru-RU" sz="1200" dirty="0"/>
              <a:t> </a:t>
            </a:r>
            <a:r>
              <a:rPr lang="ru-RU" altLang="ru-RU" sz="1200" dirty="0" err="1"/>
              <a:t>есептер</a:t>
            </a:r>
            <a:r>
              <a:rPr lang="ru-RU" altLang="ru-RU" sz="1200" dirty="0"/>
              <a:t> </a:t>
            </a:r>
            <a:r>
              <a:rPr lang="ru-RU" altLang="ru-RU" sz="1200" dirty="0" err="1"/>
              <a:t>жасау</a:t>
            </a:r>
            <a:r>
              <a:rPr lang="ru-RU" altLang="ru-RU" sz="1200" dirty="0"/>
              <a:t>  </a:t>
            </a:r>
          </a:p>
        </p:txBody>
      </p:sp>
      <p:sp>
        <p:nvSpPr>
          <p:cNvPr id="18" name="Прямоугольник 16">
            <a:extLst>
              <a:ext uri="{FF2B5EF4-FFF2-40B4-BE49-F238E27FC236}"/>
            </a:extLst>
          </p:cNvPr>
          <p:cNvSpPr>
            <a:spLocks noChangeArrowheads="1"/>
          </p:cNvSpPr>
          <p:nvPr/>
        </p:nvSpPr>
        <p:spPr bwMode="auto">
          <a:xfrm>
            <a:off x="5219700" y="5516563"/>
            <a:ext cx="3240088" cy="830262"/>
          </a:xfrm>
          <a:prstGeom prst="rect">
            <a:avLst/>
          </a:prstGeom>
          <a:noFill/>
          <a:ln w="9525">
            <a:solidFill>
              <a:srgbClr val="000000"/>
            </a:solidFill>
            <a:miter lim="800000"/>
            <a:headEnd/>
            <a:tailEnd/>
          </a:ln>
        </p:spPr>
        <p:txBody>
          <a:bodyPr lIns="91415" tIns="45708" rIns="91415" bIns="45708">
            <a:spAutoFit/>
          </a:bodyPr>
          <a:lstStyle>
            <a:lvl1pPr defTabSz="615950">
              <a:defRPr sz="1100">
                <a:solidFill>
                  <a:schemeClr val="tx1"/>
                </a:solidFill>
                <a:latin typeface="Arial" charset="0"/>
              </a:defRPr>
            </a:lvl1pPr>
            <a:lvl2pPr marL="742950" indent="-285750" defTabSz="615950">
              <a:defRPr sz="1100">
                <a:solidFill>
                  <a:schemeClr val="tx1"/>
                </a:solidFill>
                <a:latin typeface="Arial" charset="0"/>
              </a:defRPr>
            </a:lvl2pPr>
            <a:lvl3pPr marL="1143000" indent="-228600" defTabSz="615950">
              <a:defRPr sz="1100">
                <a:solidFill>
                  <a:schemeClr val="tx1"/>
                </a:solidFill>
                <a:latin typeface="Arial" charset="0"/>
              </a:defRPr>
            </a:lvl3pPr>
            <a:lvl4pPr marL="1600200" indent="-228600" defTabSz="615950">
              <a:defRPr sz="1100">
                <a:solidFill>
                  <a:schemeClr val="tx1"/>
                </a:solidFill>
                <a:latin typeface="Arial" charset="0"/>
              </a:defRPr>
            </a:lvl4pPr>
            <a:lvl5pPr marL="2057400" indent="-228600" defTabSz="615950">
              <a:defRPr sz="1100">
                <a:solidFill>
                  <a:schemeClr val="tx1"/>
                </a:solidFill>
                <a:latin typeface="Arial" charset="0"/>
              </a:defRPr>
            </a:lvl5pPr>
            <a:lvl6pPr marL="2514600" indent="-228600" defTabSz="615950" eaLnBrk="0" fontAlgn="base" hangingPunct="0">
              <a:spcBef>
                <a:spcPct val="0"/>
              </a:spcBef>
              <a:spcAft>
                <a:spcPct val="0"/>
              </a:spcAft>
              <a:defRPr sz="1100">
                <a:solidFill>
                  <a:schemeClr val="tx1"/>
                </a:solidFill>
                <a:latin typeface="Arial" charset="0"/>
              </a:defRPr>
            </a:lvl6pPr>
            <a:lvl7pPr marL="2971800" indent="-228600" defTabSz="615950" eaLnBrk="0" fontAlgn="base" hangingPunct="0">
              <a:spcBef>
                <a:spcPct val="0"/>
              </a:spcBef>
              <a:spcAft>
                <a:spcPct val="0"/>
              </a:spcAft>
              <a:defRPr sz="1100">
                <a:solidFill>
                  <a:schemeClr val="tx1"/>
                </a:solidFill>
                <a:latin typeface="Arial" charset="0"/>
              </a:defRPr>
            </a:lvl7pPr>
            <a:lvl8pPr marL="3429000" indent="-228600" defTabSz="615950" eaLnBrk="0" fontAlgn="base" hangingPunct="0">
              <a:spcBef>
                <a:spcPct val="0"/>
              </a:spcBef>
              <a:spcAft>
                <a:spcPct val="0"/>
              </a:spcAft>
              <a:defRPr sz="1100">
                <a:solidFill>
                  <a:schemeClr val="tx1"/>
                </a:solidFill>
                <a:latin typeface="Arial" charset="0"/>
              </a:defRPr>
            </a:lvl8pPr>
            <a:lvl9pPr marL="3886200" indent="-228600" defTabSz="615950" eaLnBrk="0" fontAlgn="base" hangingPunct="0">
              <a:spcBef>
                <a:spcPct val="0"/>
              </a:spcBef>
              <a:spcAft>
                <a:spcPct val="0"/>
              </a:spcAft>
              <a:defRPr sz="1100">
                <a:solidFill>
                  <a:schemeClr val="tx1"/>
                </a:solidFill>
                <a:latin typeface="Arial" charset="0"/>
              </a:defRPr>
            </a:lvl9pPr>
          </a:lstStyle>
          <a:p>
            <a:pPr algn="ctr" eaLnBrk="1" fontAlgn="auto" hangingPunct="1">
              <a:spcBef>
                <a:spcPts val="0"/>
              </a:spcBef>
              <a:spcAft>
                <a:spcPts val="0"/>
              </a:spcAft>
              <a:defRPr/>
            </a:pPr>
            <a:r>
              <a:rPr lang="ru-RU" altLang="ru-RU" sz="1200" dirty="0" err="1">
                <a:cs typeface="+mn-cs"/>
              </a:rPr>
              <a:t>Облыстық</a:t>
            </a:r>
            <a:r>
              <a:rPr lang="ru-RU" altLang="ru-RU" sz="1200" dirty="0">
                <a:cs typeface="+mn-cs"/>
              </a:rPr>
              <a:t> </a:t>
            </a:r>
            <a:r>
              <a:rPr lang="ru-RU" altLang="ru-RU" sz="1200" dirty="0" err="1">
                <a:cs typeface="+mn-cs"/>
              </a:rPr>
              <a:t>мәслихатқа</a:t>
            </a:r>
            <a:r>
              <a:rPr lang="ru-RU" altLang="ru-RU" sz="1200" dirty="0">
                <a:cs typeface="+mn-cs"/>
              </a:rPr>
              <a:t> </a:t>
            </a:r>
            <a:r>
              <a:rPr lang="kk-KZ" altLang="ru-RU" sz="1200" b="1" dirty="0">
                <a:cs typeface="+mn-cs"/>
              </a:rPr>
              <a:t>үстіміздегі</a:t>
            </a:r>
            <a:r>
              <a:rPr lang="ru-RU" altLang="ru-RU" sz="1200" b="1" dirty="0">
                <a:cs typeface="+mn-cs"/>
              </a:rPr>
              <a:t> </a:t>
            </a:r>
            <a:r>
              <a:rPr lang="ru-RU" altLang="ru-RU" sz="1200" b="1" dirty="0" err="1">
                <a:cs typeface="+mn-cs"/>
              </a:rPr>
              <a:t>жылғы</a:t>
            </a:r>
            <a:r>
              <a:rPr lang="ru-RU" altLang="ru-RU" sz="1200" b="1" dirty="0">
                <a:cs typeface="+mn-cs"/>
              </a:rPr>
              <a:t> </a:t>
            </a:r>
          </a:p>
          <a:p>
            <a:pPr algn="ctr" eaLnBrk="1" fontAlgn="auto" hangingPunct="1">
              <a:spcBef>
                <a:spcPts val="0"/>
              </a:spcBef>
              <a:spcAft>
                <a:spcPts val="0"/>
              </a:spcAft>
              <a:defRPr/>
            </a:pPr>
            <a:r>
              <a:rPr lang="ru-RU" altLang="ru-RU" sz="1200" b="1" dirty="0">
                <a:cs typeface="+mn-cs"/>
              </a:rPr>
              <a:t>1 </a:t>
            </a:r>
            <a:r>
              <a:rPr lang="ru-RU" altLang="ru-RU" sz="1200" b="1" dirty="0" err="1">
                <a:cs typeface="+mn-cs"/>
              </a:rPr>
              <a:t>сәуірге</a:t>
            </a:r>
            <a:r>
              <a:rPr lang="ru-RU" altLang="ru-RU" sz="1200" b="1" dirty="0">
                <a:cs typeface="+mn-cs"/>
              </a:rPr>
              <a:t> </a:t>
            </a:r>
            <a:r>
              <a:rPr lang="ru-RU" altLang="ru-RU" sz="1200" b="1" dirty="0" err="1">
                <a:cs typeface="+mn-cs"/>
              </a:rPr>
              <a:t>дейін</a:t>
            </a:r>
            <a:r>
              <a:rPr lang="ru-RU" altLang="ru-RU" sz="1200" dirty="0">
                <a:cs typeface="+mn-cs"/>
              </a:rPr>
              <a:t> </a:t>
            </a:r>
            <a:r>
              <a:rPr lang="ru-RU" altLang="ru-RU" sz="1200" dirty="0" err="1">
                <a:cs typeface="+mn-cs"/>
              </a:rPr>
              <a:t>есепті</a:t>
            </a:r>
            <a:r>
              <a:rPr lang="ru-RU" altLang="ru-RU" sz="1200" dirty="0">
                <a:cs typeface="+mn-cs"/>
              </a:rPr>
              <a:t> </a:t>
            </a:r>
            <a:r>
              <a:rPr lang="ru-RU" altLang="ru-RU" sz="1200" dirty="0" err="1">
                <a:cs typeface="+mn-cs"/>
              </a:rPr>
              <a:t>қаржы</a:t>
            </a:r>
            <a:r>
              <a:rPr lang="ru-RU" altLang="ru-RU" sz="1200" dirty="0">
                <a:cs typeface="+mn-cs"/>
              </a:rPr>
              <a:t> </a:t>
            </a:r>
            <a:r>
              <a:rPr lang="ru-RU" altLang="ru-RU" sz="1200" dirty="0" err="1">
                <a:cs typeface="+mn-cs"/>
              </a:rPr>
              <a:t>жылы</a:t>
            </a:r>
            <a:r>
              <a:rPr lang="ru-RU" altLang="ru-RU" sz="1200" dirty="0">
                <a:cs typeface="+mn-cs"/>
              </a:rPr>
              <a:t> </a:t>
            </a:r>
            <a:r>
              <a:rPr lang="ru-RU" altLang="ru-RU" sz="1200" dirty="0" err="1">
                <a:cs typeface="+mn-cs"/>
              </a:rPr>
              <a:t>ішіндегі</a:t>
            </a:r>
            <a:r>
              <a:rPr lang="ru-RU" altLang="ru-RU" sz="1200" dirty="0">
                <a:cs typeface="+mn-cs"/>
              </a:rPr>
              <a:t> </a:t>
            </a:r>
            <a:r>
              <a:rPr lang="ru-RU" altLang="ru-RU" sz="1200" dirty="0" err="1">
                <a:cs typeface="+mn-cs"/>
              </a:rPr>
              <a:t>облыстық</a:t>
            </a:r>
            <a:r>
              <a:rPr lang="ru-RU" altLang="ru-RU" sz="1200" dirty="0">
                <a:cs typeface="+mn-cs"/>
              </a:rPr>
              <a:t> </a:t>
            </a:r>
            <a:r>
              <a:rPr lang="ru-RU" altLang="ru-RU" sz="1200" dirty="0" err="1">
                <a:cs typeface="+mn-cs"/>
              </a:rPr>
              <a:t>бюджеттің</a:t>
            </a:r>
            <a:r>
              <a:rPr lang="ru-RU" altLang="ru-RU" sz="1200" dirty="0">
                <a:cs typeface="+mn-cs"/>
              </a:rPr>
              <a:t> </a:t>
            </a:r>
            <a:r>
              <a:rPr lang="ru-RU" altLang="ru-RU" sz="1200" dirty="0" err="1">
                <a:cs typeface="+mn-cs"/>
              </a:rPr>
              <a:t>атқарылуы</a:t>
            </a:r>
            <a:r>
              <a:rPr lang="ru-RU" altLang="ru-RU" sz="1200" dirty="0">
                <a:cs typeface="+mn-cs"/>
              </a:rPr>
              <a:t> </a:t>
            </a:r>
            <a:r>
              <a:rPr lang="ru-RU" altLang="ru-RU" sz="1200" dirty="0" err="1">
                <a:cs typeface="+mn-cs"/>
              </a:rPr>
              <a:t>туралы</a:t>
            </a:r>
            <a:r>
              <a:rPr lang="ru-RU" altLang="ru-RU" sz="1200" dirty="0">
                <a:cs typeface="+mn-cs"/>
              </a:rPr>
              <a:t> </a:t>
            </a:r>
            <a:r>
              <a:rPr lang="ru-RU" altLang="ru-RU" sz="1200" dirty="0" err="1">
                <a:cs typeface="+mn-cs"/>
              </a:rPr>
              <a:t>жылдық</a:t>
            </a:r>
            <a:r>
              <a:rPr lang="ru-RU" altLang="ru-RU" sz="1200" dirty="0">
                <a:cs typeface="+mn-cs"/>
              </a:rPr>
              <a:t> </a:t>
            </a:r>
            <a:r>
              <a:rPr lang="ru-RU" altLang="ru-RU" sz="1200" dirty="0" err="1">
                <a:cs typeface="+mn-cs"/>
              </a:rPr>
              <a:t>есепті</a:t>
            </a:r>
            <a:r>
              <a:rPr lang="ru-RU" altLang="ru-RU" sz="1200" dirty="0">
                <a:cs typeface="+mn-cs"/>
              </a:rPr>
              <a:t> </a:t>
            </a:r>
            <a:r>
              <a:rPr lang="ru-RU" altLang="ru-RU" sz="1200" dirty="0" err="1">
                <a:cs typeface="+mn-cs"/>
              </a:rPr>
              <a:t>ұсыну</a:t>
            </a:r>
            <a:r>
              <a:rPr lang="ru-RU" altLang="ru-RU" sz="1200" dirty="0">
                <a:cs typeface="+mn-cs"/>
              </a:rPr>
              <a:t>                         </a:t>
            </a:r>
            <a:endParaRPr lang="ru-RU" altLang="ru-RU" sz="1200" kern="0" dirty="0">
              <a:cs typeface="Arial"/>
            </a:endParaRPr>
          </a:p>
        </p:txBody>
      </p:sp>
      <p:sp>
        <p:nvSpPr>
          <p:cNvPr id="19" name="AutoShape 46">
            <a:extLst>
              <a:ext uri="{FF2B5EF4-FFF2-40B4-BE49-F238E27FC236}"/>
            </a:extLst>
          </p:cNvPr>
          <p:cNvSpPr>
            <a:spLocks noChangeArrowheads="1"/>
          </p:cNvSpPr>
          <p:nvPr/>
        </p:nvSpPr>
        <p:spPr bwMode="auto">
          <a:xfrm>
            <a:off x="6588224" y="2708920"/>
            <a:ext cx="431800" cy="177800"/>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20" name="AutoShape 47">
            <a:extLst>
              <a:ext uri="{FF2B5EF4-FFF2-40B4-BE49-F238E27FC236}"/>
            </a:extLst>
          </p:cNvPr>
          <p:cNvSpPr>
            <a:spLocks noChangeArrowheads="1"/>
          </p:cNvSpPr>
          <p:nvPr/>
        </p:nvSpPr>
        <p:spPr bwMode="auto">
          <a:xfrm>
            <a:off x="6659563" y="5051425"/>
            <a:ext cx="431800" cy="465138"/>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21" name="AutoShape 48">
            <a:extLst>
              <a:ext uri="{FF2B5EF4-FFF2-40B4-BE49-F238E27FC236}"/>
            </a:extLst>
          </p:cNvPr>
          <p:cNvSpPr>
            <a:spLocks noChangeArrowheads="1"/>
          </p:cNvSpPr>
          <p:nvPr/>
        </p:nvSpPr>
        <p:spPr bwMode="auto">
          <a:xfrm>
            <a:off x="6588125" y="3789363"/>
            <a:ext cx="431800" cy="431800"/>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22" name="AutoShape 49">
            <a:extLst>
              <a:ext uri="{FF2B5EF4-FFF2-40B4-BE49-F238E27FC236}"/>
            </a:extLst>
          </p:cNvPr>
          <p:cNvSpPr>
            <a:spLocks noChangeArrowheads="1"/>
          </p:cNvSpPr>
          <p:nvPr/>
        </p:nvSpPr>
        <p:spPr bwMode="auto">
          <a:xfrm flipV="1">
            <a:off x="4139952" y="836712"/>
            <a:ext cx="719138" cy="287685"/>
          </a:xfrm>
          <a:prstGeom prst="rightArrow">
            <a:avLst>
              <a:gd name="adj1" fmla="val 50000"/>
              <a:gd name="adj2" fmla="val 62225"/>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a:xfrm>
            <a:off x="611560" y="692696"/>
            <a:ext cx="8280920" cy="5112568"/>
          </a:xfrm>
        </p:spPr>
        <p:txBody>
          <a:bodyPr>
            <a:normAutofit fontScale="90000"/>
          </a:bodyPr>
          <a:lstStyle/>
          <a:p>
            <a:pPr marL="0" indent="0" algn="ctr" eaLnBrk="1" fontAlgn="auto" hangingPunct="1">
              <a:spcAft>
                <a:spcPts val="0"/>
              </a:spcAft>
              <a:buClr>
                <a:schemeClr val="accent6">
                  <a:lumMod val="75000"/>
                </a:schemeClr>
              </a:buClr>
              <a:buFont typeface="Georgia" pitchFamily="18" charset="0"/>
              <a:buNone/>
              <a:defRPr/>
            </a:pP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Қапал</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ауылының</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бюджетін</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жоспарлау</a:t>
            </a:r>
            <a:r>
              <a:rPr lang="ru-RU" sz="7200" dirty="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нақтылау</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түзету</a:t>
            </a:r>
            <a:endParaRPr lang="ru-RU" sz="7200" dirty="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66"/>
          <p:cNvGraphicFramePr>
            <a:graphicFrameLocks/>
          </p:cNvGraphicFramePr>
          <p:nvPr>
            <p:extLst>
              <p:ext uri="{D42A27DB-BD31-4B8C-83A1-F6EECF244321}">
                <p14:modId xmlns:p14="http://schemas.microsoft.com/office/powerpoint/2010/main" val="3484335720"/>
              </p:ext>
            </p:extLst>
          </p:nvPr>
        </p:nvGraphicFramePr>
        <p:xfrm>
          <a:off x="579496" y="1556792"/>
          <a:ext cx="8215369" cy="4490008"/>
        </p:xfrm>
        <a:graphic>
          <a:graphicData uri="http://schemas.openxmlformats.org/drawingml/2006/table">
            <a:tbl>
              <a:tblPr/>
              <a:tblGrid>
                <a:gridCol w="4688802">
                  <a:extLst>
                    <a:ext uri="{9D8B030D-6E8A-4147-A177-3AD203B41FA5}">
                      <a16:colId xmlns="" xmlns:a16="http://schemas.microsoft.com/office/drawing/2014/main" val="20000"/>
                    </a:ext>
                  </a:extLst>
                </a:gridCol>
                <a:gridCol w="1269829">
                  <a:extLst>
                    <a:ext uri="{9D8B030D-6E8A-4147-A177-3AD203B41FA5}">
                      <a16:colId xmlns="" xmlns:a16="http://schemas.microsoft.com/office/drawing/2014/main" val="20002"/>
                    </a:ext>
                  </a:extLst>
                </a:gridCol>
                <a:gridCol w="1127412">
                  <a:extLst>
                    <a:ext uri="{9D8B030D-6E8A-4147-A177-3AD203B41FA5}">
                      <a16:colId xmlns="" xmlns:a16="http://schemas.microsoft.com/office/drawing/2014/main" val="20003"/>
                    </a:ext>
                  </a:extLst>
                </a:gridCol>
                <a:gridCol w="1129326">
                  <a:extLst>
                    <a:ext uri="{9D8B030D-6E8A-4147-A177-3AD203B41FA5}">
                      <a16:colId xmlns="" xmlns:a16="http://schemas.microsoft.com/office/drawing/2014/main" val="20004"/>
                    </a:ext>
                  </a:extLst>
                </a:gridCol>
              </a:tblGrid>
              <a:tr h="630714">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r" defTabSz="914400" rtl="0" eaLnBrk="0" fontAlgn="b" latinLnBrk="0" hangingPunct="0">
                        <a:lnSpc>
                          <a:spcPct val="100000"/>
                        </a:lnSpc>
                        <a:spcBef>
                          <a:spcPct val="0"/>
                        </a:spcBef>
                        <a:spcAft>
                          <a:spcPct val="0"/>
                        </a:spcAft>
                        <a:buClr>
                          <a:schemeClr val="bg1"/>
                        </a:buClr>
                        <a:buSzTx/>
                        <a:buFontTx/>
                        <a:buNone/>
                        <a:tabLst/>
                      </a:pPr>
                      <a:r>
                        <a:rPr kumimoji="0" lang="ru-RU" sz="1400" b="1" i="1" u="none" strike="noStrike" cap="none" normalizeH="0" baseline="0" dirty="0" err="1" smtClean="0">
                          <a:ln>
                            <a:noFill/>
                          </a:ln>
                          <a:solidFill>
                            <a:schemeClr val="tx1"/>
                          </a:solidFill>
                          <a:effectLst/>
                          <a:latin typeface="Times New Roman" pitchFamily="18" charset="0"/>
                          <a:cs typeface="Times New Roman" pitchFamily="18" charset="0"/>
                        </a:rPr>
                        <a:t>мың теңге</a:t>
                      </a:r>
                      <a:endParaRPr kumimoji="0" lang="ru-RU" sz="14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T="45712" marB="45712"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 xmlns:a16="http://schemas.microsoft.com/office/drawing/2014/main" val="10000"/>
                  </a:ext>
                </a:extLst>
              </a:tr>
              <a:tr h="377398">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ctr"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err="1" smtClean="0">
                          <a:ln>
                            <a:noFill/>
                          </a:ln>
                          <a:solidFill>
                            <a:srgbClr val="0070C0"/>
                          </a:solidFill>
                          <a:effectLst/>
                          <a:latin typeface="Times New Roman" pitchFamily="18" charset="0"/>
                          <a:cs typeface="Times New Roman" pitchFamily="18" charset="0"/>
                        </a:rPr>
                        <a:t>Бағдарламаның атауы</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smtClean="0">
                          <a:ln>
                            <a:noFill/>
                          </a:ln>
                          <a:solidFill>
                            <a:srgbClr val="0070C0"/>
                          </a:solidFill>
                          <a:effectLst/>
                          <a:latin typeface="Times New Roman" pitchFamily="18" charset="0"/>
                          <a:cs typeface="Times New Roman" pitchFamily="18" charset="0"/>
                        </a:rPr>
                        <a:t>2021год</a:t>
                      </a:r>
                      <a:endParaRPr kumimoji="0" lang="ru-RU" sz="1400" b="0"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smtClean="0">
                          <a:ln>
                            <a:noFill/>
                          </a:ln>
                          <a:solidFill>
                            <a:srgbClr val="0070C0"/>
                          </a:solidFill>
                          <a:effectLst/>
                          <a:latin typeface="Times New Roman" pitchFamily="18" charset="0"/>
                          <a:cs typeface="Times New Roman" pitchFamily="18" charset="0"/>
                        </a:rPr>
                        <a:t>2022 </a:t>
                      </a:r>
                      <a:r>
                        <a:rPr kumimoji="0" lang="ru-RU"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rPr>
                        <a:t>год</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smtClean="0">
                          <a:ln>
                            <a:noFill/>
                          </a:ln>
                          <a:solidFill>
                            <a:srgbClr val="0070C0"/>
                          </a:solidFill>
                          <a:effectLst/>
                          <a:latin typeface="Times New Roman" pitchFamily="18" charset="0"/>
                          <a:cs typeface="Times New Roman" pitchFamily="18" charset="0"/>
                        </a:rPr>
                        <a:t>2023 </a:t>
                      </a:r>
                      <a:r>
                        <a:rPr kumimoji="0" lang="ru-RU"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rPr>
                        <a:t>год</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 xmlns:a16="http://schemas.microsoft.com/office/drawing/2014/main" val="10001"/>
                  </a:ext>
                </a:extLst>
              </a:tr>
              <a:tr h="454186">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0" fontAlgn="t"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err="1" smtClean="0">
                          <a:ln>
                            <a:noFill/>
                          </a:ln>
                          <a:solidFill>
                            <a:srgbClr val="0070C0"/>
                          </a:solidFill>
                          <a:effectLst/>
                          <a:latin typeface="Times New Roman" pitchFamily="18" charset="0"/>
                          <a:cs typeface="Times New Roman" pitchFamily="18" charset="0"/>
                        </a:rPr>
                        <a:t>Барлығы:</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rPr>
                        <a:t>35 556</a:t>
                      </a:r>
                      <a:endParaRPr kumimoji="0" lang="ru-RU"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rPr>
                        <a:t>36 978 </a:t>
                      </a:r>
                      <a:endParaRPr kumimoji="0" lang="kk-KZ"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1" i="0" u="none" strike="noStrike" cap="none" normalizeH="0" baseline="0" dirty="0" smtClean="0">
                          <a:ln>
                            <a:noFill/>
                          </a:ln>
                          <a:solidFill>
                            <a:srgbClr val="0070C0"/>
                          </a:solidFill>
                          <a:effectLst/>
                          <a:latin typeface="Times New Roman" pitchFamily="18" charset="0"/>
                          <a:cs typeface="Times New Roman" pitchFamily="18" charset="0"/>
                        </a:rPr>
                        <a:t>38 457</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553926">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0" fontAlgn="t" latinLnBrk="0" hangingPunct="0">
                        <a:lnSpc>
                          <a:spcPct val="100000"/>
                        </a:lnSpc>
                        <a:spcBef>
                          <a:spcPct val="0"/>
                        </a:spcBef>
                        <a:spcAft>
                          <a:spcPct val="0"/>
                        </a:spcAft>
                        <a:buClr>
                          <a:schemeClr val="bg1"/>
                        </a:buClr>
                        <a:buSzTx/>
                        <a:buFontTx/>
                        <a:buNone/>
                        <a:tabLst/>
                      </a:pPr>
                      <a:r>
                        <a:rPr kumimoji="0" lang="kk-KZ" sz="1400" kern="1200" dirty="0" smtClean="0">
                          <a:solidFill>
                            <a:srgbClr val="0070C0"/>
                          </a:solidFill>
                          <a:latin typeface="Times New Roman" pitchFamily="18" charset="0"/>
                          <a:ea typeface="+mn-ea"/>
                          <a:cs typeface="Times New Roman" pitchFamily="18" charset="0"/>
                        </a:rPr>
                        <a:t>001 «Аудандық маңызы бар қала, ауыл, кент, ауылдық округ әкімінің қызметін қамтамасыз ету жөніндегі қызметтер» </a:t>
                      </a:r>
                      <a:endParaRPr kumimoji="0" lang="ru-RU" sz="14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23 426</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ru-RU" sz="1400" b="0" i="0" u="none" strike="noStrike" baseline="0" dirty="0" smtClean="0">
                          <a:solidFill>
                            <a:srgbClr val="0070C0"/>
                          </a:solidFill>
                          <a:effectLst/>
                          <a:latin typeface="Times New Roman" pitchFamily="18" charset="0"/>
                          <a:cs typeface="Times New Roman" pitchFamily="18" charset="0"/>
                        </a:rPr>
                        <a:t>24 303</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25 275</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326478">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0" fontAlgn="t" latinLnBrk="0" hangingPunct="0">
                        <a:lnSpc>
                          <a:spcPct val="100000"/>
                        </a:lnSpc>
                        <a:spcBef>
                          <a:spcPct val="0"/>
                        </a:spcBef>
                        <a:spcAft>
                          <a:spcPct val="0"/>
                        </a:spcAft>
                        <a:buClr>
                          <a:schemeClr val="bg1"/>
                        </a:buClr>
                        <a:buSzTx/>
                        <a:buFontTx/>
                        <a:buNone/>
                        <a:tabLst/>
                      </a:pPr>
                      <a:r>
                        <a:rPr kumimoji="0" lang="kk-KZ" sz="1400" kern="1200" dirty="0" smtClean="0">
                          <a:solidFill>
                            <a:srgbClr val="0070C0"/>
                          </a:solidFill>
                          <a:latin typeface="Times New Roman" pitchFamily="18" charset="0"/>
                          <a:ea typeface="+mn-ea"/>
                          <a:cs typeface="Times New Roman" pitchFamily="18" charset="0"/>
                        </a:rPr>
                        <a:t>008 </a:t>
                      </a:r>
                      <a:r>
                        <a:rPr kumimoji="0" lang="en-US" sz="1400" kern="1200" dirty="0" smtClean="0">
                          <a:solidFill>
                            <a:srgbClr val="0070C0"/>
                          </a:solidFill>
                          <a:latin typeface="Times New Roman" pitchFamily="18" charset="0"/>
                          <a:ea typeface="+mn-ea"/>
                          <a:cs typeface="Times New Roman" pitchFamily="18" charset="0"/>
                        </a:rPr>
                        <a:t> </a:t>
                      </a:r>
                      <a:r>
                        <a:rPr kumimoji="0" lang="ru-RU" sz="1400" kern="1200" dirty="0" smtClean="0">
                          <a:solidFill>
                            <a:srgbClr val="0070C0"/>
                          </a:solidFill>
                          <a:latin typeface="Times New Roman" pitchFamily="18" charset="0"/>
                          <a:ea typeface="+mn-ea"/>
                          <a:cs typeface="Times New Roman" pitchFamily="18" charset="0"/>
                        </a:rPr>
                        <a:t>«</a:t>
                      </a:r>
                      <a:r>
                        <a:rPr kumimoji="0" lang="ru-RU" sz="1400" kern="1200" dirty="0" err="1" smtClean="0">
                          <a:solidFill>
                            <a:srgbClr val="0070C0"/>
                          </a:solidFill>
                          <a:latin typeface="Times New Roman" pitchFamily="18" charset="0"/>
                          <a:ea typeface="+mn-ea"/>
                          <a:cs typeface="Times New Roman" pitchFamily="18" charset="0"/>
                        </a:rPr>
                        <a:t>Елді</a:t>
                      </a:r>
                      <a:r>
                        <a:rPr kumimoji="0" lang="ru-RU" sz="1400" kern="1200" dirty="0" smtClean="0">
                          <a:solidFill>
                            <a:srgbClr val="0070C0"/>
                          </a:solidFill>
                          <a:latin typeface="Times New Roman" pitchFamily="18" charset="0"/>
                          <a:ea typeface="+mn-ea"/>
                          <a:cs typeface="Times New Roman" pitchFamily="18" charset="0"/>
                        </a:rPr>
                        <a:t> </a:t>
                      </a:r>
                      <a:r>
                        <a:rPr kumimoji="0" lang="ru-RU" sz="1400" kern="1200" dirty="0" err="1" smtClean="0">
                          <a:solidFill>
                            <a:srgbClr val="0070C0"/>
                          </a:solidFill>
                          <a:latin typeface="Times New Roman" pitchFamily="18" charset="0"/>
                          <a:ea typeface="+mn-ea"/>
                          <a:cs typeface="Times New Roman" pitchFamily="18" charset="0"/>
                        </a:rPr>
                        <a:t>мекендердегі</a:t>
                      </a:r>
                      <a:r>
                        <a:rPr kumimoji="0" lang="ru-RU" sz="1400" kern="1200" dirty="0" smtClean="0">
                          <a:solidFill>
                            <a:srgbClr val="0070C0"/>
                          </a:solidFill>
                          <a:latin typeface="Times New Roman" pitchFamily="18" charset="0"/>
                          <a:ea typeface="+mn-ea"/>
                          <a:cs typeface="Times New Roman" pitchFamily="18" charset="0"/>
                        </a:rPr>
                        <a:t> </a:t>
                      </a:r>
                      <a:r>
                        <a:rPr kumimoji="0" lang="ru-RU" sz="1400" kern="1200" dirty="0" err="1" smtClean="0">
                          <a:solidFill>
                            <a:srgbClr val="0070C0"/>
                          </a:solidFill>
                          <a:latin typeface="Times New Roman" pitchFamily="18" charset="0"/>
                          <a:ea typeface="+mn-ea"/>
                          <a:cs typeface="Times New Roman" pitchFamily="18" charset="0"/>
                        </a:rPr>
                        <a:t>көшелерді</a:t>
                      </a:r>
                      <a:r>
                        <a:rPr kumimoji="0" lang="ru-RU" sz="1400" kern="1200" dirty="0" smtClean="0">
                          <a:solidFill>
                            <a:srgbClr val="0070C0"/>
                          </a:solidFill>
                          <a:latin typeface="Times New Roman" pitchFamily="18" charset="0"/>
                          <a:ea typeface="+mn-ea"/>
                          <a:cs typeface="Times New Roman" pitchFamily="18" charset="0"/>
                        </a:rPr>
                        <a:t> </a:t>
                      </a:r>
                      <a:r>
                        <a:rPr kumimoji="0" lang="ru-RU" sz="1400" kern="1200" dirty="0" err="1" smtClean="0">
                          <a:solidFill>
                            <a:srgbClr val="0070C0"/>
                          </a:solidFill>
                          <a:latin typeface="Times New Roman" pitchFamily="18" charset="0"/>
                          <a:ea typeface="+mn-ea"/>
                          <a:cs typeface="Times New Roman" pitchFamily="18" charset="0"/>
                        </a:rPr>
                        <a:t>жарықтандыру</a:t>
                      </a:r>
                      <a:r>
                        <a:rPr kumimoji="0" lang="ru-RU" sz="1400" kern="1200" dirty="0" smtClean="0">
                          <a:solidFill>
                            <a:srgbClr val="0070C0"/>
                          </a:solidFill>
                          <a:latin typeface="Times New Roman" pitchFamily="18" charset="0"/>
                          <a:ea typeface="+mn-ea"/>
                          <a:cs typeface="Times New Roman" pitchFamily="18" charset="0"/>
                        </a:rPr>
                        <a:t>»</a:t>
                      </a:r>
                      <a:endParaRPr kumimoji="0" lang="ru-RU" sz="1400" kern="1200" dirty="0" smtClean="0">
                        <a:solidFill>
                          <a:srgbClr val="0070C0"/>
                        </a:solidFill>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ru-RU" sz="1400" b="0" i="0" u="none" strike="noStrike" baseline="0" dirty="0" smtClean="0">
                          <a:solidFill>
                            <a:srgbClr val="0070C0"/>
                          </a:solidFill>
                          <a:effectLst/>
                          <a:latin typeface="Times New Roman" pitchFamily="18" charset="0"/>
                          <a:cs typeface="Times New Roman" pitchFamily="18" charset="0"/>
                        </a:rPr>
                        <a:t>2 370</a:t>
                      </a:r>
                      <a:endParaRPr lang="kk-KZ" sz="1400" b="0" i="0" u="none" strike="noStrike" baseline="0" dirty="0" smtClean="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2 464</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a:r>
                        <a:rPr lang="kk-KZ" sz="1400" dirty="0" smtClean="0">
                          <a:solidFill>
                            <a:srgbClr val="0070C0"/>
                          </a:solidFill>
                          <a:latin typeface="Times New Roman" pitchFamily="18" charset="0"/>
                          <a:cs typeface="Times New Roman" pitchFamily="18" charset="0"/>
                        </a:rPr>
                        <a:t>2 563</a:t>
                      </a:r>
                      <a:endParaRPr lang="kk-KZ" sz="1400" dirty="0" smtClean="0">
                        <a:solidFill>
                          <a:srgbClr val="0070C0"/>
                        </a:solidFill>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5"/>
                  </a:ext>
                </a:extLst>
              </a:tr>
              <a:tr h="360040">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0" fontAlgn="t" latinLnBrk="0" hangingPunct="0">
                        <a:lnSpc>
                          <a:spcPct val="100000"/>
                        </a:lnSpc>
                        <a:spcBef>
                          <a:spcPct val="0"/>
                        </a:spcBef>
                        <a:spcAft>
                          <a:spcPct val="0"/>
                        </a:spcAft>
                        <a:buClr>
                          <a:schemeClr val="bg1"/>
                        </a:buClr>
                        <a:buSzTx/>
                        <a:buFontTx/>
                        <a:buNone/>
                        <a:tabLst/>
                      </a:pPr>
                      <a:r>
                        <a:rPr kumimoji="0" lang="ru-RU" sz="1400" kern="1200" dirty="0" smtClean="0">
                          <a:solidFill>
                            <a:srgbClr val="0070C0"/>
                          </a:solidFill>
                          <a:latin typeface="Times New Roman" pitchFamily="18" charset="0"/>
                          <a:ea typeface="+mn-ea"/>
                          <a:cs typeface="Times New Roman" pitchFamily="18" charset="0"/>
                        </a:rPr>
                        <a:t>009 «</a:t>
                      </a:r>
                      <a:r>
                        <a:rPr kumimoji="0" lang="ru-RU" sz="1400" kern="1200" dirty="0" err="1" smtClean="0">
                          <a:solidFill>
                            <a:srgbClr val="0070C0"/>
                          </a:solidFill>
                          <a:latin typeface="Times New Roman" pitchFamily="18" charset="0"/>
                          <a:ea typeface="+mn-ea"/>
                          <a:cs typeface="Times New Roman" pitchFamily="18" charset="0"/>
                        </a:rPr>
                        <a:t>Елді</a:t>
                      </a:r>
                      <a:r>
                        <a:rPr kumimoji="0" lang="ru-RU" sz="1400" kern="1200" dirty="0" smtClean="0">
                          <a:solidFill>
                            <a:srgbClr val="0070C0"/>
                          </a:solidFill>
                          <a:latin typeface="Times New Roman" pitchFamily="18" charset="0"/>
                          <a:ea typeface="+mn-ea"/>
                          <a:cs typeface="Times New Roman" pitchFamily="18" charset="0"/>
                        </a:rPr>
                        <a:t> </a:t>
                      </a:r>
                      <a:r>
                        <a:rPr kumimoji="0" lang="ru-RU" sz="1400" kern="1200" dirty="0" err="1" smtClean="0">
                          <a:solidFill>
                            <a:srgbClr val="0070C0"/>
                          </a:solidFill>
                          <a:latin typeface="Times New Roman" pitchFamily="18" charset="0"/>
                          <a:ea typeface="+mn-ea"/>
                          <a:cs typeface="Times New Roman" pitchFamily="18" charset="0"/>
                        </a:rPr>
                        <a:t>мекендердің</a:t>
                      </a:r>
                      <a:r>
                        <a:rPr kumimoji="0" lang="ru-RU" sz="1400" kern="1200" dirty="0" smtClean="0">
                          <a:solidFill>
                            <a:srgbClr val="0070C0"/>
                          </a:solidFill>
                          <a:latin typeface="Times New Roman" pitchFamily="18" charset="0"/>
                          <a:ea typeface="+mn-ea"/>
                          <a:cs typeface="Times New Roman" pitchFamily="18" charset="0"/>
                        </a:rPr>
                        <a:t> </a:t>
                      </a:r>
                      <a:r>
                        <a:rPr kumimoji="0" lang="ru-RU" sz="1400" kern="1200" dirty="0" err="1" smtClean="0">
                          <a:solidFill>
                            <a:srgbClr val="0070C0"/>
                          </a:solidFill>
                          <a:latin typeface="Times New Roman" pitchFamily="18" charset="0"/>
                          <a:ea typeface="+mn-ea"/>
                          <a:cs typeface="Times New Roman" pitchFamily="18" charset="0"/>
                        </a:rPr>
                        <a:t>санитариясын</a:t>
                      </a:r>
                      <a:r>
                        <a:rPr kumimoji="0" lang="ru-RU" sz="1400" kern="1200" dirty="0" smtClean="0">
                          <a:solidFill>
                            <a:srgbClr val="0070C0"/>
                          </a:solidFill>
                          <a:latin typeface="Times New Roman" pitchFamily="18" charset="0"/>
                          <a:ea typeface="+mn-ea"/>
                          <a:cs typeface="Times New Roman" pitchFamily="18" charset="0"/>
                        </a:rPr>
                        <a:t> </a:t>
                      </a:r>
                      <a:r>
                        <a:rPr kumimoji="0" lang="ru-RU" sz="1400" kern="1200" dirty="0" err="1" smtClean="0">
                          <a:solidFill>
                            <a:srgbClr val="0070C0"/>
                          </a:solidFill>
                          <a:latin typeface="Times New Roman" pitchFamily="18" charset="0"/>
                          <a:ea typeface="+mn-ea"/>
                          <a:cs typeface="Times New Roman" pitchFamily="18" charset="0"/>
                        </a:rPr>
                        <a:t>қамтамасыз</a:t>
                      </a:r>
                      <a:r>
                        <a:rPr kumimoji="0" lang="ru-RU" sz="1400" kern="1200" dirty="0" smtClean="0">
                          <a:solidFill>
                            <a:srgbClr val="0070C0"/>
                          </a:solidFill>
                          <a:latin typeface="Times New Roman" pitchFamily="18" charset="0"/>
                          <a:ea typeface="+mn-ea"/>
                          <a:cs typeface="Times New Roman" pitchFamily="18" charset="0"/>
                        </a:rPr>
                        <a:t> </a:t>
                      </a:r>
                      <a:r>
                        <a:rPr kumimoji="0" lang="ru-RU" sz="1400" kern="1200" dirty="0" err="1" smtClean="0">
                          <a:solidFill>
                            <a:srgbClr val="0070C0"/>
                          </a:solidFill>
                          <a:latin typeface="Times New Roman" pitchFamily="18" charset="0"/>
                          <a:ea typeface="+mn-ea"/>
                          <a:cs typeface="Times New Roman" pitchFamily="18" charset="0"/>
                        </a:rPr>
                        <a:t>ету</a:t>
                      </a:r>
                      <a:r>
                        <a:rPr kumimoji="0" lang="ru-RU" sz="1400" kern="1200" dirty="0" smtClean="0">
                          <a:solidFill>
                            <a:srgbClr val="0070C0"/>
                          </a:solidFill>
                          <a:latin typeface="Times New Roman" pitchFamily="18" charset="0"/>
                          <a:ea typeface="+mn-ea"/>
                          <a:cs typeface="Times New Roman" pitchFamily="18" charset="0"/>
                        </a:rPr>
                        <a:t>»</a:t>
                      </a:r>
                      <a:endParaRPr kumimoji="0" lang="ru-RU" sz="1400" kern="1200" dirty="0" smtClean="0">
                        <a:solidFill>
                          <a:srgbClr val="0070C0"/>
                        </a:solidFill>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ru-RU" sz="1400" b="0" i="0" u="none" strike="noStrike" baseline="0" dirty="0" smtClean="0">
                          <a:solidFill>
                            <a:srgbClr val="0070C0"/>
                          </a:solidFill>
                          <a:effectLst/>
                          <a:latin typeface="Times New Roman" pitchFamily="18" charset="0"/>
                          <a:cs typeface="Times New Roman" pitchFamily="18" charset="0"/>
                        </a:rPr>
                        <a:t>2 000</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2 080</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2 163</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r h="360040">
                <a:tc>
                  <a:txBody>
                    <a:bodyPr/>
                    <a:lstStyle/>
                    <a:p>
                      <a:pPr marL="0" marR="0" lvl="0" indent="0" algn="l" defTabSz="914400" rtl="0" eaLnBrk="0" fontAlgn="t" latinLnBrk="0" hangingPunct="0">
                        <a:lnSpc>
                          <a:spcPct val="100000"/>
                        </a:lnSpc>
                        <a:spcBef>
                          <a:spcPct val="0"/>
                        </a:spcBef>
                        <a:spcAft>
                          <a:spcPct val="0"/>
                        </a:spcAft>
                        <a:buClr>
                          <a:schemeClr val="bg1"/>
                        </a:buClr>
                        <a:buSzTx/>
                        <a:buFontTx/>
                        <a:buNone/>
                        <a:tabLst/>
                      </a:pPr>
                      <a:r>
                        <a:rPr kumimoji="0" lang="ru-RU" sz="1400" b="0" i="0" u="none" strike="noStrike" kern="1200" baseline="0" dirty="0" smtClean="0">
                          <a:solidFill>
                            <a:srgbClr val="0070C0"/>
                          </a:solidFill>
                          <a:effectLst/>
                          <a:latin typeface="Times New Roman" pitchFamily="18" charset="0"/>
                          <a:ea typeface="+mn-ea"/>
                          <a:cs typeface="Times New Roman" pitchFamily="18" charset="0"/>
                        </a:rPr>
                        <a:t> 011 «</a:t>
                      </a:r>
                      <a:r>
                        <a:rPr kumimoji="0" lang="ru-RU" sz="1400" b="0" i="0" u="none" strike="noStrike" kern="1200" baseline="0" dirty="0" err="1" smtClean="0">
                          <a:solidFill>
                            <a:srgbClr val="0070C0"/>
                          </a:solidFill>
                          <a:effectLst/>
                          <a:latin typeface="Times New Roman" pitchFamily="18" charset="0"/>
                          <a:ea typeface="+mn-ea"/>
                          <a:cs typeface="Times New Roman" pitchFamily="18" charset="0"/>
                        </a:rPr>
                        <a:t>Елді</a:t>
                      </a:r>
                      <a:r>
                        <a:rPr kumimoji="0" lang="ru-RU" sz="1400" b="0" i="0" u="none" strike="noStrike" kern="1200" baseline="0" dirty="0" smtClean="0">
                          <a:solidFill>
                            <a:srgbClr val="0070C0"/>
                          </a:solidFill>
                          <a:effectLst/>
                          <a:latin typeface="Times New Roman" pitchFamily="18" charset="0"/>
                          <a:ea typeface="+mn-ea"/>
                          <a:cs typeface="Times New Roman" pitchFamily="18" charset="0"/>
                        </a:rPr>
                        <a:t> </a:t>
                      </a:r>
                      <a:r>
                        <a:rPr kumimoji="0" lang="ru-RU" sz="1400" b="0" i="0" u="none" strike="noStrike" kern="1200" baseline="0" dirty="0" err="1" smtClean="0">
                          <a:solidFill>
                            <a:srgbClr val="0070C0"/>
                          </a:solidFill>
                          <a:effectLst/>
                          <a:latin typeface="Times New Roman" pitchFamily="18" charset="0"/>
                          <a:ea typeface="+mn-ea"/>
                          <a:cs typeface="Times New Roman" pitchFamily="18" charset="0"/>
                        </a:rPr>
                        <a:t>мекендерді</a:t>
                      </a:r>
                      <a:r>
                        <a:rPr kumimoji="0" lang="ru-RU" sz="1400" b="0" i="0" u="none" strike="noStrike" kern="1200" baseline="0" dirty="0" smtClean="0">
                          <a:solidFill>
                            <a:srgbClr val="0070C0"/>
                          </a:solidFill>
                          <a:effectLst/>
                          <a:latin typeface="Times New Roman" pitchFamily="18" charset="0"/>
                          <a:ea typeface="+mn-ea"/>
                          <a:cs typeface="Times New Roman" pitchFamily="18" charset="0"/>
                        </a:rPr>
                        <a:t> </a:t>
                      </a:r>
                      <a:r>
                        <a:rPr kumimoji="0" lang="ru-RU" sz="1400" b="0" i="0" u="none" strike="noStrike" kern="1200" baseline="0" dirty="0" err="1" smtClean="0">
                          <a:solidFill>
                            <a:srgbClr val="0070C0"/>
                          </a:solidFill>
                          <a:effectLst/>
                          <a:latin typeface="Times New Roman" pitchFamily="18" charset="0"/>
                          <a:ea typeface="+mn-ea"/>
                          <a:cs typeface="Times New Roman" pitchFamily="18" charset="0"/>
                        </a:rPr>
                        <a:t>абаттандыру</a:t>
                      </a:r>
                      <a:r>
                        <a:rPr kumimoji="0" lang="ru-RU" sz="1400" b="0" i="0" u="none" strike="noStrike" kern="1200" baseline="0" dirty="0" smtClean="0">
                          <a:solidFill>
                            <a:srgbClr val="0070C0"/>
                          </a:solidFill>
                          <a:effectLst/>
                          <a:latin typeface="Times New Roman" pitchFamily="18" charset="0"/>
                          <a:ea typeface="+mn-ea"/>
                          <a:cs typeface="Times New Roman" pitchFamily="18" charset="0"/>
                        </a:rPr>
                        <a:t> мен </a:t>
                      </a:r>
                      <a:r>
                        <a:rPr kumimoji="0" lang="ru-RU" sz="1400" b="0" i="0" u="none" strike="noStrike" kern="1200" baseline="0" dirty="0" err="1" smtClean="0">
                          <a:solidFill>
                            <a:srgbClr val="0070C0"/>
                          </a:solidFill>
                          <a:effectLst/>
                          <a:latin typeface="Times New Roman" pitchFamily="18" charset="0"/>
                          <a:ea typeface="+mn-ea"/>
                          <a:cs typeface="Times New Roman" pitchFamily="18" charset="0"/>
                        </a:rPr>
                        <a:t>көгалдандыру</a:t>
                      </a:r>
                      <a:r>
                        <a:rPr kumimoji="0" lang="ru-RU" sz="1400" b="0" i="0" u="none" strike="noStrike" kern="1200" baseline="0" dirty="0" smtClean="0">
                          <a:solidFill>
                            <a:srgbClr val="0070C0"/>
                          </a:solidFill>
                          <a:effectLst/>
                          <a:latin typeface="Times New Roman" pitchFamily="18" charset="0"/>
                          <a:ea typeface="+mn-ea"/>
                          <a:cs typeface="Times New Roman" pitchFamily="18" charset="0"/>
                        </a:rPr>
                        <a:t>»</a:t>
                      </a: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6 300</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6 552</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6 814</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05992">
                <a:tc>
                  <a:txBody>
                    <a:bodyPr/>
                    <a:lstStyle/>
                    <a:p>
                      <a:pPr marL="0" marR="0" lvl="0" indent="0" algn="l" defTabSz="914400" rtl="0" eaLnBrk="0" fontAlgn="t" latinLnBrk="0" hangingPunct="0">
                        <a:lnSpc>
                          <a:spcPct val="100000"/>
                        </a:lnSpc>
                        <a:spcBef>
                          <a:spcPct val="0"/>
                        </a:spcBef>
                        <a:spcAft>
                          <a:spcPct val="0"/>
                        </a:spcAft>
                        <a:buClr>
                          <a:schemeClr val="bg1"/>
                        </a:buClr>
                        <a:buSzTx/>
                        <a:buFontTx/>
                        <a:buNone/>
                        <a:tabLst/>
                        <a:defRPr/>
                      </a:pPr>
                      <a:r>
                        <a:rPr kumimoji="0" lang="kk-KZ" sz="1400" kern="1200" dirty="0" smtClean="0">
                          <a:solidFill>
                            <a:srgbClr val="0070C0"/>
                          </a:solidFill>
                          <a:latin typeface="Times New Roman" pitchFamily="18" charset="0"/>
                          <a:ea typeface="+mn-ea"/>
                          <a:cs typeface="Times New Roman" pitchFamily="18" charset="0"/>
                        </a:rPr>
                        <a:t>013 «Аудандық маңызы бар қалаларда, ауылдарда, кенттерде, ауылдық округтерде автомобиль жолдарының жұмыс істеуін қамтамасыз ету» </a:t>
                      </a:r>
                      <a:endParaRPr kumimoji="0" lang="ru-RU" sz="14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8 60</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8 94</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9 29</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34528">
                <a:tc>
                  <a:txBody>
                    <a:bodyPr/>
                    <a:lstStyle/>
                    <a:p>
                      <a:pPr marL="0" marR="0" lvl="0" indent="0" algn="l" defTabSz="914400" rtl="0" eaLnBrk="0" fontAlgn="t" latinLnBrk="0" hangingPunct="0">
                        <a:lnSpc>
                          <a:spcPct val="100000"/>
                        </a:lnSpc>
                        <a:spcBef>
                          <a:spcPct val="0"/>
                        </a:spcBef>
                        <a:spcAft>
                          <a:spcPct val="0"/>
                        </a:spcAft>
                        <a:buClr>
                          <a:schemeClr val="bg1"/>
                        </a:buClr>
                        <a:buSzTx/>
                        <a:buFontTx/>
                        <a:buNone/>
                        <a:tabLst/>
                        <a:defRPr/>
                      </a:pPr>
                      <a:r>
                        <a:rPr kumimoji="0" lang="ru-RU" sz="1400" kern="1200" dirty="0" smtClean="0">
                          <a:solidFill>
                            <a:srgbClr val="0070C0"/>
                          </a:solidFill>
                          <a:latin typeface="Times New Roman" pitchFamily="18" charset="0"/>
                          <a:ea typeface="+mn-ea"/>
                          <a:cs typeface="Times New Roman" pitchFamily="18" charset="0"/>
                        </a:rPr>
                        <a:t>022 «</a:t>
                      </a:r>
                      <a:r>
                        <a:rPr kumimoji="0" lang="ru-RU" sz="1400" kern="1200" dirty="0" err="1" smtClean="0">
                          <a:solidFill>
                            <a:srgbClr val="0070C0"/>
                          </a:solidFill>
                          <a:latin typeface="Times New Roman" pitchFamily="18" charset="0"/>
                          <a:ea typeface="+mn-ea"/>
                          <a:cs typeface="Times New Roman" pitchFamily="18" charset="0"/>
                        </a:rPr>
                        <a:t>Мемлекеттік</a:t>
                      </a:r>
                      <a:r>
                        <a:rPr kumimoji="0" lang="ru-RU" sz="1400" kern="1200" dirty="0" smtClean="0">
                          <a:solidFill>
                            <a:srgbClr val="0070C0"/>
                          </a:solidFill>
                          <a:latin typeface="Times New Roman" pitchFamily="18" charset="0"/>
                          <a:ea typeface="+mn-ea"/>
                          <a:cs typeface="Times New Roman" pitchFamily="18" charset="0"/>
                        </a:rPr>
                        <a:t> </a:t>
                      </a:r>
                      <a:r>
                        <a:rPr kumimoji="0" lang="ru-RU" sz="1400" kern="1200" dirty="0" err="1" smtClean="0">
                          <a:solidFill>
                            <a:srgbClr val="0070C0"/>
                          </a:solidFill>
                          <a:latin typeface="Times New Roman" pitchFamily="18" charset="0"/>
                          <a:ea typeface="+mn-ea"/>
                          <a:cs typeface="Times New Roman" pitchFamily="18" charset="0"/>
                        </a:rPr>
                        <a:t>органның</a:t>
                      </a:r>
                      <a:r>
                        <a:rPr kumimoji="0" lang="ru-RU" sz="1400" kern="1200" dirty="0" smtClean="0">
                          <a:solidFill>
                            <a:srgbClr val="0070C0"/>
                          </a:solidFill>
                          <a:latin typeface="Times New Roman" pitchFamily="18" charset="0"/>
                          <a:ea typeface="+mn-ea"/>
                          <a:cs typeface="Times New Roman" pitchFamily="18" charset="0"/>
                        </a:rPr>
                        <a:t> </a:t>
                      </a:r>
                      <a:r>
                        <a:rPr kumimoji="0" lang="ru-RU" sz="1400" kern="1200" dirty="0" err="1" smtClean="0">
                          <a:solidFill>
                            <a:srgbClr val="0070C0"/>
                          </a:solidFill>
                          <a:latin typeface="Times New Roman" pitchFamily="18" charset="0"/>
                          <a:ea typeface="+mn-ea"/>
                          <a:cs typeface="Times New Roman" pitchFamily="18" charset="0"/>
                        </a:rPr>
                        <a:t>күрделі</a:t>
                      </a:r>
                      <a:r>
                        <a:rPr kumimoji="0" lang="ru-RU" sz="1400" kern="1200" dirty="0" smtClean="0">
                          <a:solidFill>
                            <a:srgbClr val="0070C0"/>
                          </a:solidFill>
                          <a:latin typeface="Times New Roman" pitchFamily="18" charset="0"/>
                          <a:ea typeface="+mn-ea"/>
                          <a:cs typeface="Times New Roman" pitchFamily="18" charset="0"/>
                        </a:rPr>
                        <a:t> </a:t>
                      </a:r>
                      <a:r>
                        <a:rPr kumimoji="0" lang="ru-RU" sz="1400" kern="1200" dirty="0" err="1" smtClean="0">
                          <a:solidFill>
                            <a:srgbClr val="0070C0"/>
                          </a:solidFill>
                          <a:latin typeface="Times New Roman" pitchFamily="18" charset="0"/>
                          <a:ea typeface="+mn-ea"/>
                          <a:cs typeface="Times New Roman" pitchFamily="18" charset="0"/>
                        </a:rPr>
                        <a:t>шығыстары</a:t>
                      </a:r>
                      <a:r>
                        <a:rPr kumimoji="0" lang="ru-RU" sz="1400" kern="1200" dirty="0" smtClean="0">
                          <a:solidFill>
                            <a:srgbClr val="0070C0"/>
                          </a:solidFill>
                          <a:latin typeface="Times New Roman" pitchFamily="18" charset="0"/>
                          <a:ea typeface="+mn-ea"/>
                          <a:cs typeface="Times New Roman" pitchFamily="18" charset="0"/>
                        </a:rPr>
                        <a:t>»</a:t>
                      </a:r>
                      <a:r>
                        <a:rPr kumimoji="0" lang="en-US" sz="1400" kern="1200" dirty="0" smtClean="0">
                          <a:solidFill>
                            <a:srgbClr val="0070C0"/>
                          </a:solidFill>
                          <a:latin typeface="Times New Roman" pitchFamily="18" charset="0"/>
                          <a:ea typeface="+mn-ea"/>
                          <a:cs typeface="Times New Roman" pitchFamily="18" charset="0"/>
                        </a:rPr>
                        <a:t>       </a:t>
                      </a:r>
                      <a:endParaRPr kumimoji="0" lang="ru-RU" sz="1400" b="0" i="0" u="none" strike="noStrike" kern="1200" baseline="0" dirty="0" smtClean="0">
                        <a:solidFill>
                          <a:srgbClr val="0070C0"/>
                        </a:solidFill>
                        <a:effectLst/>
                        <a:latin typeface="Times New Roman" pitchFamily="18" charset="0"/>
                        <a:ea typeface="+mn-ea"/>
                        <a:cs typeface="Times New Roman" pitchFamily="18" charset="0"/>
                      </a:endParaRPr>
                    </a:p>
                    <a:p>
                      <a:pPr marL="0" marR="0" lvl="0" indent="0" algn="l" defTabSz="914400" rtl="0" eaLnBrk="0" fontAlgn="t" latinLnBrk="0" hangingPunct="0">
                        <a:lnSpc>
                          <a:spcPct val="100000"/>
                        </a:lnSpc>
                        <a:spcBef>
                          <a:spcPct val="0"/>
                        </a:spcBef>
                        <a:spcAft>
                          <a:spcPct val="0"/>
                        </a:spcAft>
                        <a:buClr>
                          <a:schemeClr val="bg1"/>
                        </a:buClr>
                        <a:buSzTx/>
                        <a:buFontTx/>
                        <a:buNone/>
                        <a:tabLst/>
                      </a:pPr>
                      <a:endParaRPr kumimoji="0" lang="ru-RU" sz="14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6 00</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6 24</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6 49</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5" name="Заголовок 3"/>
          <p:cNvSpPr txBox="1">
            <a:spLocks/>
          </p:cNvSpPr>
          <p:nvPr/>
        </p:nvSpPr>
        <p:spPr>
          <a:xfrm>
            <a:off x="428596" y="404664"/>
            <a:ext cx="8286808" cy="1584176"/>
          </a:xfrm>
          <a:prstGeom prst="rect">
            <a:avLst/>
          </a:prstGeom>
        </p:spPr>
        <p:txBody>
          <a:bodyPr vert="horz" anchor="b">
            <a:noAutofit/>
          </a:bodyPr>
          <a:lstStyle/>
          <a:p>
            <a:pPr algn="ctr">
              <a:spcBef>
                <a:spcPct val="50000"/>
              </a:spcBef>
              <a:buFontTx/>
              <a:buNone/>
            </a:pPr>
            <a:r>
              <a:rPr lang="kk-KZ" sz="2400" b="1" dirty="0">
                <a:solidFill>
                  <a:srgbClr val="0070C0"/>
                </a:solidFill>
                <a:latin typeface="Times New Roman" pitchFamily="18" charset="0"/>
                <a:cs typeface="Times New Roman" pitchFamily="18" charset="0"/>
              </a:rPr>
              <a:t>“Ақсу ауданы әкімдігінің “Қапал ауылдық округі әкімінің аппараты”  ММ-нің 2021-2023 </a:t>
            </a:r>
            <a:r>
              <a:rPr lang="kk-KZ" sz="2400" b="1" dirty="0" smtClean="0">
                <a:solidFill>
                  <a:srgbClr val="0070C0"/>
                </a:solidFill>
                <a:latin typeface="Times New Roman" pitchFamily="18" charset="0"/>
                <a:cs typeface="Times New Roman" pitchFamily="18" charset="0"/>
              </a:rPr>
              <a:t>жылға арналған азаматтық бюджеті жобасының  шығыстары орындалуы қалыптастыру кезінде</a:t>
            </a:r>
            <a:endParaRPr lang="ru-RU" sz="2400" b="1" dirty="0">
              <a:solidFill>
                <a:srgbClr val="0070C0"/>
              </a:solidFill>
              <a:latin typeface="Times New Roman" pitchFamily="18" charset="0"/>
              <a:ea typeface="+mj-ea"/>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extLst>
              <p:ext uri="{D42A27DB-BD31-4B8C-83A1-F6EECF244321}">
                <p14:modId xmlns:p14="http://schemas.microsoft.com/office/powerpoint/2010/main" val="2890360542"/>
              </p:ext>
            </p:extLst>
          </p:nvPr>
        </p:nvGraphicFramePr>
        <p:xfrm>
          <a:off x="323528" y="2348880"/>
          <a:ext cx="8496944" cy="4320480"/>
        </p:xfrm>
        <a:graphic>
          <a:graphicData uri="http://schemas.openxmlformats.org/drawingml/2006/chart">
            <c:chart xmlns:c="http://schemas.openxmlformats.org/drawingml/2006/chart" xmlns:r="http://schemas.openxmlformats.org/officeDocument/2006/relationships" r:id="rId2"/>
          </a:graphicData>
        </a:graphic>
      </p:graphicFrame>
      <p:sp>
        <p:nvSpPr>
          <p:cNvPr id="6" name="Заголовок 3"/>
          <p:cNvSpPr txBox="1">
            <a:spLocks/>
          </p:cNvSpPr>
          <p:nvPr/>
        </p:nvSpPr>
        <p:spPr>
          <a:xfrm>
            <a:off x="395536" y="692696"/>
            <a:ext cx="8319868" cy="1800200"/>
          </a:xfrm>
          <a:prstGeom prst="rect">
            <a:avLst/>
          </a:prstGeom>
        </p:spPr>
        <p:txBody>
          <a:bodyPr vert="horz" anchor="ctr">
            <a:noAutofit/>
          </a:bodyPr>
          <a:lstStyle/>
          <a:p>
            <a:pPr algn="ctr">
              <a:spcBef>
                <a:spcPct val="50000"/>
              </a:spcBef>
              <a:buFontTx/>
              <a:buNone/>
            </a:pPr>
            <a:r>
              <a:rPr lang="kk-KZ" sz="2400" b="1" dirty="0">
                <a:solidFill>
                  <a:srgbClr val="0070C0"/>
                </a:solidFill>
                <a:latin typeface="Times New Roman" pitchFamily="18" charset="0"/>
                <a:cs typeface="Times New Roman" pitchFamily="18" charset="0"/>
              </a:rPr>
              <a:t>“Ақсу ауданы әкімдігінің “Қапал ауылдық округі әкімінің аппараты”  ММ-нің 2021-2023 </a:t>
            </a:r>
            <a:r>
              <a:rPr lang="kk-KZ" sz="2400" b="1" dirty="0" smtClean="0">
                <a:solidFill>
                  <a:srgbClr val="0070C0"/>
                </a:solidFill>
                <a:latin typeface="Times New Roman" pitchFamily="18" charset="0"/>
                <a:cs typeface="Times New Roman" pitchFamily="18" charset="0"/>
              </a:rPr>
              <a:t>жылға арналған азаматтық бюджеті жобасының  шығыстары орындалуы қалыптастыру кезінде        </a:t>
            </a:r>
          </a:p>
          <a:p>
            <a:pPr algn="ctr">
              <a:spcBef>
                <a:spcPct val="50000"/>
              </a:spcBef>
              <a:buFontTx/>
              <a:buNone/>
            </a:pPr>
            <a:r>
              <a:rPr lang="kk-KZ" sz="2400" b="1" dirty="0" smtClean="0">
                <a:latin typeface="Times New Roman" pitchFamily="18" charset="0"/>
                <a:cs typeface="Times New Roman" pitchFamily="18" charset="0"/>
              </a:rPr>
              <a:t>                                                                                    мың тенге</a:t>
            </a:r>
            <a:endParaRPr lang="ru-RU" sz="2400" b="1" dirty="0">
              <a:latin typeface="Times New Roman" pitchFamily="18" charset="0"/>
              <a:cs typeface="Times New Roman" pitchFamily="18" charset="0"/>
            </a:endParaRPr>
          </a:p>
        </p:txBody>
      </p:sp>
      <p:sp>
        <p:nvSpPr>
          <p:cNvPr id="4" name="Заголовок 3"/>
          <p:cNvSpPr txBox="1">
            <a:spLocks/>
          </p:cNvSpPr>
          <p:nvPr/>
        </p:nvSpPr>
        <p:spPr>
          <a:xfrm>
            <a:off x="6948264" y="2204864"/>
            <a:ext cx="1705226" cy="432048"/>
          </a:xfrm>
          <a:prstGeom prst="rect">
            <a:avLst/>
          </a:prstGeom>
        </p:spPr>
        <p:txBody>
          <a:bodyPr vert="horz" anchor="ctr">
            <a:noAutofit/>
          </a:bodyPr>
          <a:lstStyle/>
          <a:p>
            <a:pPr algn="ctr">
              <a:spcBef>
                <a:spcPct val="50000"/>
              </a:spcBef>
              <a:buFontTx/>
              <a:buNone/>
            </a:pPr>
            <a:endParaRPr lang="ru-RU" sz="2000" b="1" dirty="0">
              <a:latin typeface="Times New Roman" pitchFamily="18" charset="0"/>
              <a:ea typeface="+mj-ea"/>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2007</TotalTime>
  <Words>463</Words>
  <Application>Microsoft Office PowerPoint</Application>
  <PresentationFormat>Экран (4:3)</PresentationFormat>
  <Paragraphs>77</Paragraphs>
  <Slides>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Аспект</vt:lpstr>
      <vt:lpstr>Ақсу ауданы әкімдігінің “Қапал ауылдық округі әкімінің аппараты”  ММ-нің   2021-2023 жылға арналған азаматтық бюджеті жобасының  шығыстары орындалуы қалыптастыру кезінде</vt:lpstr>
      <vt:lpstr>Құрметті ауыл тұрғындары!</vt:lpstr>
      <vt:lpstr>Бюджеттік процестің заңнамалық базасы</vt:lpstr>
      <vt:lpstr>Бюджеттік процесстің заңнамалық базасы</vt:lpstr>
      <vt:lpstr>БЮДЖЕТТІК ПРОЦЕСТІҢ СЫЗБАСЫ  </vt:lpstr>
      <vt:lpstr>     Қапал ауылының бюджетін жоспарлау, нақтылау, түзету</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Гражданский бюджет  отдела экономики и  бюджетного планирования Аксуского района бюджета  на 2019 год</dc:title>
  <dc:creator>User</dc:creator>
  <cp:lastModifiedBy>Пользователь Windows</cp:lastModifiedBy>
  <cp:revision>88</cp:revision>
  <dcterms:created xsi:type="dcterms:W3CDTF">2019-10-29T05:55:48Z</dcterms:created>
  <dcterms:modified xsi:type="dcterms:W3CDTF">2021-01-27T07:45:09Z</dcterms:modified>
</cp:coreProperties>
</file>