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9" r:id="rId1"/>
  </p:sldMasterIdLst>
  <p:sldIdLst>
    <p:sldId id="256" r:id="rId2"/>
    <p:sldId id="291" r:id="rId3"/>
    <p:sldId id="314" r:id="rId4"/>
    <p:sldId id="322" r:id="rId5"/>
    <p:sldId id="268" r:id="rId6"/>
    <p:sldId id="294" r:id="rId7"/>
    <p:sldId id="308" r:id="rId8"/>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453C604E-8363-406C-BB9A-0104B7B5FA52}">
          <p14:sldIdLst>
            <p14:sldId id="256"/>
            <p14:sldId id="291"/>
            <p14:sldId id="314"/>
            <p14:sldId id="322"/>
            <p14:sldId id="268"/>
            <p14:sldId id="294"/>
            <p14:sldId id="3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8000"/>
    <a:srgbClr val="33CC33"/>
    <a:srgbClr val="CCFFFF"/>
    <a:srgbClr val="FFEAD5"/>
    <a:srgbClr val="33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9" autoAdjust="0"/>
    <p:restoredTop sz="80616" autoAdjust="0"/>
  </p:normalViewPr>
  <p:slideViewPr>
    <p:cSldViewPr>
      <p:cViewPr>
        <p:scale>
          <a:sx n="100" d="100"/>
          <a:sy n="100" d="100"/>
        </p:scale>
        <p:origin x="-282" y="3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3491C6D3-6D6C-4B5C-90CC-23C328449C2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3CB72BD-EC45-4FF6-8D4B-F6C5355A327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B21C576-7144-49D2-BC1D-8A13F87F39E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3886200"/>
          </a:xfrm>
        </p:spPr>
        <p:txBody>
          <a:bodyPr>
            <a:normAutofit/>
          </a:bodyPr>
          <a:lstStyle/>
          <a:p>
            <a:pPr lvl="0"/>
            <a:endParaRPr lang="ru-RU" noProof="0"/>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pPr>
              <a:defRPr/>
            </a:pPr>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pPr>
              <a:defRPr/>
            </a:pPr>
            <a:fld id="{941058F3-FB41-43CA-A29E-EA54369508DF}" type="slidenum">
              <a:rPr lang="ru-RU"/>
              <a:pPr>
                <a:defRPr/>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B9A84C9D-0E68-4A0E-A8A1-059ADC0E2A0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7F22F978-CDF5-48DA-AE8B-86FF6B85AE1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C9DB5860-9980-4ED8-8453-368450E0BCF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95AA9E84-111E-4470-9A29-9587123219D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DC7061E4-13D9-47FE-A777-B42557E0C1A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D08291F-E4BA-427A-BD01-065566738E1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8257DBA-828D-4150-948A-DB7D4F48FF2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рямоугольный треугольник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31657857-2A60-4C16-8154-C7C22F43884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B3590F1-F242-44B6-9C6B-0BB9A839EE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21" r:id="rId1"/>
    <p:sldLayoutId id="2147485017" r:id="rId2"/>
    <p:sldLayoutId id="2147485022" r:id="rId3"/>
    <p:sldLayoutId id="2147485023" r:id="rId4"/>
    <p:sldLayoutId id="2147485024" r:id="rId5"/>
    <p:sldLayoutId id="2147485025" r:id="rId6"/>
    <p:sldLayoutId id="2147485018" r:id="rId7"/>
    <p:sldLayoutId id="2147485026" r:id="rId8"/>
    <p:sldLayoutId id="2147485027" r:id="rId9"/>
    <p:sldLayoutId id="2147485019" r:id="rId10"/>
    <p:sldLayoutId id="2147485020" r:id="rId11"/>
    <p:sldLayoutId id="2147485030"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692696"/>
            <a:ext cx="7848872" cy="3384376"/>
          </a:xfrm>
        </p:spPr>
        <p:style>
          <a:lnRef idx="3">
            <a:schemeClr val="lt1"/>
          </a:lnRef>
          <a:fillRef idx="1">
            <a:schemeClr val="accent1"/>
          </a:fillRef>
          <a:effectRef idx="1">
            <a:schemeClr val="accent1"/>
          </a:effectRef>
          <a:fontRef idx="minor">
            <a:schemeClr val="lt1"/>
          </a:fontRef>
        </p:style>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Aft>
                <a:spcPts val="0"/>
              </a:spcAft>
              <a:defRPr/>
            </a:pPr>
            <a:r>
              <a:rPr lang="kk-KZ"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Қарасай</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ауданының Жа</a:t>
            </a:r>
            <a:r>
              <a:rPr lang="kk-KZ"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ңа-Шамалған</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ауылдық округінің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2019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жылға арналған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АЗАМАТТЫҚ БЮДЖЕТІ</a:t>
            </a:r>
            <a:endParaRPr lang="ru-RU" sz="4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95536" y="1268760"/>
            <a:ext cx="8352928" cy="4608512"/>
          </a:xfrm>
        </p:spPr>
        <p:style>
          <a:lnRef idx="1">
            <a:schemeClr val="accent2"/>
          </a:lnRef>
          <a:fillRef idx="2">
            <a:schemeClr val="accent2"/>
          </a:fillRef>
          <a:effectRef idx="1">
            <a:schemeClr val="accent2"/>
          </a:effectRef>
          <a:fontRef idx="minor">
            <a:schemeClr val="dk1"/>
          </a:fontRef>
        </p:style>
        <p:txBody>
          <a:bodyPr/>
          <a:lstStyle/>
          <a:p>
            <a:pPr algn="just" eaLnBrk="1" hangingPunct="1">
              <a:buFont typeface="Wingdings" pitchFamily="2" charset="2"/>
              <a:buNone/>
            </a:pP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Сіздердің назарларыңызға Қарасай ауданының қала, ауылдық округтерінің </a:t>
            </a:r>
            <a:r>
              <a:rPr lang="ru-RU" sz="1800" dirty="0" smtClean="0">
                <a:solidFill>
                  <a:srgbClr val="0000FF"/>
                </a:solidFill>
                <a:latin typeface="Times New Roman" pitchFamily="18" charset="0"/>
                <a:cs typeface="Times New Roman" pitchFamily="18" charset="0"/>
              </a:rPr>
              <a:t>2019 </a:t>
            </a:r>
            <a:r>
              <a:rPr lang="ru-RU" sz="1800" dirty="0" err="1" smtClean="0">
                <a:solidFill>
                  <a:srgbClr val="0000FF"/>
                </a:solidFill>
                <a:latin typeface="Times New Roman" pitchFamily="18" charset="0"/>
                <a:cs typeface="Times New Roman" pitchFamily="18" charset="0"/>
              </a:rPr>
              <a:t>жылға арналған азаматтық бюджеті</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ұсынылады</a:t>
            </a:r>
            <a:r>
              <a:rPr lang="ru-RU" sz="1800" dirty="0" smtClean="0">
                <a:solidFill>
                  <a:srgbClr val="0000FF"/>
                </a:solidFill>
                <a:latin typeface="Times New Roman" pitchFamily="18" charset="0"/>
                <a:cs typeface="Times New Roman" pitchFamily="18" charset="0"/>
              </a:rPr>
              <a:t>,</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бұл жерде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аылдық округтерінің негізгі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социалдық-экономикалық көрсеткіштері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ауылдық округтерінің бюджеті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 </a:t>
            </a:r>
            <a:r>
              <a:rPr lang="ru-RU" sz="1900" dirty="0" smtClean="0">
                <a:solidFill>
                  <a:srgbClr val="0000FF"/>
                </a:solidFill>
                <a:latin typeface="Times New Roman" pitchFamily="18" charset="0"/>
                <a:ea typeface="Verdana" pitchFamily="34" charset="0"/>
                <a:cs typeface="Verdana" pitchFamily="34" charset="0"/>
              </a:rPr>
              <a:t>бюджет </a:t>
            </a:r>
            <a:r>
              <a:rPr lang="ru-RU" sz="1900" dirty="0" err="1" smtClean="0">
                <a:solidFill>
                  <a:srgbClr val="0000FF"/>
                </a:solidFill>
                <a:latin typeface="Times New Roman" pitchFamily="18" charset="0"/>
                <a:ea typeface="Verdana" pitchFamily="34" charset="0"/>
                <a:cs typeface="Verdana" pitchFamily="34" charset="0"/>
              </a:rPr>
              <a:t>қаражатының шығындар бағыты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бюджеттің атқарылуы туралы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ақпарат көрсетілген</a:t>
            </a:r>
            <a:r>
              <a:rPr lang="ru-RU" sz="1900" dirty="0" smtClean="0">
                <a:solidFill>
                  <a:srgbClr val="0000FF"/>
                </a:solidFill>
                <a:latin typeface="Times New Roman" pitchFamily="18" charset="0"/>
                <a:ea typeface="Verdana" pitchFamily="34" charset="0"/>
                <a:cs typeface="Verdana" pitchFamily="34" charset="0"/>
              </a:rPr>
              <a:t>.</a:t>
            </a:r>
          </a:p>
          <a:p>
            <a:pPr algn="just" eaLnBrk="1" hangingPunct="1">
              <a:buFont typeface="Wingdings" pitchFamily="2" charset="2"/>
              <a:buNone/>
            </a:pP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Қарасай ауданыны</a:t>
            </a:r>
            <a:r>
              <a:rPr lang="kk-KZ" sz="1900" dirty="0" smtClean="0">
                <a:solidFill>
                  <a:srgbClr val="0000FF"/>
                </a:solidFill>
                <a:latin typeface="Times New Roman" pitchFamily="18" charset="0"/>
                <a:ea typeface="Verdana" pitchFamily="34" charset="0"/>
                <a:cs typeface="Verdana" pitchFamily="34" charset="0"/>
              </a:rPr>
              <a:t>ң қала, ауылдық округтерінің 2019 жылға арналған бюджеті Қазақстан Республикасының Бюджет және Салық Кодекстеріне, Республика Президентінің Қазақстан халқына арнаған Жолдауларында белгіленген міндеттер, Қарасай ауданының қала, ауылдық округтерінің 2019 жылға арналған әлеуметтік-экономикалық </a:t>
            </a:r>
            <a:r>
              <a:rPr lang="ru-RU" sz="1900" dirty="0" smtClean="0">
                <a:solidFill>
                  <a:srgbClr val="0000FF"/>
                </a:solidFill>
                <a:latin typeface="Times New Roman" pitchFamily="18" charset="0"/>
                <a:ea typeface="Verdana" pitchFamily="34" charset="0"/>
                <a:cs typeface="Verdana" pitchFamily="34" charset="0"/>
              </a:rPr>
              <a:t>даму </a:t>
            </a:r>
            <a:r>
              <a:rPr lang="ru-RU" sz="1900" dirty="0" err="1" smtClean="0">
                <a:solidFill>
                  <a:srgbClr val="0000FF"/>
                </a:solidFill>
                <a:latin typeface="Times New Roman" pitchFamily="18" charset="0"/>
                <a:ea typeface="Verdana" pitchFamily="34" charset="0"/>
                <a:cs typeface="Verdana" pitchFamily="34" charset="0"/>
              </a:rPr>
              <a:t>болжамына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a:t>
            </a:r>
            <a:r>
              <a:rPr lang="ru-RU" sz="1900" dirty="0" smtClean="0">
                <a:solidFill>
                  <a:srgbClr val="0000FF"/>
                </a:solidFill>
                <a:latin typeface="Times New Roman" pitchFamily="18" charset="0"/>
                <a:ea typeface="Verdana" pitchFamily="34" charset="0"/>
                <a:cs typeface="Verdana" pitchFamily="34" charset="0"/>
              </a:rPr>
              <a:t> бюджет </a:t>
            </a:r>
            <a:r>
              <a:rPr lang="ru-RU" sz="1900" dirty="0" err="1" smtClean="0">
                <a:solidFill>
                  <a:srgbClr val="0000FF"/>
                </a:solidFill>
                <a:latin typeface="Times New Roman" pitchFamily="18" charset="0"/>
                <a:ea typeface="Verdana" pitchFamily="34" charset="0"/>
                <a:cs typeface="Verdana" pitchFamily="34" charset="0"/>
              </a:rPr>
              <a:t>түсімдерін</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болжау</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әдістемесі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негізінде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әзірленеді</a:t>
            </a:r>
            <a:r>
              <a:rPr lang="ru-RU" sz="1900" dirty="0" smtClean="0">
                <a:solidFill>
                  <a:srgbClr val="0000FF"/>
                </a:solidFill>
                <a:latin typeface="Times New Roman" pitchFamily="18" charset="0"/>
                <a:ea typeface="Verdana" pitchFamily="34" charset="0"/>
                <a:cs typeface="Verdana" pitchFamily="34" charset="0"/>
              </a:rPr>
              <a:t>. </a:t>
            </a:r>
            <a:endParaRPr lang="ru-RU" sz="1900" i="1" dirty="0" smtClean="0">
              <a:solidFill>
                <a:srgbClr val="0000FF"/>
              </a:solidFill>
              <a:latin typeface="Times New Roman" pitchFamily="18" charset="0"/>
              <a:ea typeface="Verdana" pitchFamily="34" charset="0"/>
              <a:cs typeface="Verdana" pitchFamily="34" charset="0"/>
            </a:endParaRPr>
          </a:p>
        </p:txBody>
      </p:sp>
      <p:sp>
        <p:nvSpPr>
          <p:cNvPr id="158722" name="Rectangle 2"/>
          <p:cNvSpPr>
            <a:spLocks noGrp="1" noChangeArrowheads="1"/>
          </p:cNvSpPr>
          <p:nvPr>
            <p:ph type="title"/>
          </p:nvPr>
        </p:nvSpPr>
        <p:spPr>
          <a:xfrm>
            <a:off x="457200" y="332656"/>
            <a:ext cx="8219256" cy="720080"/>
          </a:xfrm>
        </p:spPr>
        <p:txBody>
          <a:bodyPr>
            <a:noAutofit/>
          </a:bodyPr>
          <a:lstStyle/>
          <a:p>
            <a:pPr algn="ctr" eaLnBrk="1" fontAlgn="auto" hangingPunct="1">
              <a:spcAft>
                <a:spcPts val="0"/>
              </a:spcAft>
              <a:defRPr/>
            </a:pP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Құрметті Қарасай ауданының қала, ауылдық округтерінің  </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сайт </a:t>
            </a: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қоныстанушылары</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ru-RU" sz="25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4"/>
          <p:cNvSpPr>
            <a:spLocks noChangeArrowheads="1"/>
          </p:cNvSpPr>
          <p:nvPr/>
        </p:nvSpPr>
        <p:spPr bwMode="auto">
          <a:xfrm>
            <a:off x="995770" y="1124744"/>
            <a:ext cx="7227887" cy="33813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15" tIns="45708" rIns="91415" bIns="45708">
            <a:spAutoFit/>
          </a:bodyPr>
          <a:lstStyle/>
          <a:p>
            <a:pPr algn="ctr" defTabSz="615950"/>
            <a:r>
              <a:rPr lang="ru-RU" sz="1600" b="1" dirty="0" err="1" smtClean="0">
                <a:solidFill>
                  <a:srgbClr val="0033CC"/>
                </a:solidFill>
              </a:rPr>
              <a:t>Бюджеттік</a:t>
            </a:r>
            <a:r>
              <a:rPr lang="ru-RU" sz="1600" b="1" dirty="0" smtClean="0">
                <a:solidFill>
                  <a:srgbClr val="0033CC"/>
                </a:solidFill>
              </a:rPr>
              <a:t> </a:t>
            </a:r>
            <a:r>
              <a:rPr lang="ru-RU" sz="1600" b="1" dirty="0" err="1" smtClean="0">
                <a:solidFill>
                  <a:srgbClr val="0033CC"/>
                </a:solidFill>
              </a:rPr>
              <a:t>процестің</a:t>
            </a:r>
            <a:r>
              <a:rPr lang="ru-RU" sz="1600" b="1" dirty="0" smtClean="0">
                <a:solidFill>
                  <a:srgbClr val="0033CC"/>
                </a:solidFill>
              </a:rPr>
              <a:t> </a:t>
            </a:r>
            <a:r>
              <a:rPr lang="ru-RU" sz="1600" b="1" dirty="0" err="1" smtClean="0">
                <a:solidFill>
                  <a:srgbClr val="0033CC"/>
                </a:solidFill>
              </a:rPr>
              <a:t>сызбасы</a:t>
            </a:r>
            <a:endParaRPr lang="ru-RU" sz="1600" b="1" dirty="0">
              <a:solidFill>
                <a:srgbClr val="0033CC"/>
              </a:solidFill>
            </a:endParaRPr>
          </a:p>
        </p:txBody>
      </p:sp>
      <p:sp>
        <p:nvSpPr>
          <p:cNvPr id="16387" name="Прямоугольник 16"/>
          <p:cNvSpPr>
            <a:spLocks noChangeArrowheads="1"/>
          </p:cNvSpPr>
          <p:nvPr/>
        </p:nvSpPr>
        <p:spPr bwMode="auto">
          <a:xfrm>
            <a:off x="634826" y="2394255"/>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Өңірдің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әлеуметтік-экономикалық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дамуы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болжамының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5- </a:t>
            </a:r>
            <a:r>
              <a:rPr lang="ru-RU" sz="1200" dirty="0" err="1" smtClean="0">
                <a:latin typeface="Times New Roman" pitchFamily="18" charset="0"/>
                <a:cs typeface="Times New Roman" pitchFamily="18" charset="0"/>
              </a:rPr>
              <a:t>жылға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әзірлеу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25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dirty="0">
              <a:latin typeface="Times New Roman" pitchFamily="18" charset="0"/>
              <a:cs typeface="Times New Roman" pitchFamily="18" charset="0"/>
            </a:endParaRPr>
          </a:p>
        </p:txBody>
      </p:sp>
      <p:sp>
        <p:nvSpPr>
          <p:cNvPr id="16388" name="Прямоугольник 16"/>
          <p:cNvSpPr>
            <a:spLocks noChangeArrowheads="1"/>
          </p:cNvSpPr>
          <p:nvPr/>
        </p:nvSpPr>
        <p:spPr bwMode="auto">
          <a:xfrm>
            <a:off x="615950" y="4361853"/>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Ауданның</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аудан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қарастыруға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1 </a:t>
            </a:r>
            <a:r>
              <a:rPr lang="ru-RU" sz="1200" b="1" dirty="0" err="1" smtClean="0">
                <a:latin typeface="Times New Roman" pitchFamily="18" charset="0"/>
                <a:cs typeface="Times New Roman" pitchFamily="18" charset="0"/>
              </a:rPr>
              <a:t>қазанға</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b="1" dirty="0">
              <a:latin typeface="Times New Roman" pitchFamily="18" charset="0"/>
              <a:cs typeface="Times New Roman" pitchFamily="18" charset="0"/>
            </a:endParaRPr>
          </a:p>
        </p:txBody>
      </p:sp>
      <p:sp>
        <p:nvSpPr>
          <p:cNvPr id="16389" name="Прямоугольник 16"/>
          <p:cNvSpPr>
            <a:spLocks noChangeArrowheads="1"/>
          </p:cNvSpPr>
          <p:nvPr/>
        </p:nvSpPr>
        <p:spPr bwMode="auto">
          <a:xfrm>
            <a:off x="641350" y="5388234"/>
            <a:ext cx="3238499" cy="76941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100" dirty="0" err="1" smtClean="0">
                <a:latin typeface="Times New Roman" pitchFamily="18" charset="0"/>
                <a:cs typeface="Times New Roman" pitchFamily="18" charset="0"/>
              </a:rPr>
              <a:t>Аудандық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мәслихатпен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3 </a:t>
            </a:r>
            <a:r>
              <a:rPr lang="ru-RU" sz="1100" dirty="0" err="1" smtClean="0">
                <a:latin typeface="Times New Roman" pitchFamily="18" charset="0"/>
                <a:cs typeface="Times New Roman" pitchFamily="18" charset="0"/>
              </a:rPr>
              <a:t>жылға</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туралы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шешімге</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қол</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қойғаннан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кейін</a:t>
            </a: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 </a:t>
            </a:r>
            <a:r>
              <a:rPr lang="ru-RU" sz="1100" b="1" dirty="0" err="1" smtClean="0">
                <a:latin typeface="Times New Roman" pitchFamily="18" charset="0"/>
                <a:cs typeface="Times New Roman" pitchFamily="18" charset="0"/>
              </a:rPr>
              <a:t>апта</a:t>
            </a:r>
            <a:r>
              <a:rPr lang="ru-RU" sz="1100" b="1" dirty="0" smtClean="0">
                <a:latin typeface="Times New Roman" pitchFamily="18" charset="0"/>
                <a:cs typeface="Times New Roman" pitchFamily="18" charset="0"/>
              </a:rPr>
              <a:t> </a:t>
            </a:r>
            <a:r>
              <a:rPr lang="ru-RU" sz="1100" b="1" dirty="0" err="1" smtClean="0">
                <a:latin typeface="Times New Roman" pitchFamily="18" charset="0"/>
                <a:cs typeface="Times New Roman" pitchFamily="18" charset="0"/>
              </a:rPr>
              <a:t>ішінде</a:t>
            </a:r>
            <a:endParaRPr lang="ru-RU" sz="1100" dirty="0">
              <a:latin typeface="Times New Roman" pitchFamily="18" charset="0"/>
              <a:cs typeface="Times New Roman" pitchFamily="18" charset="0"/>
            </a:endParaRPr>
          </a:p>
        </p:txBody>
      </p:sp>
      <p:sp>
        <p:nvSpPr>
          <p:cNvPr id="16390" name="Прямоугольник 16"/>
          <p:cNvSpPr>
            <a:spLocks noChangeArrowheads="1"/>
          </p:cNvSpPr>
          <p:nvPr/>
        </p:nvSpPr>
        <p:spPr bwMode="auto">
          <a:xfrm>
            <a:off x="634825" y="333583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Қаланың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комиссиясында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бағдарламалар</a:t>
            </a:r>
            <a:r>
              <a:rPr lang="ru-RU" sz="1200" dirty="0" smtClean="0">
                <a:latin typeface="Times New Roman" pitchFamily="18" charset="0"/>
                <a:cs typeface="Times New Roman" pitchFamily="18" charset="0"/>
              </a:rPr>
              <a:t> мен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өтінімдерді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қарау</a:t>
            </a:r>
            <a:endParaRPr lang="ru-RU" sz="1200" dirty="0">
              <a:latin typeface="Times New Roman" pitchFamily="18" charset="0"/>
              <a:cs typeface="Times New Roman" pitchFamily="18" charset="0"/>
            </a:endParaRPr>
          </a:p>
        </p:txBody>
      </p:sp>
      <p:sp>
        <p:nvSpPr>
          <p:cNvPr id="16391" name="Rectangle 21"/>
          <p:cNvSpPr>
            <a:spLocks noChangeArrowheads="1"/>
          </p:cNvSpPr>
          <p:nvPr/>
        </p:nvSpPr>
        <p:spPr bwMode="auto">
          <a:xfrm>
            <a:off x="642938" y="1571626"/>
            <a:ext cx="32400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100" b="1" dirty="0" err="1" smtClean="0"/>
              <a:t>Бюджетті</a:t>
            </a:r>
            <a:r>
              <a:rPr lang="ru-RU" sz="1100" b="1" dirty="0" smtClean="0"/>
              <a:t> </a:t>
            </a:r>
            <a:r>
              <a:rPr lang="ru-RU" sz="1100" b="1" dirty="0" err="1" smtClean="0"/>
              <a:t>жоспарлау</a:t>
            </a:r>
            <a:endParaRPr lang="ru-RU" sz="1100" b="1" dirty="0"/>
          </a:p>
          <a:p>
            <a:pPr algn="ctr"/>
            <a:r>
              <a:rPr lang="ru-RU" sz="1200" i="1" dirty="0" smtClean="0">
                <a:latin typeface="Times New Roman" pitchFamily="18" charset="0"/>
                <a:cs typeface="Times New Roman" pitchFamily="18" charset="0"/>
              </a:rPr>
              <a:t>(</a:t>
            </a:r>
            <a:r>
              <a:rPr lang="ru-RU" sz="1200" i="1" dirty="0" err="1" smtClean="0">
                <a:latin typeface="Times New Roman" pitchFamily="18" charset="0"/>
                <a:cs typeface="Times New Roman" pitchFamily="18" charset="0"/>
              </a:rPr>
              <a:t>құзыретті</a:t>
            </a:r>
            <a:r>
              <a:rPr lang="ru-RU" sz="1200" i="1" dirty="0" smtClean="0">
                <a:latin typeface="Times New Roman" pitchFamily="18" charset="0"/>
                <a:cs typeface="Times New Roman" pitchFamily="18" charset="0"/>
              </a:rPr>
              <a:t> орган </a:t>
            </a:r>
            <a:r>
              <a:rPr lang="ru-RU" sz="1200" i="1" dirty="0">
                <a:latin typeface="Times New Roman" pitchFamily="18" charset="0"/>
                <a:cs typeface="Times New Roman" pitchFamily="18" charset="0"/>
              </a:rPr>
              <a:t>– </a:t>
            </a:r>
            <a:r>
              <a:rPr lang="ru-RU" sz="1200" i="1" dirty="0" smtClean="0">
                <a:latin typeface="Times New Roman" pitchFamily="18" charset="0"/>
                <a:cs typeface="Times New Roman" pitchFamily="18" charset="0"/>
              </a:rPr>
              <a:t>экономика </a:t>
            </a:r>
            <a:r>
              <a:rPr lang="ru-RU" sz="1200" i="1" dirty="0" err="1" smtClean="0">
                <a:latin typeface="Times New Roman" pitchFamily="18" charset="0"/>
                <a:cs typeface="Times New Roman" pitchFamily="18" charset="0"/>
              </a:rPr>
              <a:t>және</a:t>
            </a:r>
            <a:r>
              <a:rPr lang="ru-RU" sz="1200" i="1" dirty="0" smtClean="0">
                <a:latin typeface="Times New Roman" pitchFamily="18" charset="0"/>
                <a:cs typeface="Times New Roman" pitchFamily="18" charset="0"/>
              </a:rPr>
              <a:t> </a:t>
            </a:r>
          </a:p>
          <a:p>
            <a:pPr algn="ctr"/>
            <a:r>
              <a:rPr lang="ru-RU" sz="1200" i="1" dirty="0" err="1" smtClean="0">
                <a:latin typeface="Times New Roman" pitchFamily="18" charset="0"/>
                <a:cs typeface="Times New Roman" pitchFamily="18" charset="0"/>
              </a:rPr>
              <a:t>бюджеттік</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жоспарлау</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p:txBody>
      </p:sp>
      <p:sp>
        <p:nvSpPr>
          <p:cNvPr id="16392" name="Rectangle 22"/>
          <p:cNvSpPr>
            <a:spLocks noChangeArrowheads="1"/>
          </p:cNvSpPr>
          <p:nvPr/>
        </p:nvSpPr>
        <p:spPr bwMode="auto">
          <a:xfrm>
            <a:off x="5214937" y="1571625"/>
            <a:ext cx="32273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200" b="1" dirty="0" err="1" smtClean="0">
                <a:latin typeface="Times New Roman" pitchFamily="18" charset="0"/>
                <a:cs typeface="Times New Roman" pitchFamily="18" charset="0"/>
              </a:rPr>
              <a:t>Бюджетті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атқару</a:t>
            </a:r>
            <a:endParaRPr lang="ru-RU" sz="1200" b="1" dirty="0">
              <a:latin typeface="Times New Roman" pitchFamily="18" charset="0"/>
              <a:cs typeface="Times New Roman" pitchFamily="18" charset="0"/>
            </a:endParaRPr>
          </a:p>
          <a:p>
            <a:pPr algn="ctr"/>
            <a:r>
              <a:rPr lang="ru-RU" sz="1200" i="1" dirty="0" smtClean="0">
                <a:latin typeface="Times New Roman" pitchFamily="18" charset="0"/>
                <a:cs typeface="Times New Roman" pitchFamily="18" charset="0"/>
              </a:rPr>
              <a:t>(</a:t>
            </a:r>
            <a:r>
              <a:rPr lang="ru-RU" sz="1200" i="1" dirty="0" err="1">
                <a:latin typeface="Times New Roman" pitchFamily="18" charset="0"/>
                <a:cs typeface="Times New Roman" pitchFamily="18" charset="0"/>
              </a:rPr>
              <a:t>құзыретті</a:t>
            </a:r>
            <a:r>
              <a:rPr lang="ru-RU" sz="1200" i="1" dirty="0">
                <a:latin typeface="Times New Roman" pitchFamily="18" charset="0"/>
                <a:cs typeface="Times New Roman" pitchFamily="18" charset="0"/>
              </a:rPr>
              <a:t> орган – </a:t>
            </a:r>
            <a:r>
              <a:rPr lang="ru-RU" sz="1200" i="1" dirty="0" err="1" smtClean="0">
                <a:latin typeface="Times New Roman" pitchFamily="18" charset="0"/>
                <a:cs typeface="Times New Roman" pitchFamily="18" charset="0"/>
              </a:rPr>
              <a:t>қаржы</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a:p>
            <a:pPr algn="ctr"/>
            <a:endParaRPr lang="ru-RU" sz="1200" i="1" dirty="0"/>
          </a:p>
        </p:txBody>
      </p:sp>
      <p:sp>
        <p:nvSpPr>
          <p:cNvPr id="16393" name="AutoShape 23"/>
          <p:cNvSpPr>
            <a:spLocks noChangeArrowheads="1"/>
          </p:cNvSpPr>
          <p:nvPr/>
        </p:nvSpPr>
        <p:spPr bwMode="auto">
          <a:xfrm>
            <a:off x="2000250" y="2189956"/>
            <a:ext cx="431800" cy="18018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4" name="AutoShape 24"/>
          <p:cNvSpPr>
            <a:spLocks noChangeArrowheads="1"/>
          </p:cNvSpPr>
          <p:nvPr/>
        </p:nvSpPr>
        <p:spPr bwMode="auto">
          <a:xfrm>
            <a:off x="2007219" y="3059611"/>
            <a:ext cx="431800" cy="276225"/>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5" name="AutoShape 27"/>
          <p:cNvSpPr>
            <a:spLocks noChangeArrowheads="1"/>
          </p:cNvSpPr>
          <p:nvPr/>
        </p:nvSpPr>
        <p:spPr bwMode="auto">
          <a:xfrm>
            <a:off x="2020094" y="4018851"/>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6" name="AutoShape 39"/>
          <p:cNvSpPr>
            <a:spLocks noChangeArrowheads="1"/>
          </p:cNvSpPr>
          <p:nvPr/>
        </p:nvSpPr>
        <p:spPr bwMode="auto">
          <a:xfrm>
            <a:off x="2007219" y="5066750"/>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7" name="Прямоугольник 16"/>
          <p:cNvSpPr>
            <a:spLocks noChangeArrowheads="1"/>
          </p:cNvSpPr>
          <p:nvPr/>
        </p:nvSpPr>
        <p:spPr bwMode="auto">
          <a:xfrm>
            <a:off x="5224462" y="2370137"/>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Түсімдердің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жиынтық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жоспарын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бекіту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міндеттемелік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қаржыландыру</a:t>
            </a:r>
            <a:endParaRPr lang="ru-RU" sz="1100" dirty="0">
              <a:latin typeface="Times New Roman" pitchFamily="18" charset="0"/>
              <a:cs typeface="Times New Roman" pitchFamily="18" charset="0"/>
            </a:endParaRPr>
          </a:p>
        </p:txBody>
      </p:sp>
      <p:sp>
        <p:nvSpPr>
          <p:cNvPr id="16398" name="AutoShape 41"/>
          <p:cNvSpPr>
            <a:spLocks noChangeArrowheads="1"/>
          </p:cNvSpPr>
          <p:nvPr/>
        </p:nvSpPr>
        <p:spPr bwMode="auto">
          <a:xfrm>
            <a:off x="6572250" y="2143125"/>
            <a:ext cx="431800" cy="21193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9" name="Прямоугольник 16"/>
          <p:cNvSpPr>
            <a:spLocks noChangeArrowheads="1"/>
          </p:cNvSpPr>
          <p:nvPr/>
        </p:nvSpPr>
        <p:spPr bwMode="auto">
          <a:xfrm>
            <a:off x="5214938" y="3306762"/>
            <a:ext cx="3240087" cy="46164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Бюджетті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бойынша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жиналыстар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өткізу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есепті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бойынша</a:t>
            </a:r>
            <a:endParaRPr lang="ru-RU" sz="1200" b="1" dirty="0">
              <a:latin typeface="Times New Roman" pitchFamily="18" charset="0"/>
              <a:cs typeface="Times New Roman" pitchFamily="18" charset="0"/>
            </a:endParaRPr>
          </a:p>
        </p:txBody>
      </p:sp>
      <p:sp>
        <p:nvSpPr>
          <p:cNvPr id="16400" name="Прямоугольник 16"/>
          <p:cNvSpPr>
            <a:spLocks noChangeArrowheads="1"/>
          </p:cNvSpPr>
          <p:nvPr/>
        </p:nvSpPr>
        <p:spPr bwMode="auto">
          <a:xfrm>
            <a:off x="5214938" y="4160046"/>
            <a:ext cx="3240087" cy="8309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smtClean="0">
                <a:latin typeface="Times New Roman" pitchFamily="18" charset="0"/>
                <a:cs typeface="Times New Roman" pitchFamily="18" charset="0"/>
              </a:rPr>
              <a:t>Бюджет </a:t>
            </a:r>
            <a:r>
              <a:rPr lang="ru-RU" sz="1200" dirty="0" err="1" smtClean="0">
                <a:latin typeface="Times New Roman" pitchFamily="18" charset="0"/>
                <a:cs typeface="Times New Roman" pitchFamily="18" charset="0"/>
              </a:rPr>
              <a:t>мониторингін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қаражаты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тиімділігін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бағалауды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algn="ctr" defTabSz="615950"/>
            <a:r>
              <a:rPr lang="ru-RU" sz="1200" dirty="0" err="1">
                <a:latin typeface="Times New Roman" pitchFamily="18" charset="0"/>
                <a:cs typeface="Times New Roman" pitchFamily="18" charset="0"/>
              </a:rPr>
              <a:t>б</a:t>
            </a:r>
            <a:r>
              <a:rPr lang="ru-RU" sz="1200" dirty="0" err="1" smtClean="0">
                <a:latin typeface="Times New Roman" pitchFamily="18" charset="0"/>
                <a:cs typeface="Times New Roman" pitchFamily="18" charset="0"/>
              </a:rPr>
              <a:t>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ай </a:t>
            </a:r>
            <a:r>
              <a:rPr lang="ru-RU" sz="1200" b="1" dirty="0" err="1" smtClean="0">
                <a:latin typeface="Times New Roman" pitchFamily="18" charset="0"/>
                <a:cs typeface="Times New Roman" pitchFamily="18" charset="0"/>
              </a:rPr>
              <a:t>сайын</a:t>
            </a:r>
            <a:r>
              <a:rPr lang="ru-RU" sz="1200" b="1"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p:txBody>
      </p:sp>
      <p:sp>
        <p:nvSpPr>
          <p:cNvPr id="16401" name="Прямоугольник 16"/>
          <p:cNvSpPr>
            <a:spLocks noChangeArrowheads="1"/>
          </p:cNvSpPr>
          <p:nvPr/>
        </p:nvSpPr>
        <p:spPr bwMode="auto">
          <a:xfrm>
            <a:off x="5224462" y="537321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Аудандық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мәслихатқа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1 </a:t>
            </a:r>
            <a:r>
              <a:rPr lang="ru-RU" sz="1200" dirty="0" err="1" smtClean="0">
                <a:latin typeface="Times New Roman" pitchFamily="18" charset="0"/>
                <a:cs typeface="Times New Roman" pitchFamily="18" charset="0"/>
              </a:rPr>
              <a:t>жылдық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ағымдағы</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жылды</a:t>
            </a:r>
            <a:r>
              <a:rPr lang="kk-KZ" sz="1200" b="1" dirty="0" smtClean="0">
                <a:latin typeface="Times New Roman" pitchFamily="18" charset="0"/>
                <a:cs typeface="Times New Roman" pitchFamily="18" charset="0"/>
              </a:rPr>
              <a:t>ң</a:t>
            </a:r>
            <a:r>
              <a:rPr lang="ru-RU" sz="1200" b="1" dirty="0" smtClean="0">
                <a:latin typeface="Times New Roman" pitchFamily="18" charset="0"/>
                <a:cs typeface="Times New Roman" pitchFamily="18" charset="0"/>
              </a:rPr>
              <a:t> 1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r>
              <a:rPr lang="ru-RU" sz="1200" dirty="0" smtClean="0">
                <a:latin typeface="Times New Roman" pitchFamily="18" charset="0"/>
                <a:cs typeface="Times New Roman" pitchFamily="18" charset="0"/>
              </a:rPr>
              <a:t>, оны </a:t>
            </a:r>
            <a:r>
              <a:rPr lang="ru-RU" sz="1200" dirty="0" err="1" smtClean="0">
                <a:latin typeface="Times New Roman" pitchFamily="18" charset="0"/>
                <a:cs typeface="Times New Roman" pitchFamily="18" charset="0"/>
              </a:rPr>
              <a:t>бекіту</a:t>
            </a:r>
            <a:endParaRPr lang="ru-RU" sz="1200" dirty="0">
              <a:latin typeface="Times New Roman" pitchFamily="18" charset="0"/>
              <a:cs typeface="Times New Roman" pitchFamily="18" charset="0"/>
            </a:endParaRPr>
          </a:p>
        </p:txBody>
      </p:sp>
      <p:sp>
        <p:nvSpPr>
          <p:cNvPr id="16402" name="AutoShape 46"/>
          <p:cNvSpPr>
            <a:spLocks noChangeArrowheads="1"/>
          </p:cNvSpPr>
          <p:nvPr/>
        </p:nvSpPr>
        <p:spPr bwMode="auto">
          <a:xfrm>
            <a:off x="6572250" y="3019424"/>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3" name="AutoShape 47"/>
          <p:cNvSpPr>
            <a:spLocks noChangeArrowheads="1"/>
          </p:cNvSpPr>
          <p:nvPr/>
        </p:nvSpPr>
        <p:spPr bwMode="auto">
          <a:xfrm>
            <a:off x="6574631" y="5048171"/>
            <a:ext cx="431800" cy="271464"/>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4" name="AutoShape 48"/>
          <p:cNvSpPr>
            <a:spLocks noChangeArrowheads="1"/>
          </p:cNvSpPr>
          <p:nvPr/>
        </p:nvSpPr>
        <p:spPr bwMode="auto">
          <a:xfrm>
            <a:off x="6572250" y="3812381"/>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5" name="AutoShape 49"/>
          <p:cNvSpPr>
            <a:spLocks noChangeArrowheads="1"/>
          </p:cNvSpPr>
          <p:nvPr/>
        </p:nvSpPr>
        <p:spPr bwMode="auto">
          <a:xfrm>
            <a:off x="4143374" y="1714500"/>
            <a:ext cx="932681" cy="288925"/>
          </a:xfrm>
          <a:prstGeom prst="rightArrow">
            <a:avLst>
              <a:gd name="adj1" fmla="val 50000"/>
              <a:gd name="adj2" fmla="val 62225"/>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6" name="Прямоугольник 22"/>
          <p:cNvSpPr>
            <a:spLocks noChangeArrowheads="1"/>
          </p:cNvSpPr>
          <p:nvPr/>
        </p:nvSpPr>
        <p:spPr bwMode="auto">
          <a:xfrm>
            <a:off x="285750" y="214313"/>
            <a:ext cx="8534722" cy="7848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latin typeface="Times New Roman" pitchFamily="18" charset="0"/>
                <a:cs typeface="Times New Roman" pitchFamily="18" charset="0"/>
              </a:rPr>
              <a:t>Бюджет </a:t>
            </a:r>
            <a:r>
              <a:rPr lang="ru-RU" sz="1600" b="1"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мемлекеттің</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міндеттері</a:t>
            </a:r>
            <a:r>
              <a:rPr lang="ru-RU" sz="1600" dirty="0" smtClean="0">
                <a:latin typeface="Times New Roman" pitchFamily="18" charset="0"/>
                <a:cs typeface="Times New Roman" pitchFamily="18" charset="0"/>
              </a:rPr>
              <a:t> мен </a:t>
            </a:r>
            <a:r>
              <a:rPr lang="ru-RU" sz="1600" dirty="0" err="1" smtClean="0">
                <a:latin typeface="Times New Roman" pitchFamily="18" charset="0"/>
                <a:cs typeface="Times New Roman" pitchFamily="18" charset="0"/>
              </a:rPr>
              <a:t>функцияларын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іске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асыруды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қаржылық</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қамтамасыз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етуге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арналған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орталықтандырылған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қоры</a:t>
            </a:r>
            <a:r>
              <a:rPr lang="ru-RU" sz="16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sz="1100" dirty="0" smtClean="0">
                <a:latin typeface="Times New Roman" pitchFamily="18" charset="0"/>
                <a:cs typeface="Times New Roman" pitchFamily="18" charset="0"/>
              </a:rPr>
              <a:t>(</a:t>
            </a:r>
            <a:r>
              <a:rPr lang="ru-RU" sz="1100" dirty="0" err="1" smtClean="0">
                <a:latin typeface="Times New Roman" pitchFamily="18" charset="0"/>
                <a:cs typeface="Times New Roman" pitchFamily="18" charset="0"/>
              </a:rPr>
              <a:t>Қазақстан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республикасы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Бюджеттік</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Кодексінің</a:t>
            </a:r>
            <a:r>
              <a:rPr lang="ru-RU" sz="1100" dirty="0" smtClean="0">
                <a:latin typeface="Times New Roman" pitchFamily="18" charset="0"/>
                <a:cs typeface="Times New Roman" pitchFamily="18" charset="0"/>
              </a:rPr>
              <a:t>  1-бабы  1) </a:t>
            </a:r>
            <a:r>
              <a:rPr lang="ru-RU" sz="1100" dirty="0" err="1" smtClean="0">
                <a:latin typeface="Times New Roman" pitchFamily="18" charset="0"/>
                <a:cs typeface="Times New Roman" pitchFamily="18" charset="0"/>
              </a:rPr>
              <a:t>тармағыны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сәйкес</a:t>
            </a:r>
            <a:r>
              <a:rPr lang="ru-RU" sz="1100" dirty="0" smtClean="0">
                <a:latin typeface="Times New Roman" pitchFamily="18" charset="0"/>
                <a:cs typeface="Times New Roman" pitchFamily="18" charset="0"/>
              </a:rPr>
              <a:t> (12 </a:t>
            </a:r>
            <a:r>
              <a:rPr lang="ru-RU" sz="1100" dirty="0" err="1" smtClean="0">
                <a:latin typeface="Times New Roman" pitchFamily="18" charset="0"/>
                <a:cs typeface="Times New Roman" pitchFamily="18" charset="0"/>
              </a:rPr>
              <a:t>тармақша</a:t>
            </a:r>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sz="1400" dirty="0" smtClean="0">
                <a:effectLst/>
              </a:rPr>
              <a:t>- </a:t>
            </a:r>
            <a:r>
              <a:rPr lang="ru-RU" sz="1400" dirty="0" err="1" smtClean="0">
                <a:effectLst/>
              </a:rPr>
              <a:t>Айлық</a:t>
            </a:r>
            <a:r>
              <a:rPr lang="ru-RU" sz="1400" dirty="0" smtClean="0">
                <a:effectLst/>
              </a:rPr>
              <a:t> </a:t>
            </a:r>
            <a:r>
              <a:rPr lang="ru-RU" sz="1400" dirty="0" err="1" smtClean="0">
                <a:effectLst/>
              </a:rPr>
              <a:t>есептік</a:t>
            </a:r>
            <a:r>
              <a:rPr lang="ru-RU" sz="1400" dirty="0" smtClean="0">
                <a:effectLst/>
              </a:rPr>
              <a:t> </a:t>
            </a:r>
            <a:r>
              <a:rPr lang="ru-RU" sz="1400" dirty="0" err="1" smtClean="0">
                <a:effectLst/>
              </a:rPr>
              <a:t>көрсеткіш</a:t>
            </a:r>
            <a:r>
              <a:rPr lang="ru-RU" sz="1400" dirty="0" smtClean="0">
                <a:effectLst/>
              </a:rPr>
              <a:t> (АЕК) – </a:t>
            </a:r>
            <a:r>
              <a:rPr lang="ru-RU" sz="1400" b="0" dirty="0" err="1" smtClean="0">
                <a:effectLst/>
              </a:rPr>
              <a:t>Қазақстан</a:t>
            </a:r>
            <a:r>
              <a:rPr lang="ru-RU" sz="1400" b="0" dirty="0" smtClean="0">
                <a:effectLst/>
              </a:rPr>
              <a:t> </a:t>
            </a:r>
            <a:r>
              <a:rPr lang="ru-RU" sz="1400" b="0" dirty="0" err="1" smtClean="0">
                <a:effectLst/>
              </a:rPr>
              <a:t>Республикасының</a:t>
            </a:r>
            <a:r>
              <a:rPr lang="ru-RU" sz="1400" b="0" dirty="0" smtClean="0">
                <a:effectLst/>
              </a:rPr>
              <a:t> </a:t>
            </a:r>
            <a:r>
              <a:rPr lang="ru-RU" sz="1400" b="0" dirty="0" err="1" smtClean="0">
                <a:effectLst/>
              </a:rPr>
              <a:t>заңнамасына</a:t>
            </a:r>
            <a:r>
              <a:rPr lang="ru-RU" sz="1400" b="0" dirty="0" smtClean="0">
                <a:effectLst/>
              </a:rPr>
              <a:t> </a:t>
            </a:r>
            <a:r>
              <a:rPr lang="ru-RU" sz="1400" b="0" dirty="0" err="1" smtClean="0">
                <a:effectLst/>
              </a:rPr>
              <a:t>сәйкес</a:t>
            </a:r>
            <a:r>
              <a:rPr lang="ru-RU" sz="1400" b="0" dirty="0" smtClean="0">
                <a:effectLst/>
              </a:rPr>
              <a:t> </a:t>
            </a:r>
            <a:r>
              <a:rPr lang="ru-RU" sz="1400" b="0" dirty="0" err="1" smtClean="0">
                <a:effectLst/>
              </a:rPr>
              <a:t>жәрдемақыларды</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өзге</a:t>
            </a:r>
            <a:r>
              <a:rPr lang="ru-RU" sz="1400" b="0" dirty="0" smtClean="0">
                <a:effectLst/>
              </a:rPr>
              <a:t> де </a:t>
            </a:r>
            <a:r>
              <a:rPr lang="ru-RU" sz="1400" b="0" dirty="0" err="1" smtClean="0">
                <a:effectLst/>
              </a:rPr>
              <a:t>әлеуметтік</a:t>
            </a:r>
            <a:r>
              <a:rPr lang="ru-RU" sz="1400" b="0" dirty="0" smtClean="0">
                <a:effectLst/>
              </a:rPr>
              <a:t> </a:t>
            </a:r>
            <a:r>
              <a:rPr lang="ru-RU" sz="1400" b="0" dirty="0" err="1" smtClean="0">
                <a:effectLst/>
              </a:rPr>
              <a:t>төлемдерді</a:t>
            </a:r>
            <a:r>
              <a:rPr lang="ru-RU" sz="1400" b="0" dirty="0" smtClean="0">
                <a:effectLst/>
              </a:rPr>
              <a:t> </a:t>
            </a:r>
            <a:r>
              <a:rPr lang="ru-RU" sz="1400" b="0" dirty="0" err="1" smtClean="0">
                <a:effectLst/>
              </a:rPr>
              <a:t>есептеу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сондай-ақ</a:t>
            </a:r>
            <a:r>
              <a:rPr lang="ru-RU" sz="1400" b="0" dirty="0" smtClean="0">
                <a:effectLst/>
              </a:rPr>
              <a:t> </a:t>
            </a:r>
            <a:r>
              <a:rPr lang="ru-RU" sz="1400" b="0" dirty="0" err="1" smtClean="0">
                <a:effectLst/>
              </a:rPr>
              <a:t>айыппұл</a:t>
            </a:r>
            <a:r>
              <a:rPr lang="ru-RU" sz="1400" b="0" dirty="0" smtClean="0">
                <a:effectLst/>
              </a:rPr>
              <a:t> </a:t>
            </a:r>
            <a:r>
              <a:rPr lang="ru-RU" sz="1400" b="0" dirty="0" err="1" smtClean="0">
                <a:effectLst/>
              </a:rPr>
              <a:t>санкцияларын</a:t>
            </a:r>
            <a:r>
              <a:rPr lang="ru-RU" sz="1400" b="0" dirty="0" smtClean="0">
                <a:effectLst/>
              </a:rPr>
              <a:t>, </a:t>
            </a:r>
            <a:r>
              <a:rPr lang="ru-RU" sz="1400" b="0" dirty="0" err="1" smtClean="0">
                <a:effectLst/>
              </a:rPr>
              <a:t>салықтар</a:t>
            </a:r>
            <a:r>
              <a:rPr lang="ru-RU" sz="1400" b="0" dirty="0" smtClean="0">
                <a:effectLst/>
              </a:rPr>
              <a:t> мен </a:t>
            </a:r>
            <a:r>
              <a:rPr lang="ru-RU" sz="1400" b="0" dirty="0" err="1" smtClean="0">
                <a:effectLst/>
              </a:rPr>
              <a:t>басқа</a:t>
            </a:r>
            <a:r>
              <a:rPr lang="ru-RU" sz="1400" b="0" dirty="0" smtClean="0">
                <a:effectLst/>
              </a:rPr>
              <a:t> да </a:t>
            </a:r>
            <a:r>
              <a:rPr lang="ru-RU" sz="1400" b="0" dirty="0" err="1" smtClean="0">
                <a:effectLst/>
              </a:rPr>
              <a:t>төлемдерді</a:t>
            </a:r>
            <a:r>
              <a:rPr lang="ru-RU" sz="1400" b="0" dirty="0" smtClean="0">
                <a:effectLst/>
              </a:rPr>
              <a:t> </a:t>
            </a:r>
            <a:r>
              <a:rPr lang="ru-RU" sz="1400" b="0" dirty="0" err="1" smtClean="0">
                <a:effectLst/>
              </a:rPr>
              <a:t>қолдану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пайдаланылатын</a:t>
            </a:r>
            <a:r>
              <a:rPr lang="ru-RU" sz="1400" b="0" dirty="0" smtClean="0">
                <a:effectLst/>
              </a:rPr>
              <a:t> </a:t>
            </a:r>
            <a:r>
              <a:rPr lang="ru-RU" sz="1400" b="0" dirty="0" err="1" smtClean="0">
                <a:effectLst/>
              </a:rPr>
              <a:t>көрсеткіш</a:t>
            </a:r>
            <a:r>
              <a:rPr lang="ru-RU" sz="1400" b="0" dirty="0">
                <a:effectLst/>
              </a:rPr>
              <a:t> (</a:t>
            </a:r>
            <a:r>
              <a:rPr lang="ru-RU" sz="1400" b="0" dirty="0" err="1">
                <a:effectLst/>
              </a:rPr>
              <a:t>Қазақстан</a:t>
            </a:r>
            <a:r>
              <a:rPr lang="ru-RU" sz="1400" b="0" dirty="0">
                <a:effectLst/>
              </a:rPr>
              <a:t> </a:t>
            </a:r>
            <a:r>
              <a:rPr lang="ru-RU" sz="1400" b="0" dirty="0" err="1">
                <a:effectLst/>
              </a:rPr>
              <a:t>Республикасының</a:t>
            </a:r>
            <a:r>
              <a:rPr lang="ru-RU" sz="1400" b="0" dirty="0">
                <a:effectLst/>
              </a:rPr>
              <a:t> </a:t>
            </a:r>
            <a:r>
              <a:rPr lang="ru-RU" sz="1400" b="0" dirty="0" smtClean="0">
                <a:effectLst/>
              </a:rPr>
              <a:t>«</a:t>
            </a:r>
            <a:r>
              <a:rPr lang="ru-RU" sz="1400" b="0" dirty="0" err="1" smtClean="0">
                <a:effectLst/>
              </a:rPr>
              <a:t>Республикалық</a:t>
            </a:r>
            <a:r>
              <a:rPr lang="ru-RU" sz="1400" b="0" dirty="0" smtClean="0">
                <a:effectLst/>
              </a:rPr>
              <a:t> бюджет </a:t>
            </a:r>
            <a:r>
              <a:rPr lang="ru-RU" sz="1400" b="0" dirty="0" err="1" smtClean="0">
                <a:effectLst/>
              </a:rPr>
              <a:t>туралы</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a:t>
            </a:r>
            <a:r>
              <a:rPr lang="ru-RU" sz="1400" dirty="0" smtClean="0">
                <a:effectLst/>
              </a:rPr>
              <a:t> </a:t>
            </a:r>
            <a:r>
              <a:rPr lang="ru-RU" sz="1400" dirty="0" err="1" smtClean="0">
                <a:effectLst/>
              </a:rPr>
              <a:t>күнкөріс</a:t>
            </a:r>
            <a:r>
              <a:rPr lang="ru-RU" sz="1400" dirty="0" smtClean="0">
                <a:effectLst/>
              </a:rPr>
              <a:t> </a:t>
            </a:r>
            <a:r>
              <a:rPr lang="ru-RU" sz="1400" dirty="0" err="1" smtClean="0">
                <a:effectLst/>
              </a:rPr>
              <a:t>деңгейі</a:t>
            </a:r>
            <a:r>
              <a:rPr lang="ru-RU" sz="1400" dirty="0" smtClean="0">
                <a:effectLst/>
              </a:rPr>
              <a:t> – </a:t>
            </a:r>
            <a:r>
              <a:rPr lang="ru-RU" sz="1400" b="0" dirty="0" err="1" smtClean="0">
                <a:effectLst/>
              </a:rPr>
              <a:t>мөлшері</a:t>
            </a:r>
            <a:r>
              <a:rPr lang="ru-RU" sz="1400" b="0" dirty="0" smtClean="0">
                <a:effectLst/>
              </a:rPr>
              <a:t> </a:t>
            </a:r>
            <a:r>
              <a:rPr lang="ru-RU" sz="1400" b="0" dirty="0" err="1" smtClean="0">
                <a:effectLst/>
              </a:rPr>
              <a:t>бойынша</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тұтыну</a:t>
            </a:r>
            <a:r>
              <a:rPr lang="ru-RU" sz="1400" b="0" dirty="0" smtClean="0">
                <a:effectLst/>
              </a:rPr>
              <a:t> </a:t>
            </a:r>
            <a:r>
              <a:rPr lang="ru-RU" sz="1400" b="0" dirty="0" err="1" smtClean="0">
                <a:effectLst/>
              </a:rPr>
              <a:t>себетінің</a:t>
            </a:r>
            <a:r>
              <a:rPr lang="ru-RU" sz="1400" b="0" dirty="0" smtClean="0">
                <a:effectLst/>
              </a:rPr>
              <a:t> </a:t>
            </a:r>
            <a:r>
              <a:rPr lang="ru-RU" sz="1400" b="0" dirty="0" err="1" smtClean="0">
                <a:effectLst/>
              </a:rPr>
              <a:t>құнына</a:t>
            </a:r>
            <a:r>
              <a:rPr lang="ru-RU" sz="1400" b="0" dirty="0" smtClean="0">
                <a:effectLst/>
              </a:rPr>
              <a:t> </a:t>
            </a:r>
            <a:r>
              <a:rPr lang="ru-RU" sz="1400" b="0" dirty="0" err="1" smtClean="0">
                <a:effectLst/>
              </a:rPr>
              <a:t>тең</a:t>
            </a:r>
            <a:r>
              <a:rPr lang="ru-RU" sz="1400" b="0" dirty="0" smtClean="0">
                <a:effectLst/>
              </a:rPr>
              <a:t>, </a:t>
            </a:r>
            <a:r>
              <a:rPr lang="ru-RU" sz="1400" b="0" dirty="0" err="1" smtClean="0">
                <a:effectLst/>
              </a:rPr>
              <a:t>бір</a:t>
            </a:r>
            <a:r>
              <a:rPr lang="ru-RU" sz="1400" b="0" dirty="0" smtClean="0">
                <a:effectLst/>
              </a:rPr>
              <a:t> </a:t>
            </a:r>
            <a:r>
              <a:rPr lang="ru-RU" sz="1400" b="0" dirty="0" err="1" smtClean="0">
                <a:effectLst/>
              </a:rPr>
              <a:t>адамға</a:t>
            </a:r>
            <a:r>
              <a:rPr lang="ru-RU" sz="1400" b="0" dirty="0" smtClean="0">
                <a:effectLst/>
              </a:rPr>
              <a:t> </a:t>
            </a:r>
            <a:r>
              <a:rPr lang="ru-RU" sz="1400" b="0" dirty="0" err="1" smtClean="0">
                <a:effectLst/>
              </a:rPr>
              <a:t>қажетті</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кіріс</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Айлық</a:t>
            </a:r>
            <a:r>
              <a:rPr lang="ru-RU" sz="1400" dirty="0" smtClean="0">
                <a:effectLst/>
              </a:rPr>
              <a:t> </a:t>
            </a:r>
            <a:r>
              <a:rPr lang="ru-RU" sz="1400" dirty="0" err="1" smtClean="0">
                <a:effectLst/>
              </a:rPr>
              <a:t>жалақының</a:t>
            </a: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төменгі</a:t>
            </a:r>
            <a:r>
              <a:rPr lang="ru-RU" sz="1400" dirty="0" smtClean="0">
                <a:effectLst/>
              </a:rPr>
              <a:t> </a:t>
            </a:r>
            <a:r>
              <a:rPr lang="ru-RU" sz="1400" dirty="0" err="1" smtClean="0">
                <a:effectLst/>
              </a:rPr>
              <a:t>мөлшері</a:t>
            </a:r>
            <a:r>
              <a:rPr lang="ru-RU" sz="1400" dirty="0" smtClean="0">
                <a:effectLst/>
              </a:rPr>
              <a:t> – </a:t>
            </a:r>
            <a:r>
              <a:rPr lang="ru-RU" sz="1400" b="0" dirty="0" err="1" smtClean="0">
                <a:effectLst/>
              </a:rPr>
              <a:t>біліктілікті</a:t>
            </a:r>
            <a:r>
              <a:rPr lang="ru-RU" sz="1400" b="0" dirty="0" smtClean="0">
                <a:effectLst/>
              </a:rPr>
              <a:t> </a:t>
            </a:r>
            <a:r>
              <a:rPr lang="ru-RU" sz="1400" b="0" dirty="0" err="1" smtClean="0">
                <a:effectLst/>
              </a:rPr>
              <a:t>қажет</a:t>
            </a:r>
            <a:r>
              <a:rPr lang="ru-RU" sz="1400" b="0" dirty="0" smtClean="0">
                <a:effectLst/>
              </a:rPr>
              <a:t> </a:t>
            </a:r>
            <a:r>
              <a:rPr lang="ru-RU" sz="1400" b="0" dirty="0" err="1" smtClean="0">
                <a:effectLst/>
              </a:rPr>
              <a:t>етпейтін</a:t>
            </a:r>
            <a:r>
              <a:rPr lang="ru-RU" sz="1400" b="0" dirty="0" smtClean="0">
                <a:effectLst/>
              </a:rPr>
              <a:t> </a:t>
            </a:r>
            <a:r>
              <a:rPr lang="ru-RU" sz="1400" b="0" dirty="0" err="1" smtClean="0">
                <a:effectLst/>
              </a:rPr>
              <a:t>қарапайым</a:t>
            </a:r>
            <a:r>
              <a:rPr lang="ru-RU" sz="1400" b="0" dirty="0" smtClean="0">
                <a:effectLst/>
              </a:rPr>
              <a:t> (</a:t>
            </a:r>
            <a:r>
              <a:rPr lang="ru-RU" sz="1400" b="0" dirty="0" err="1" smtClean="0">
                <a:effectLst/>
              </a:rPr>
              <a:t>онша</a:t>
            </a:r>
            <a:r>
              <a:rPr lang="ru-RU" sz="1400" b="0" dirty="0" smtClean="0">
                <a:effectLst/>
              </a:rPr>
              <a:t> </a:t>
            </a:r>
            <a:r>
              <a:rPr lang="ru-RU" sz="1400" b="0" dirty="0" err="1" smtClean="0">
                <a:effectLst/>
              </a:rPr>
              <a:t>күрделі</a:t>
            </a:r>
            <a:r>
              <a:rPr lang="ru-RU" sz="1400" b="0" dirty="0" smtClean="0">
                <a:effectLst/>
              </a:rPr>
              <a:t> </a:t>
            </a:r>
            <a:r>
              <a:rPr lang="ru-RU" sz="1400" b="0" dirty="0" err="1" smtClean="0">
                <a:effectLst/>
              </a:rPr>
              <a:t>емес</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қызметкері</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кодексінде</a:t>
            </a:r>
            <a:r>
              <a:rPr lang="ru-RU" sz="1400" b="0" dirty="0" smtClean="0">
                <a:effectLst/>
              </a:rPr>
              <a:t> </a:t>
            </a:r>
            <a:r>
              <a:rPr lang="ru-RU" sz="1400" b="0" dirty="0" err="1" smtClean="0">
                <a:effectLst/>
              </a:rPr>
              <a:t>белгіленген</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жағдайда</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жұмыс</a:t>
            </a:r>
            <a:r>
              <a:rPr lang="ru-RU" sz="1400" b="0" dirty="0" smtClean="0">
                <a:effectLst/>
              </a:rPr>
              <a:t> </a:t>
            </a:r>
            <a:r>
              <a:rPr lang="ru-RU" sz="1400" b="0" dirty="0" err="1" smtClean="0">
                <a:effectLst/>
              </a:rPr>
              <a:t>уақытының</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ұзақтығы</a:t>
            </a:r>
            <a:r>
              <a:rPr lang="ru-RU" sz="1400" b="0" dirty="0" smtClean="0">
                <a:effectLst/>
              </a:rPr>
              <a:t> </a:t>
            </a:r>
            <a:r>
              <a:rPr lang="ru-RU" sz="1400" b="0" dirty="0" err="1" smtClean="0">
                <a:effectLst/>
              </a:rPr>
              <a:t>кезінде</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нормаларын</a:t>
            </a:r>
            <a:r>
              <a:rPr lang="ru-RU" sz="1400" b="0" dirty="0" smtClean="0">
                <a:effectLst/>
              </a:rPr>
              <a:t> (</a:t>
            </a:r>
            <a:r>
              <a:rPr lang="ru-RU" sz="1400" b="0" dirty="0" err="1" smtClean="0">
                <a:effectLst/>
              </a:rPr>
              <a:t>еңңбек</a:t>
            </a:r>
            <a:r>
              <a:rPr lang="ru-RU" sz="1400" b="0" dirty="0" smtClean="0">
                <a:effectLst/>
              </a:rPr>
              <a:t> </a:t>
            </a:r>
            <a:r>
              <a:rPr lang="ru-RU" sz="1400" b="0" dirty="0" err="1" smtClean="0">
                <a:effectLst/>
              </a:rPr>
              <a:t>міндеттерін</a:t>
            </a:r>
            <a:r>
              <a:rPr lang="ru-RU" sz="1400" b="0" dirty="0" smtClean="0">
                <a:effectLst/>
              </a:rPr>
              <a:t>) </a:t>
            </a:r>
            <a:r>
              <a:rPr lang="ru-RU" sz="1400" b="0" dirty="0" err="1" smtClean="0">
                <a:effectLst/>
              </a:rPr>
              <a:t>орындаған</a:t>
            </a:r>
            <a:r>
              <a:rPr lang="ru-RU" sz="1400" b="0" dirty="0" smtClean="0">
                <a:effectLst/>
              </a:rPr>
              <a:t> </a:t>
            </a:r>
            <a:r>
              <a:rPr lang="ru-RU" sz="1400" b="0" dirty="0" err="1" smtClean="0">
                <a:effectLst/>
              </a:rPr>
              <a:t>кезде</a:t>
            </a:r>
            <a:r>
              <a:rPr lang="ru-RU" sz="1400" b="0" dirty="0" smtClean="0">
                <a:effectLst/>
              </a:rPr>
              <a:t> </a:t>
            </a:r>
            <a:r>
              <a:rPr lang="ru-RU" sz="1400" b="0" dirty="0" err="1" smtClean="0">
                <a:effectLst/>
              </a:rPr>
              <a:t>бір</a:t>
            </a:r>
            <a:r>
              <a:rPr lang="ru-RU" sz="1400" b="0" dirty="0" smtClean="0">
                <a:effectLst/>
              </a:rPr>
              <a:t> айда </a:t>
            </a:r>
            <a:r>
              <a:rPr lang="ru-RU" sz="1400" b="0" dirty="0" err="1" smtClean="0">
                <a:effectLst/>
              </a:rPr>
              <a:t>оған</a:t>
            </a:r>
            <a:r>
              <a:rPr lang="ru-RU" sz="1400" b="0" dirty="0" smtClean="0">
                <a:effectLst/>
              </a:rPr>
              <a:t> </a:t>
            </a:r>
            <a:r>
              <a:rPr lang="ru-RU" sz="1400" b="0" dirty="0" err="1" smtClean="0">
                <a:effectLst/>
              </a:rPr>
              <a:t>төленетін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төлемдердің</a:t>
            </a:r>
            <a:r>
              <a:rPr lang="ru-RU" sz="1400" b="0" dirty="0" smtClean="0">
                <a:effectLst/>
              </a:rPr>
              <a:t> </a:t>
            </a:r>
            <a:r>
              <a:rPr lang="ru-RU" sz="1400" b="0" dirty="0" err="1" smtClean="0">
                <a:effectLst/>
              </a:rPr>
              <a:t>кепілдік</a:t>
            </a:r>
            <a:r>
              <a:rPr lang="ru-RU" sz="1400" b="0" dirty="0" smtClean="0">
                <a:effectLst/>
              </a:rPr>
              <a:t> </a:t>
            </a:r>
            <a:r>
              <a:rPr lang="ru-RU" sz="1400" b="0" dirty="0" err="1" smtClean="0">
                <a:effectLst/>
              </a:rPr>
              <a:t>берілген</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төменгі</a:t>
            </a:r>
            <a:r>
              <a:rPr lang="ru-RU" sz="1400" b="0" dirty="0" smtClean="0">
                <a:effectLst/>
              </a:rPr>
              <a:t> </a:t>
            </a:r>
            <a:r>
              <a:rPr lang="ru-RU" sz="1400" b="0" dirty="0" err="1" smtClean="0">
                <a:effectLst/>
              </a:rPr>
              <a:t>мөлшері</a:t>
            </a:r>
            <a:r>
              <a:rPr lang="ru-RU" sz="1400" b="0" dirty="0" smtClean="0">
                <a:effectLst/>
              </a:rPr>
              <a:t>.</a:t>
            </a:r>
            <a:endParaRPr lang="ru-RU" sz="1400" b="0" dirty="0">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98638702"/>
              </p:ext>
            </p:extLst>
          </p:nvPr>
        </p:nvGraphicFramePr>
        <p:xfrm>
          <a:off x="467544" y="3284984"/>
          <a:ext cx="8229600" cy="1838960"/>
        </p:xfrm>
        <a:graphic>
          <a:graphicData uri="http://schemas.openxmlformats.org/drawingml/2006/table">
            <a:tbl>
              <a:tblPr firstRow="1" bandRow="1">
                <a:tableStyleId>{00A15C55-8517-42AA-B614-E9B94910E393}</a:tableStyleId>
              </a:tblPr>
              <a:tblGrid>
                <a:gridCol w="586408"/>
                <a:gridCol w="4104456"/>
                <a:gridCol w="864096"/>
                <a:gridCol w="864096"/>
                <a:gridCol w="864096"/>
                <a:gridCol w="946448"/>
              </a:tblGrid>
              <a:tr h="370840">
                <a:tc>
                  <a:txBody>
                    <a:bodyPr/>
                    <a:lstStyle/>
                    <a:p>
                      <a:r>
                        <a:rPr lang="ru-RU" sz="1500" dirty="0" smtClean="0"/>
                        <a:t>№</a:t>
                      </a:r>
                      <a:endParaRPr lang="ru-RU" sz="1500" dirty="0"/>
                    </a:p>
                  </a:txBody>
                  <a:tcPr/>
                </a:tc>
                <a:tc>
                  <a:txBody>
                    <a:bodyPr/>
                    <a:lstStyle/>
                    <a:p>
                      <a:r>
                        <a:rPr lang="ru-RU" sz="1500" dirty="0" err="1" smtClean="0"/>
                        <a:t>Көрсеткіштердің</a:t>
                      </a:r>
                      <a:r>
                        <a:rPr lang="ru-RU" sz="1500" dirty="0" smtClean="0"/>
                        <a:t> </a:t>
                      </a:r>
                      <a:r>
                        <a:rPr lang="ru-RU" sz="1500" dirty="0" err="1" smtClean="0"/>
                        <a:t>атауы</a:t>
                      </a:r>
                      <a:endParaRPr lang="ru-RU" sz="1500" dirty="0"/>
                    </a:p>
                  </a:txBody>
                  <a:tcPr/>
                </a:tc>
                <a:tc>
                  <a:txBody>
                    <a:bodyPr/>
                    <a:lstStyle/>
                    <a:p>
                      <a:pPr algn="ctr"/>
                      <a:r>
                        <a:rPr lang="ru-RU" sz="1500" dirty="0" smtClean="0"/>
                        <a:t>2016ж.</a:t>
                      </a:r>
                      <a:endParaRPr lang="ru-RU" sz="1500" dirty="0"/>
                    </a:p>
                  </a:txBody>
                  <a:tcPr/>
                </a:tc>
                <a:tc>
                  <a:txBody>
                    <a:bodyPr/>
                    <a:lstStyle/>
                    <a:p>
                      <a:pPr algn="ctr"/>
                      <a:r>
                        <a:rPr lang="ru-RU" sz="1500" dirty="0" smtClean="0"/>
                        <a:t>2017ж.</a:t>
                      </a:r>
                      <a:endParaRPr lang="ru-RU" sz="1500" dirty="0"/>
                    </a:p>
                  </a:txBody>
                  <a:tcPr/>
                </a:tc>
                <a:tc>
                  <a:txBody>
                    <a:bodyPr/>
                    <a:lstStyle/>
                    <a:p>
                      <a:pPr algn="ctr"/>
                      <a:r>
                        <a:rPr lang="ru-RU" sz="1500" dirty="0" smtClean="0"/>
                        <a:t>2018ж.</a:t>
                      </a:r>
                      <a:endParaRPr lang="ru-RU" sz="1500" dirty="0"/>
                    </a:p>
                  </a:txBody>
                  <a:tcPr/>
                </a:tc>
                <a:tc>
                  <a:txBody>
                    <a:bodyPr/>
                    <a:lstStyle/>
                    <a:p>
                      <a:pPr algn="ctr"/>
                      <a:r>
                        <a:rPr lang="ru-RU" sz="1500" dirty="0" smtClean="0"/>
                        <a:t>2019ж.</a:t>
                      </a:r>
                      <a:endParaRPr lang="ru-RU" sz="1500" dirty="0"/>
                    </a:p>
                  </a:txBody>
                  <a:tcPr/>
                </a:tc>
              </a:tr>
              <a:tr h="370840">
                <a:tc>
                  <a:txBody>
                    <a:bodyPr/>
                    <a:lstStyle/>
                    <a:p>
                      <a:r>
                        <a:rPr lang="ru-RU" sz="1500" dirty="0" smtClean="0"/>
                        <a:t>1</a:t>
                      </a:r>
                    </a:p>
                  </a:txBody>
                  <a:tcPr/>
                </a:tc>
                <a:tc>
                  <a:txBody>
                    <a:bodyPr/>
                    <a:lstStyle/>
                    <a:p>
                      <a:r>
                        <a:rPr lang="ru-RU" sz="1500" dirty="0" err="1" smtClean="0"/>
                        <a:t>Айлық</a:t>
                      </a:r>
                      <a:r>
                        <a:rPr lang="ru-RU" sz="1500" dirty="0" smtClean="0"/>
                        <a:t> </a:t>
                      </a:r>
                      <a:r>
                        <a:rPr lang="ru-RU" sz="1500" dirty="0" err="1" smtClean="0"/>
                        <a:t>есептік</a:t>
                      </a:r>
                      <a:r>
                        <a:rPr lang="ru-RU" sz="1500" dirty="0" smtClean="0"/>
                        <a:t> </a:t>
                      </a:r>
                      <a:r>
                        <a:rPr lang="ru-RU" sz="1500" dirty="0" err="1" smtClean="0"/>
                        <a:t>көрсеткіш</a:t>
                      </a:r>
                      <a:r>
                        <a:rPr lang="ru-RU" sz="1500" dirty="0" smtClean="0"/>
                        <a:t> (АЕК), </a:t>
                      </a:r>
                      <a:r>
                        <a:rPr lang="ru-RU" sz="1500" dirty="0" err="1" smtClean="0"/>
                        <a:t>теңге</a:t>
                      </a:r>
                      <a:endParaRPr lang="ru-RU" sz="1500" dirty="0"/>
                    </a:p>
                  </a:txBody>
                  <a:tcPr/>
                </a:tc>
                <a:tc>
                  <a:txBody>
                    <a:bodyPr/>
                    <a:lstStyle/>
                    <a:p>
                      <a:pPr algn="ctr"/>
                      <a:r>
                        <a:rPr lang="ru-RU" sz="1600" dirty="0" smtClean="0"/>
                        <a:t>2121</a:t>
                      </a:r>
                      <a:endParaRPr lang="ru-RU" sz="1600" dirty="0"/>
                    </a:p>
                  </a:txBody>
                  <a:tcPr/>
                </a:tc>
                <a:tc>
                  <a:txBody>
                    <a:bodyPr/>
                    <a:lstStyle/>
                    <a:p>
                      <a:pPr algn="ctr"/>
                      <a:r>
                        <a:rPr lang="ru-RU" sz="1600" dirty="0" smtClean="0"/>
                        <a:t>2269</a:t>
                      </a:r>
                      <a:endParaRPr lang="ru-RU" sz="1600" dirty="0"/>
                    </a:p>
                  </a:txBody>
                  <a:tcPr/>
                </a:tc>
                <a:tc>
                  <a:txBody>
                    <a:bodyPr/>
                    <a:lstStyle/>
                    <a:p>
                      <a:pPr algn="ctr"/>
                      <a:r>
                        <a:rPr lang="ru-RU" sz="1600" dirty="0" smtClean="0"/>
                        <a:t>2405</a:t>
                      </a:r>
                      <a:endParaRPr lang="ru-RU" sz="1600" dirty="0"/>
                    </a:p>
                  </a:txBody>
                  <a:tcPr/>
                </a:tc>
                <a:tc>
                  <a:txBody>
                    <a:bodyPr/>
                    <a:lstStyle/>
                    <a:p>
                      <a:pPr algn="ctr"/>
                      <a:r>
                        <a:rPr lang="ru-RU" sz="1600" dirty="0" smtClean="0"/>
                        <a:t>2525</a:t>
                      </a:r>
                      <a:endParaRPr lang="ru-RU" sz="1600" dirty="0"/>
                    </a:p>
                  </a:txBody>
                  <a:tcPr/>
                </a:tc>
              </a:tr>
              <a:tr h="370840">
                <a:tc>
                  <a:txBody>
                    <a:bodyPr/>
                    <a:lstStyle/>
                    <a:p>
                      <a:r>
                        <a:rPr lang="ru-RU" sz="1500" dirty="0" smtClean="0"/>
                        <a:t>2</a:t>
                      </a:r>
                      <a:endParaRPr lang="ru-RU" sz="1500" dirty="0"/>
                    </a:p>
                  </a:txBody>
                  <a:tcPr/>
                </a:tc>
                <a:tc>
                  <a:txBody>
                    <a:bodyPr/>
                    <a:lstStyle/>
                    <a:p>
                      <a:r>
                        <a:rPr lang="ru-RU" sz="1500" dirty="0" err="1" smtClean="0"/>
                        <a:t>Айлық</a:t>
                      </a:r>
                      <a:r>
                        <a:rPr lang="ru-RU" sz="1500" dirty="0" smtClean="0"/>
                        <a:t> </a:t>
                      </a:r>
                      <a:r>
                        <a:rPr lang="ru-RU" sz="1500" dirty="0" err="1" smtClean="0"/>
                        <a:t>жалақының</a:t>
                      </a:r>
                      <a:r>
                        <a:rPr lang="ru-RU" sz="1500" dirty="0" smtClean="0"/>
                        <a:t> </a:t>
                      </a:r>
                      <a:r>
                        <a:rPr lang="ru-RU" sz="1500" dirty="0" err="1" smtClean="0"/>
                        <a:t>ең</a:t>
                      </a:r>
                      <a:r>
                        <a:rPr lang="ru-RU" sz="1500" dirty="0" smtClean="0"/>
                        <a:t> </a:t>
                      </a:r>
                      <a:r>
                        <a:rPr lang="ru-RU" sz="1500" dirty="0" err="1" smtClean="0"/>
                        <a:t>төменгі</a:t>
                      </a:r>
                      <a:r>
                        <a:rPr lang="ru-RU" sz="1500" dirty="0" smtClean="0"/>
                        <a:t> </a:t>
                      </a:r>
                      <a:r>
                        <a:rPr lang="ru-RU" sz="1500" dirty="0" err="1" smtClean="0"/>
                        <a:t>мөлшері</a:t>
                      </a:r>
                      <a:r>
                        <a:rPr lang="ru-RU" sz="1500" dirty="0" smtClean="0"/>
                        <a:t>, </a:t>
                      </a:r>
                      <a:r>
                        <a:rPr lang="ru-RU" sz="1500" dirty="0" err="1" smtClean="0"/>
                        <a:t>теңге</a:t>
                      </a:r>
                      <a:endParaRPr lang="ru-RU" sz="1500" dirty="0"/>
                    </a:p>
                  </a:txBody>
                  <a:tcPr/>
                </a:tc>
                <a:tc>
                  <a:txBody>
                    <a:bodyPr/>
                    <a:lstStyle/>
                    <a:p>
                      <a:pPr algn="ctr"/>
                      <a:r>
                        <a:rPr lang="ru-RU" sz="1600" dirty="0" smtClean="0"/>
                        <a:t>22859</a:t>
                      </a:r>
                    </a:p>
                  </a:txBody>
                  <a:tcPr/>
                </a:tc>
                <a:tc>
                  <a:txBody>
                    <a:bodyPr/>
                    <a:lstStyle/>
                    <a:p>
                      <a:pPr algn="ctr"/>
                      <a:r>
                        <a:rPr lang="ru-RU" sz="1600" dirty="0" smtClean="0"/>
                        <a:t>24459</a:t>
                      </a:r>
                    </a:p>
                  </a:txBody>
                  <a:tcPr/>
                </a:tc>
                <a:tc>
                  <a:txBody>
                    <a:bodyPr/>
                    <a:lstStyle/>
                    <a:p>
                      <a:pPr algn="ctr"/>
                      <a:r>
                        <a:rPr lang="ru-RU" sz="1600" dirty="0" smtClean="0"/>
                        <a:t>28284</a:t>
                      </a:r>
                    </a:p>
                  </a:txBody>
                  <a:tcPr/>
                </a:tc>
                <a:tc>
                  <a:txBody>
                    <a:bodyPr/>
                    <a:lstStyle/>
                    <a:p>
                      <a:pPr algn="ctr"/>
                      <a:r>
                        <a:rPr lang="kk-KZ" sz="1600" dirty="0" smtClean="0"/>
                        <a:t>42500</a:t>
                      </a:r>
                      <a:endParaRPr lang="ru-RU" sz="1600" dirty="0" smtClean="0"/>
                    </a:p>
                  </a:txBody>
                  <a:tcPr/>
                </a:tc>
              </a:tr>
              <a:tr h="370840">
                <a:tc>
                  <a:txBody>
                    <a:bodyPr/>
                    <a:lstStyle/>
                    <a:p>
                      <a:r>
                        <a:rPr lang="ru-RU" sz="1500" dirty="0" smtClean="0"/>
                        <a:t>3</a:t>
                      </a:r>
                      <a:endParaRPr lang="ru-RU" sz="1500" dirty="0"/>
                    </a:p>
                  </a:txBody>
                  <a:tcPr/>
                </a:tc>
                <a:tc>
                  <a:txBody>
                    <a:bodyPr/>
                    <a:lstStyle/>
                    <a:p>
                      <a:r>
                        <a:rPr lang="ru-RU" sz="1500" dirty="0" err="1" smtClean="0"/>
                        <a:t>Мемлекеттік</a:t>
                      </a:r>
                      <a:r>
                        <a:rPr lang="ru-RU" sz="1500" dirty="0" smtClean="0"/>
                        <a:t> </a:t>
                      </a:r>
                      <a:r>
                        <a:rPr lang="ru-RU" sz="1500" dirty="0" err="1" smtClean="0"/>
                        <a:t>базалық</a:t>
                      </a:r>
                      <a:r>
                        <a:rPr lang="ru-RU" sz="1500" dirty="0" smtClean="0"/>
                        <a:t> </a:t>
                      </a:r>
                      <a:r>
                        <a:rPr lang="ru-RU" sz="1500" dirty="0" err="1" smtClean="0"/>
                        <a:t>зейнетақы</a:t>
                      </a:r>
                      <a:r>
                        <a:rPr lang="ru-RU" sz="1500" dirty="0" smtClean="0"/>
                        <a:t> </a:t>
                      </a:r>
                      <a:r>
                        <a:rPr lang="ru-RU" sz="1500" dirty="0" err="1" smtClean="0"/>
                        <a:t>төлемінің</a:t>
                      </a:r>
                      <a:r>
                        <a:rPr lang="ru-RU" sz="1500" dirty="0" smtClean="0"/>
                        <a:t> </a:t>
                      </a:r>
                      <a:r>
                        <a:rPr lang="ru-RU" sz="1500" dirty="0" err="1" smtClean="0"/>
                        <a:t>мөлшері</a:t>
                      </a:r>
                      <a:endParaRPr lang="ru-RU" sz="1500" dirty="0"/>
                    </a:p>
                  </a:txBody>
                  <a:tcPr/>
                </a:tc>
                <a:tc>
                  <a:txBody>
                    <a:bodyPr/>
                    <a:lstStyle/>
                    <a:p>
                      <a:pPr algn="ctr"/>
                      <a:r>
                        <a:rPr lang="ru-RU" sz="1600" dirty="0" smtClean="0"/>
                        <a:t>11965</a:t>
                      </a:r>
                    </a:p>
                  </a:txBody>
                  <a:tcPr/>
                </a:tc>
                <a:tc>
                  <a:txBody>
                    <a:bodyPr/>
                    <a:lstStyle/>
                    <a:p>
                      <a:pPr algn="ctr"/>
                      <a:r>
                        <a:rPr lang="ru-RU" sz="1600" dirty="0" smtClean="0"/>
                        <a:t>12802</a:t>
                      </a:r>
                    </a:p>
                  </a:txBody>
                  <a:tcPr/>
                </a:tc>
                <a:tc>
                  <a:txBody>
                    <a:bodyPr/>
                    <a:lstStyle/>
                    <a:p>
                      <a:pPr algn="ctr"/>
                      <a:r>
                        <a:rPr lang="ru-RU" sz="1600" dirty="0" smtClean="0"/>
                        <a:t>15274</a:t>
                      </a:r>
                    </a:p>
                  </a:txBody>
                  <a:tcPr/>
                </a:tc>
                <a:tc>
                  <a:txBody>
                    <a:bodyPr/>
                    <a:lstStyle/>
                    <a:p>
                      <a:pPr algn="ctr"/>
                      <a:r>
                        <a:rPr lang="ru-RU" sz="1600" dirty="0" smtClean="0"/>
                        <a:t>16037</a:t>
                      </a:r>
                    </a:p>
                  </a:txBody>
                  <a:tcPr/>
                </a:tc>
              </a:tr>
            </a:tbl>
          </a:graphicData>
        </a:graphic>
      </p:graphicFrame>
    </p:spTree>
    <p:extLst>
      <p:ext uri="{BB962C8B-B14F-4D97-AF65-F5344CB8AC3E}">
        <p14:creationId xmlns:p14="http://schemas.microsoft.com/office/powerpoint/2010/main" val="316239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4267200" y="3143250"/>
          <a:ext cx="609600" cy="571500"/>
        </p:xfrm>
        <a:graphic>
          <a:graphicData uri="http://schemas.openxmlformats.org/drawingml/2006/table">
            <a:tbl>
              <a:tblPr/>
              <a:tblGrid>
                <a:gridCol w="609600"/>
              </a:tblGrid>
              <a:tr h="571500">
                <a:tc>
                  <a:txBody>
                    <a:bodyPr/>
                    <a:lstStyle/>
                    <a:p>
                      <a:pPr algn="l" fontAlgn="b"/>
                      <a:endParaRPr lang="ru-RU"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974911711"/>
              </p:ext>
            </p:extLst>
          </p:nvPr>
        </p:nvGraphicFramePr>
        <p:xfrm>
          <a:off x="395535" y="1396282"/>
          <a:ext cx="8280921" cy="3121271"/>
        </p:xfrm>
        <a:graphic>
          <a:graphicData uri="http://schemas.openxmlformats.org/drawingml/2006/table">
            <a:tbl>
              <a:tblPr/>
              <a:tblGrid>
                <a:gridCol w="4464497"/>
                <a:gridCol w="3816424"/>
              </a:tblGrid>
              <a:tr h="471185">
                <a:tc>
                  <a:txBody>
                    <a:bodyPr/>
                    <a:lstStyle/>
                    <a:p>
                      <a:pPr algn="ctr" rtl="0" fontAlgn="t"/>
                      <a:r>
                        <a:rPr lang="ru-RU" sz="1600" b="1" i="0" u="none" strike="noStrike" dirty="0" err="1" smtClean="0">
                          <a:solidFill>
                            <a:srgbClr val="000000"/>
                          </a:solidFill>
                          <a:latin typeface="Times New Roman"/>
                        </a:rPr>
                        <a:t>Атауы</a:t>
                      </a:r>
                      <a:r>
                        <a:rPr lang="ru-RU" sz="1600" b="0"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ctr" rtl="0" fontAlgn="t"/>
                      <a:r>
                        <a:rPr lang="ru-RU" sz="1600" b="1" i="0" u="none" strike="noStrike" dirty="0" smtClean="0">
                          <a:solidFill>
                            <a:srgbClr val="000000"/>
                          </a:solidFill>
                          <a:latin typeface="Times New Roman"/>
                        </a:rPr>
                        <a:t>2019 </a:t>
                      </a:r>
                      <a:r>
                        <a:rPr lang="ru-RU" sz="1600" b="1" i="0" u="none" strike="noStrike" dirty="0" err="1" smtClean="0">
                          <a:solidFill>
                            <a:srgbClr val="000000"/>
                          </a:solidFill>
                          <a:latin typeface="Times New Roman"/>
                        </a:rPr>
                        <a:t>жыл</a:t>
                      </a:r>
                      <a:r>
                        <a:rPr lang="ru-RU" sz="1600" b="1"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r>
              <a:tr h="346180">
                <a:tc>
                  <a:txBody>
                    <a:bodyPr/>
                    <a:lstStyle/>
                    <a:p>
                      <a:pPr algn="l" rtl="0" fontAlgn="t"/>
                      <a:r>
                        <a:rPr lang="ru-RU" sz="1600" b="1" i="0" u="none" strike="noStrike" dirty="0" smtClean="0">
                          <a:solidFill>
                            <a:srgbClr val="000000"/>
                          </a:solidFill>
                          <a:latin typeface="Times New Roman"/>
                        </a:rPr>
                        <a:t>ТҮСІМДЕР </a:t>
                      </a:r>
                      <a:r>
                        <a:rPr lang="ru-RU" sz="1600" b="1" i="0" u="none" strike="noStrike" dirty="0">
                          <a:solidFill>
                            <a:srgbClr val="000000"/>
                          </a:solidFill>
                          <a:latin typeface="Times New Roman"/>
                        </a:rPr>
                        <a:t>- </a:t>
                      </a:r>
                      <a:r>
                        <a:rPr lang="ru-RU" sz="1600" b="1" i="0" u="none" strike="noStrike" dirty="0" err="1" smtClean="0">
                          <a:solidFill>
                            <a:srgbClr val="000000"/>
                          </a:solidFill>
                          <a:latin typeface="Times New Roman"/>
                        </a:rPr>
                        <a:t>барлығы</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kk-KZ" sz="1800" b="1" i="0" u="none" strike="noStrike" dirty="0" smtClean="0">
                          <a:solidFill>
                            <a:srgbClr val="000000"/>
                          </a:solidFill>
                          <a:latin typeface="Times New Roman"/>
                        </a:rPr>
                        <a:t>208</a:t>
                      </a:r>
                      <a:r>
                        <a:rPr lang="kk-KZ" sz="1800" b="1" i="0" u="none" strike="noStrike" baseline="0" dirty="0" smtClean="0">
                          <a:solidFill>
                            <a:srgbClr val="000000"/>
                          </a:solidFill>
                          <a:latin typeface="Times New Roman"/>
                        </a:rPr>
                        <a:t> 954</a:t>
                      </a:r>
                      <a:endParaRPr lang="ru-RU" sz="1800" b="1"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04403">
                <a:tc>
                  <a:txBody>
                    <a:bodyPr/>
                    <a:lstStyle/>
                    <a:p>
                      <a:pPr algn="l" rtl="0" fontAlgn="t"/>
                      <a:r>
                        <a:rPr lang="ru-RU" sz="1600" b="0" i="1" u="none" strike="noStrike" dirty="0" err="1" smtClean="0">
                          <a:solidFill>
                            <a:srgbClr val="000000"/>
                          </a:solidFill>
                          <a:latin typeface="Times New Roman"/>
                        </a:rPr>
                        <a:t>сонымен</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қатар</a:t>
                      </a:r>
                      <a:r>
                        <a:rPr lang="ru-RU" sz="1600" b="0" i="1" u="none" strike="noStrike" dirty="0" smtClean="0">
                          <a:solidFill>
                            <a:srgbClr val="000000"/>
                          </a:solidFill>
                          <a:latin typeface="Times New Roman"/>
                        </a:rPr>
                        <a:t>:</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800" b="0" i="0" u="none" strike="noStrike" dirty="0">
                        <a:solidFill>
                          <a:schemeClr val="tx1"/>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135">
                <a:tc>
                  <a:txBody>
                    <a:bodyPr/>
                    <a:lstStyle/>
                    <a:p>
                      <a:pPr algn="l" rtl="0" fontAlgn="t"/>
                      <a:r>
                        <a:rPr lang="ru-RU" sz="1600" b="0" i="0" u="none" strike="noStrike" dirty="0" err="1" smtClean="0">
                          <a:solidFill>
                            <a:srgbClr val="000000"/>
                          </a:solidFill>
                          <a:latin typeface="Times New Roman"/>
                        </a:rPr>
                        <a:t>Салықтық</a:t>
                      </a:r>
                      <a:r>
                        <a:rPr lang="ru-RU" sz="1600" b="0" i="0" u="none" strike="noStrike" dirty="0" smtClean="0">
                          <a:solidFill>
                            <a:srgbClr val="000000"/>
                          </a:solidFill>
                          <a:latin typeface="Times New Roman"/>
                        </a:rPr>
                        <a:t> </a:t>
                      </a:r>
                      <a:r>
                        <a:rPr lang="ru-RU" sz="1600" b="0" i="0" u="none" strike="noStrike" dirty="0" err="1" smtClean="0">
                          <a:solidFill>
                            <a:srgbClr val="000000"/>
                          </a:solidFill>
                          <a:latin typeface="Times New Roman"/>
                        </a:rPr>
                        <a:t>түсімдер</a:t>
                      </a:r>
                      <a:endParaRPr lang="ru-RU" sz="1600" b="0"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ru-RU" sz="1800" b="0" i="0" u="none" strike="noStrike" dirty="0" smtClean="0">
                          <a:solidFill>
                            <a:srgbClr val="000000"/>
                          </a:solidFill>
                          <a:latin typeface="Times New Roman"/>
                        </a:rPr>
                        <a:t>158 573</a:t>
                      </a: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631828">
                <a:tc>
                  <a:txBody>
                    <a:bodyPr/>
                    <a:lstStyle/>
                    <a:p>
                      <a:pPr algn="l" rtl="0" fontAlgn="t"/>
                      <a:r>
                        <a:rPr lang="ru-RU" sz="1600" b="1" i="1" u="none" strike="noStrike" dirty="0" err="1" smtClean="0">
                          <a:solidFill>
                            <a:srgbClr val="000000"/>
                          </a:solidFill>
                          <a:latin typeface="Times New Roman"/>
                        </a:rPr>
                        <a:t>Трансферттер</a:t>
                      </a:r>
                      <a:r>
                        <a:rPr lang="ru-RU" sz="1600" b="1" i="1" u="none" strike="noStrike" dirty="0" smtClean="0">
                          <a:solidFill>
                            <a:srgbClr val="000000"/>
                          </a:solidFill>
                          <a:latin typeface="Times New Roman"/>
                        </a:rPr>
                        <a:t> </a:t>
                      </a:r>
                      <a:r>
                        <a:rPr lang="ru-RU" sz="1600" b="1" i="1" u="none" strike="noStrike" dirty="0" err="1" smtClean="0">
                          <a:solidFill>
                            <a:srgbClr val="000000"/>
                          </a:solidFill>
                          <a:latin typeface="Times New Roman"/>
                        </a:rPr>
                        <a:t>түсімі</a:t>
                      </a:r>
                      <a:r>
                        <a:rPr lang="ru-RU" sz="1600" b="1" i="1" u="none" strike="noStrike" dirty="0" smtClean="0">
                          <a:solidFill>
                            <a:srgbClr val="000000"/>
                          </a:solidFill>
                          <a:latin typeface="Times New Roman"/>
                        </a:rPr>
                        <a:t>,</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оның</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ішінде</a:t>
                      </a:r>
                      <a:r>
                        <a:rPr lang="ru-RU" sz="1600" b="1" i="1" u="none" strike="noStrike" dirty="0" smtClean="0">
                          <a:solidFill>
                            <a:srgbClr val="000000"/>
                          </a:solidFill>
                          <a:latin typeface="Times New Roman"/>
                        </a:rPr>
                        <a:t>:</a:t>
                      </a:r>
                      <a:endParaRPr lang="ru-RU" sz="1600" b="1"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t"/>
                      <a:r>
                        <a:rPr lang="kk-KZ" sz="1800" b="1" i="1" u="none" strike="noStrike" dirty="0" smtClean="0">
                          <a:solidFill>
                            <a:srgbClr val="000000"/>
                          </a:solidFill>
                          <a:latin typeface="Times New Roman"/>
                        </a:rPr>
                        <a:t>50 381</a:t>
                      </a:r>
                      <a:endParaRPr lang="ru-RU" sz="1800" b="1"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r>
              <a:tr h="519270">
                <a:tc>
                  <a:txBody>
                    <a:bodyPr/>
                    <a:lstStyle/>
                    <a:p>
                      <a:pPr algn="l" rtl="0" fontAlgn="t"/>
                      <a:r>
                        <a:rPr lang="ru-RU" sz="1600" b="0" i="1" u="none" strike="noStrike" dirty="0" err="1" smtClean="0">
                          <a:solidFill>
                            <a:srgbClr val="000000"/>
                          </a:solidFill>
                          <a:latin typeface="Times New Roman"/>
                        </a:rPr>
                        <a:t>ағымдағы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трансферттер</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ru-RU" sz="1800" b="0" i="1" u="none" strike="noStrike" dirty="0" smtClean="0">
                          <a:solidFill>
                            <a:srgbClr val="000000"/>
                          </a:solidFill>
                          <a:latin typeface="Times New Roman"/>
                        </a:rPr>
                        <a:t>50 381</a:t>
                      </a:r>
                      <a:endParaRPr lang="ru-RU" sz="1800" b="0" i="1"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19270">
                <a:tc>
                  <a:txBody>
                    <a:bodyPr/>
                    <a:lstStyle/>
                    <a:p>
                      <a:pPr algn="l" rtl="0" fontAlgn="t"/>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даму </a:t>
                      </a:r>
                      <a:r>
                        <a:rPr lang="ru-RU" sz="1600" b="0" i="1" u="none" strike="noStrike" dirty="0" err="1" smtClean="0">
                          <a:solidFill>
                            <a:srgbClr val="000000"/>
                          </a:solidFill>
                          <a:latin typeface="Times New Roman"/>
                        </a:rPr>
                        <a:t>трансферттері</a:t>
                      </a:r>
                      <a:r>
                        <a:rPr lang="ru-RU" sz="1600" b="0" i="1" u="none" strike="noStrike" dirty="0" smtClean="0">
                          <a:solidFill>
                            <a:srgbClr val="000000"/>
                          </a:solidFill>
                          <a:latin typeface="Times New Roman"/>
                        </a:rPr>
                        <a:t> </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1800" b="0" i="1" u="none" strike="noStrike" dirty="0" smtClean="0">
                          <a:solidFill>
                            <a:srgbClr val="000000"/>
                          </a:solidFill>
                          <a:latin typeface="Times New Roman"/>
                        </a:rPr>
                        <a:t>0</a:t>
                      </a:r>
                      <a:endParaRPr lang="ru-RU" sz="1800" b="0"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12" name="Rectangle 4"/>
          <p:cNvSpPr>
            <a:spLocks noGrp="1" noChangeArrowheads="1"/>
          </p:cNvSpPr>
          <p:nvPr>
            <p:ph type="title"/>
          </p:nvPr>
        </p:nvSpPr>
        <p:spPr>
          <a:xfrm>
            <a:off x="395536" y="332656"/>
            <a:ext cx="8280920" cy="720080"/>
          </a:xfrm>
          <a:solidFill>
            <a:srgbClr val="CCECFF"/>
          </a:solidFill>
        </p:spPr>
        <p:txBody>
          <a:bodyPr>
            <a:noAutofit/>
          </a:bodyPr>
          <a:lstStyle/>
          <a:p>
            <a:pPr algn="ctr" eaLnBrk="1" fontAlgn="auto" hangingPunct="1">
              <a:spcAft>
                <a:spcPts val="0"/>
              </a:spcAft>
              <a:defRPr/>
            </a:pPr>
            <a:r>
              <a:rPr lang="ru-RU" sz="1800" dirty="0" smtClean="0">
                <a:solidFill>
                  <a:schemeClr val="tx1"/>
                </a:solidFill>
                <a:latin typeface="Times New Roman" pitchFamily="18" charset="0"/>
                <a:cs typeface="Times New Roman" pitchFamily="18" charset="0"/>
              </a:rPr>
              <a:t>2019 </a:t>
            </a:r>
            <a:r>
              <a:rPr lang="ru-RU" sz="1800" dirty="0" err="1" smtClean="0">
                <a:solidFill>
                  <a:schemeClr val="tx1"/>
                </a:solidFill>
                <a:latin typeface="Times New Roman" pitchFamily="18" charset="0"/>
                <a:cs typeface="Times New Roman" pitchFamily="18" charset="0"/>
              </a:rPr>
              <a:t>жылға арна</a:t>
            </a:r>
            <a:r>
              <a:rPr lang="kk-KZ" sz="1800" dirty="0" smtClean="0">
                <a:solidFill>
                  <a:schemeClr val="tx1"/>
                </a:solidFill>
                <a:latin typeface="Times New Roman" pitchFamily="18" charset="0"/>
                <a:cs typeface="Times New Roman" pitchFamily="18" charset="0"/>
              </a:rPr>
              <a:t>лған Жаңашамалған ауылдық округінің</a:t>
            </a:r>
            <a:br>
              <a:rPr lang="kk-KZ"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бюджеті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түсімінің құрылымы, мың теңге</a:t>
            </a: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396846" y="332656"/>
            <a:ext cx="8318529" cy="380982"/>
          </a:xfrm>
        </p:spPr>
        <p:txBody>
          <a:bodyPr>
            <a:normAutofit fontScale="90000"/>
          </a:bodyPr>
          <a:lstStyle/>
          <a:p>
            <a:pPr algn="ctr" eaLnBrk="1" fontAlgn="auto" hangingPunct="1">
              <a:spcAft>
                <a:spcPts val="0"/>
              </a:spcAft>
              <a:defRPr/>
            </a:pPr>
            <a:r>
              <a:rPr lang="ru-RU" sz="2400" dirty="0" smtClean="0">
                <a:solidFill>
                  <a:srgbClr val="0033CC"/>
                </a:solidFill>
              </a:rPr>
              <a:t/>
            </a:r>
            <a:br>
              <a:rPr lang="ru-RU" sz="2400" dirty="0" smtClean="0">
                <a:solidFill>
                  <a:srgbClr val="0033CC"/>
                </a:solidFill>
              </a:rPr>
            </a:br>
            <a:r>
              <a:rPr lang="ru-RU" sz="2400" dirty="0" err="1" smtClean="0">
                <a:solidFill>
                  <a:srgbClr val="0033CC"/>
                </a:solidFill>
              </a:rPr>
              <a:t>Жа</a:t>
            </a:r>
            <a:r>
              <a:rPr lang="kk-KZ" sz="2400" dirty="0" smtClean="0">
                <a:solidFill>
                  <a:srgbClr val="0033CC"/>
                </a:solidFill>
              </a:rPr>
              <a:t>ңашамалған</a:t>
            </a:r>
            <a:r>
              <a:rPr lang="ru-RU" sz="2400" dirty="0" smtClean="0">
                <a:solidFill>
                  <a:srgbClr val="0033CC"/>
                </a:solidFill>
              </a:rPr>
              <a:t> </a:t>
            </a:r>
            <a:r>
              <a:rPr lang="ru-RU" sz="2400" dirty="0" err="1" smtClean="0">
                <a:solidFill>
                  <a:srgbClr val="0033CC"/>
                </a:solidFill>
              </a:rPr>
              <a:t>ауылдық округінің бюджеттік</a:t>
            </a:r>
            <a:r>
              <a:rPr lang="ru-RU" sz="2400" dirty="0" smtClean="0">
                <a:solidFill>
                  <a:srgbClr val="0033CC"/>
                </a:solidFill>
              </a:rPr>
              <a:t> </a:t>
            </a:r>
            <a:r>
              <a:rPr lang="ru-RU" sz="2400" dirty="0" err="1" smtClean="0">
                <a:solidFill>
                  <a:srgbClr val="0033CC"/>
                </a:solidFill>
              </a:rPr>
              <a:t>шығыстары</a:t>
            </a:r>
            <a:r>
              <a:rPr lang="ru-RU" sz="2400" dirty="0" smtClean="0">
                <a:solidFill>
                  <a:srgbClr val="0033CC"/>
                </a:solidFill>
              </a:rPr>
              <a:t/>
            </a:r>
            <a:br>
              <a:rPr lang="ru-RU" sz="2400" dirty="0" smtClean="0">
                <a:solidFill>
                  <a:srgbClr val="0033CC"/>
                </a:solidFill>
              </a:rPr>
            </a:br>
            <a:endParaRPr lang="ru-RU" sz="2400" dirty="0">
              <a:solidFill>
                <a:srgbClr val="0033CC"/>
              </a:solidFill>
            </a:endParaRPr>
          </a:p>
        </p:txBody>
      </p:sp>
      <p:graphicFrame>
        <p:nvGraphicFramePr>
          <p:cNvPr id="89" name="Таблица 88"/>
          <p:cNvGraphicFramePr>
            <a:graphicFrameLocks noGrp="1"/>
          </p:cNvGraphicFramePr>
          <p:nvPr>
            <p:extLst>
              <p:ext uri="{D42A27DB-BD31-4B8C-83A1-F6EECF244321}">
                <p14:modId xmlns:p14="http://schemas.microsoft.com/office/powerpoint/2010/main" val="4048472158"/>
              </p:ext>
            </p:extLst>
          </p:nvPr>
        </p:nvGraphicFramePr>
        <p:xfrm>
          <a:off x="395537" y="1772816"/>
          <a:ext cx="8280919" cy="2558237"/>
        </p:xfrm>
        <a:graphic>
          <a:graphicData uri="http://schemas.openxmlformats.org/drawingml/2006/table">
            <a:tbl>
              <a:tblPr/>
              <a:tblGrid>
                <a:gridCol w="5256583"/>
                <a:gridCol w="3024336"/>
              </a:tblGrid>
              <a:tr h="339211">
                <a:tc>
                  <a:txBody>
                    <a:bodyPr/>
                    <a:lstStyle/>
                    <a:p>
                      <a:pPr algn="ctr" rtl="0" fontAlgn="t"/>
                      <a:r>
                        <a:rPr lang="ru-RU" sz="1400" b="1" i="0" u="none" strike="noStrike" dirty="0" err="1" smtClean="0">
                          <a:solidFill>
                            <a:srgbClr val="000000"/>
                          </a:solidFill>
                          <a:latin typeface="Times New Roman"/>
                        </a:rPr>
                        <a:t>Атауы</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ru-RU" sz="1400" b="1" i="0" u="none" strike="noStrike" dirty="0" smtClean="0">
                          <a:solidFill>
                            <a:srgbClr val="000000"/>
                          </a:solidFill>
                          <a:latin typeface="Times New Roman"/>
                        </a:rPr>
                        <a:t>2019 </a:t>
                      </a:r>
                      <a:r>
                        <a:rPr lang="ru-RU" sz="1400" b="1" i="0" u="none" strike="noStrike" dirty="0" err="1" smtClean="0">
                          <a:solidFill>
                            <a:srgbClr val="000000"/>
                          </a:solidFill>
                          <a:latin typeface="Times New Roman"/>
                        </a:rPr>
                        <a:t>жыл</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45511">
                <a:tc>
                  <a:txBody>
                    <a:bodyPr/>
                    <a:lstStyle/>
                    <a:p>
                      <a:pPr algn="l" rtl="0" fontAlgn="t"/>
                      <a:r>
                        <a:rPr lang="ru-RU" sz="1400" b="1" i="0" u="none" strike="noStrike" dirty="0" smtClean="0">
                          <a:solidFill>
                            <a:srgbClr val="000000"/>
                          </a:solidFill>
                          <a:latin typeface="Times New Roman"/>
                        </a:rPr>
                        <a:t>ШЫҒЫНДАР </a:t>
                      </a:r>
                      <a:r>
                        <a:rPr lang="ru-RU" sz="1400" b="1" i="0" u="none" strike="noStrike" dirty="0">
                          <a:solidFill>
                            <a:srgbClr val="000000"/>
                          </a:solidFill>
                          <a:latin typeface="Times New Roman"/>
                        </a:rPr>
                        <a:t>- </a:t>
                      </a:r>
                      <a:r>
                        <a:rPr lang="ru-RU" sz="1400" b="1" i="0" u="none" strike="noStrike" dirty="0" err="1" smtClean="0">
                          <a:solidFill>
                            <a:srgbClr val="000000"/>
                          </a:solidFill>
                          <a:latin typeface="Times New Roman"/>
                        </a:rPr>
                        <a:t>барлығы</a:t>
                      </a:r>
                      <a:r>
                        <a:rPr lang="ru-RU" sz="1400" b="1" i="0" u="none" strike="noStrike" dirty="0" smtClean="0">
                          <a:solidFill>
                            <a:srgbClr val="000000"/>
                          </a:solidFill>
                          <a:latin typeface="Times New Roman"/>
                        </a:rPr>
                        <a:t>, </a:t>
                      </a:r>
                      <a:r>
                        <a:rPr lang="ru-RU" sz="1400" b="1" i="0" u="none" strike="noStrike" dirty="0" err="1" smtClean="0">
                          <a:solidFill>
                            <a:srgbClr val="000000"/>
                          </a:solidFill>
                          <a:latin typeface="Times New Roman"/>
                        </a:rPr>
                        <a:t>мың</a:t>
                      </a:r>
                      <a:r>
                        <a:rPr lang="ru-RU" sz="1400" b="1" i="0" u="none" strike="noStrike" baseline="0" dirty="0" err="1" smtClean="0">
                          <a:solidFill>
                            <a:srgbClr val="000000"/>
                          </a:solidFill>
                          <a:latin typeface="Times New Roman"/>
                        </a:rPr>
                        <a:t> теңге</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ru-RU" sz="1400" b="1" i="0" u="none" strike="noStrike" dirty="0" smtClean="0">
                          <a:solidFill>
                            <a:srgbClr val="000000"/>
                          </a:solidFill>
                          <a:latin typeface="Times New Roman"/>
                        </a:rPr>
                        <a:t>225 800</a:t>
                      </a:r>
                      <a:endParaRPr lang="ru-RU" sz="1400" b="1" i="0" u="none" strike="noStrike" dirty="0" smtClean="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39224">
                <a:tc>
                  <a:txBody>
                    <a:bodyPr/>
                    <a:lstStyle/>
                    <a:p>
                      <a:pPr algn="l" rtl="0" fontAlgn="t"/>
                      <a:r>
                        <a:rPr lang="ru-RU" sz="1400" b="0" i="1" u="none" strike="noStrike" dirty="0" err="1" smtClean="0">
                          <a:solidFill>
                            <a:srgbClr val="000000"/>
                          </a:solidFill>
                          <a:latin typeface="Times New Roman"/>
                        </a:rPr>
                        <a:t>сонымен</a:t>
                      </a:r>
                      <a:r>
                        <a:rPr lang="ru-RU" sz="1400" b="0" i="1" u="none" strike="noStrike" dirty="0" smtClean="0">
                          <a:solidFill>
                            <a:srgbClr val="000000"/>
                          </a:solidFill>
                          <a:latin typeface="Times New Roman"/>
                        </a:rPr>
                        <a:t> </a:t>
                      </a:r>
                      <a:r>
                        <a:rPr lang="ru-RU" sz="1400" b="0" i="1" u="none" strike="noStrike" dirty="0" err="1" smtClean="0">
                          <a:solidFill>
                            <a:srgbClr val="000000"/>
                          </a:solidFill>
                          <a:latin typeface="Times New Roman"/>
                        </a:rPr>
                        <a:t>қатар</a:t>
                      </a:r>
                      <a:r>
                        <a:rPr lang="ru-RU" sz="1400" b="0" i="1" u="none" strike="noStrike" dirty="0" smtClean="0">
                          <a:solidFill>
                            <a:srgbClr val="000000"/>
                          </a:solidFill>
                          <a:latin typeface="Times New Roman"/>
                        </a:rPr>
                        <a:t>:</a:t>
                      </a:r>
                      <a:endParaRPr lang="ru-RU" sz="1400" b="0" i="1"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815">
                <a:tc>
                  <a:txBody>
                    <a:bodyPr/>
                    <a:lstStyle/>
                    <a:p>
                      <a:pPr algn="l" rtl="0" fontAlgn="t"/>
                      <a:r>
                        <a:rPr lang="ru-RU" sz="1400" b="0" i="0" u="none" strike="noStrike" dirty="0" err="1" smtClean="0">
                          <a:solidFill>
                            <a:srgbClr val="000000"/>
                          </a:solidFill>
                          <a:latin typeface="Times New Roman"/>
                        </a:rPr>
                        <a:t>Білім</a:t>
                      </a:r>
                      <a:r>
                        <a:rPr lang="ru-RU" sz="1400" b="0" i="0" u="none" strike="noStrike" dirty="0" smtClean="0">
                          <a:solidFill>
                            <a:srgbClr val="000000"/>
                          </a:solidFill>
                          <a:latin typeface="Times New Roman"/>
                        </a:rPr>
                        <a:t> беру</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rtl="0" fontAlgn="t"/>
                      <a:r>
                        <a:rPr lang="ru-RU" sz="1400" b="0" i="0" u="none" strike="noStrike" dirty="0" smtClean="0">
                          <a:solidFill>
                            <a:srgbClr val="000000"/>
                          </a:solidFill>
                          <a:latin typeface="Times New Roman"/>
                        </a:rPr>
                        <a:t>8 467</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339224">
                <a:tc>
                  <a:txBody>
                    <a:bodyPr/>
                    <a:lstStyle/>
                    <a:p>
                      <a:pPr algn="l" rtl="0" fontAlgn="t"/>
                      <a:r>
                        <a:rPr lang="ru-RU" sz="1400" b="0" i="0" u="none" strike="noStrike" baseline="0" dirty="0" err="1" smtClean="0">
                          <a:solidFill>
                            <a:srgbClr val="000000"/>
                          </a:solidFill>
                          <a:latin typeface="Times New Roman"/>
                        </a:rPr>
                        <a:t>Мемлекеттік</a:t>
                      </a:r>
                      <a:r>
                        <a:rPr lang="ru-RU" sz="1400" b="0" i="0" u="none" strike="noStrike" baseline="0" dirty="0" smtClean="0">
                          <a:solidFill>
                            <a:srgbClr val="000000"/>
                          </a:solidFill>
                          <a:latin typeface="Times New Roman"/>
                        </a:rPr>
                        <a:t> </a:t>
                      </a:r>
                      <a:r>
                        <a:rPr lang="ru-RU" sz="1400" b="0" i="0" u="none" strike="noStrike" baseline="0" dirty="0" err="1" smtClean="0">
                          <a:solidFill>
                            <a:srgbClr val="000000"/>
                          </a:solidFill>
                          <a:latin typeface="Times New Roman"/>
                        </a:rPr>
                        <a:t>қызмет</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rtl="0" fontAlgn="t"/>
                      <a:r>
                        <a:rPr lang="ru-RU" sz="1400" b="0" i="0" u="none" strike="noStrike" dirty="0" smtClean="0">
                          <a:solidFill>
                            <a:srgbClr val="000000"/>
                          </a:solidFill>
                          <a:latin typeface="Times New Roman"/>
                        </a:rPr>
                        <a:t>38 141</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r>
              <a:tr h="400028">
                <a:tc>
                  <a:txBody>
                    <a:bodyPr/>
                    <a:lstStyle/>
                    <a:p>
                      <a:pPr algn="l" rtl="0" fontAlgn="t"/>
                      <a:r>
                        <a:rPr lang="ru-RU" sz="1400" b="0" i="0" u="none" strike="noStrike" dirty="0" err="1" smtClean="0">
                          <a:solidFill>
                            <a:srgbClr val="000000"/>
                          </a:solidFill>
                          <a:latin typeface="Times New Roman"/>
                        </a:rPr>
                        <a:t>Тұрғын-үй</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коммуналдық</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шаруашылығы</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t"/>
                      <a:r>
                        <a:rPr lang="ru-RU" sz="1400" b="0" i="0" u="none" strike="noStrike" dirty="0" smtClean="0">
                          <a:solidFill>
                            <a:srgbClr val="000000"/>
                          </a:solidFill>
                          <a:latin typeface="Times New Roman"/>
                        </a:rPr>
                        <a:t>13 623</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339224">
                <a:tc>
                  <a:txBody>
                    <a:bodyPr/>
                    <a:lstStyle/>
                    <a:p>
                      <a:pPr algn="l" rtl="0" fontAlgn="t"/>
                      <a:r>
                        <a:rPr lang="ru-RU" sz="1400" b="0" i="0" u="none" strike="noStrike" dirty="0" err="1" smtClean="0">
                          <a:solidFill>
                            <a:srgbClr val="000000"/>
                          </a:solidFill>
                          <a:latin typeface="Times New Roman"/>
                        </a:rPr>
                        <a:t>Басқалар</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ru-RU" sz="1400" b="0" i="0" u="none" strike="noStrike" smtClean="0">
                          <a:solidFill>
                            <a:srgbClr val="000000"/>
                          </a:solidFill>
                          <a:latin typeface="Times New Roman"/>
                        </a:rPr>
                        <a:t>38</a:t>
                      </a:r>
                      <a:r>
                        <a:rPr lang="ru-RU" sz="1400" b="0" i="0" u="none" strike="noStrike" baseline="0" smtClean="0">
                          <a:solidFill>
                            <a:srgbClr val="000000"/>
                          </a:solidFill>
                          <a:latin typeface="Times New Roman"/>
                        </a:rPr>
                        <a:t> 823</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
        <p:nvSpPr>
          <p:cNvPr id="5" name="Прямоугольник 4"/>
          <p:cNvSpPr/>
          <p:nvPr/>
        </p:nvSpPr>
        <p:spPr>
          <a:xfrm>
            <a:off x="395536" y="800100"/>
            <a:ext cx="8319839" cy="8572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i="1" dirty="0" smtClean="0">
                <a:solidFill>
                  <a:srgbClr val="0000FF"/>
                </a:solidFill>
                <a:latin typeface="Times New Roman" pitchFamily="18" charset="0"/>
                <a:cs typeface="Times New Roman" pitchFamily="18" charset="0"/>
              </a:rPr>
              <a:t>2019 </a:t>
            </a:r>
            <a:r>
              <a:rPr lang="ru-RU" sz="1400" i="1" dirty="0" err="1" smtClean="0">
                <a:solidFill>
                  <a:srgbClr val="0000FF"/>
                </a:solidFill>
                <a:latin typeface="Times New Roman" pitchFamily="18" charset="0"/>
                <a:cs typeface="Times New Roman" pitchFamily="18" charset="0"/>
              </a:rPr>
              <a:t>жылға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округтерінің бюджеті</a:t>
            </a:r>
            <a:r>
              <a:rPr lang="ru-RU" sz="1400" i="1" dirty="0" smtClean="0">
                <a:solidFill>
                  <a:srgbClr val="0000FF"/>
                </a:solidFill>
                <a:latin typeface="Times New Roman" pitchFamily="18" charset="0"/>
                <a:cs typeface="Times New Roman" pitchFamily="18" charset="0"/>
              </a:rPr>
              <a:t> , </a:t>
            </a:r>
            <a:r>
              <a:rPr lang="ru-RU" sz="1400" i="1" dirty="0" err="1" smtClean="0">
                <a:solidFill>
                  <a:srgbClr val="0000FF"/>
                </a:solidFill>
                <a:latin typeface="Times New Roman" pitchFamily="18" charset="0"/>
                <a:cs typeface="Times New Roman" pitchFamily="18" charset="0"/>
              </a:rPr>
              <a:t>Елбасының Қазақстан халқына Жолдауына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мемлекеттік</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 салааралық бағдарламалар</a:t>
            </a:r>
            <a:r>
              <a:rPr lang="ru-RU" sz="1400" i="1" dirty="0" smtClean="0">
                <a:solidFill>
                  <a:srgbClr val="0000FF"/>
                </a:solidFill>
                <a:latin typeface="Times New Roman" pitchFamily="18" charset="0"/>
                <a:cs typeface="Times New Roman" pitchFamily="18" charset="0"/>
              </a:rPr>
              <a:t>, 2019 </a:t>
            </a:r>
            <a:r>
              <a:rPr lang="ru-RU" sz="1400" i="1" dirty="0" err="1" smtClean="0">
                <a:solidFill>
                  <a:srgbClr val="0000FF"/>
                </a:solidFill>
                <a:latin typeface="Times New Roman" pitchFamily="18" charset="0"/>
                <a:cs typeface="Times New Roman" pitchFamily="18" charset="0"/>
              </a:rPr>
              <a:t>жылға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округтерінң </a:t>
            </a:r>
            <a:r>
              <a:rPr lang="ru-RU" sz="1400" i="1" dirty="0" smtClean="0">
                <a:solidFill>
                  <a:srgbClr val="0000FF"/>
                </a:solidFill>
                <a:latin typeface="Times New Roman" pitchFamily="18" charset="0"/>
                <a:cs typeface="Times New Roman" pitchFamily="18" charset="0"/>
              </a:rPr>
              <a:t>даму </a:t>
            </a:r>
            <a:r>
              <a:rPr lang="ru-RU" sz="1400" i="1" dirty="0" err="1" smtClean="0">
                <a:solidFill>
                  <a:srgbClr val="0000FF"/>
                </a:solidFill>
                <a:latin typeface="Times New Roman" pitchFamily="18" charset="0"/>
                <a:cs typeface="Times New Roman" pitchFamily="18" charset="0"/>
              </a:rPr>
              <a:t>бағдарламасын</a:t>
            </a:r>
            <a:r>
              <a:rPr lang="ru-RU" sz="1400" i="1" dirty="0" err="1">
                <a:solidFill>
                  <a:srgbClr val="0000FF"/>
                </a:solidFill>
                <a:latin typeface="Times New Roman" pitchFamily="18" charset="0"/>
                <a:cs typeface="Times New Roman" pitchFamily="18" charset="0"/>
              </a:rPr>
              <a:t> іске</a:t>
            </a:r>
            <a:r>
              <a:rPr lang="ru-RU" sz="1400" i="1" dirty="0">
                <a:solidFill>
                  <a:srgbClr val="0000FF"/>
                </a:solidFill>
                <a:latin typeface="Times New Roman" pitchFamily="18" charset="0"/>
                <a:cs typeface="Times New Roman" pitchFamily="18" charset="0"/>
              </a:rPr>
              <a:t> </a:t>
            </a:r>
            <a:r>
              <a:rPr lang="ru-RU" sz="1400" i="1" dirty="0" err="1">
                <a:solidFill>
                  <a:srgbClr val="0000FF"/>
                </a:solidFill>
                <a:latin typeface="Times New Roman" pitchFamily="18" charset="0"/>
                <a:cs typeface="Times New Roman" pitchFamily="18" charset="0"/>
              </a:rPr>
              <a:t>асыруға </a:t>
            </a:r>
            <a:r>
              <a:rPr lang="ru-RU" sz="1400" i="1" dirty="0" err="1" smtClean="0">
                <a:solidFill>
                  <a:srgbClr val="0000FF"/>
                </a:solidFill>
                <a:latin typeface="Times New Roman" pitchFamily="18" charset="0"/>
                <a:cs typeface="Times New Roman" pitchFamily="18" charset="0"/>
              </a:rPr>
              <a:t>бағытталған</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28625"/>
            <a:ext cx="8496944"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2300" b="1" dirty="0" smtClean="0">
                <a:solidFill>
                  <a:srgbClr val="0000FF"/>
                </a:solidFill>
                <a:latin typeface="Times New Roman" pitchFamily="18" charset="0"/>
                <a:cs typeface="Times New Roman" pitchFamily="18" charset="0"/>
              </a:rPr>
              <a:t>2019 </a:t>
            </a:r>
            <a:r>
              <a:rPr lang="ru-RU" sz="2300" b="1" dirty="0" err="1" smtClean="0">
                <a:solidFill>
                  <a:srgbClr val="0000FF"/>
                </a:solidFill>
                <a:latin typeface="Times New Roman" pitchFamily="18" charset="0"/>
                <a:cs typeface="Times New Roman" pitchFamily="18" charset="0"/>
              </a:rPr>
              <a:t>жыл</a:t>
            </a:r>
            <a:r>
              <a:rPr lang="kk-KZ" sz="2300" b="1" dirty="0" smtClean="0">
                <a:solidFill>
                  <a:srgbClr val="0000FF"/>
                </a:solidFill>
                <a:latin typeface="Times New Roman" pitchFamily="18" charset="0"/>
                <a:cs typeface="Times New Roman" pitchFamily="18" charset="0"/>
              </a:rPr>
              <a:t>ғы</a:t>
            </a:r>
            <a:r>
              <a:rPr lang="ru-RU" sz="2300" b="1" dirty="0" smtClean="0">
                <a:solidFill>
                  <a:srgbClr val="0000FF"/>
                </a:solidFill>
                <a:latin typeface="Times New Roman" pitchFamily="18" charset="0"/>
                <a:cs typeface="Times New Roman" pitchFamily="18" charset="0"/>
              </a:rPr>
              <a:t>ТҰРҒЫН-ҮЙ КОММУНАЛДЫҚ ШАРУАШЫЛЫҚ</a:t>
            </a:r>
            <a:endParaRPr lang="ru-RU" sz="2300" b="1" dirty="0">
              <a:solidFill>
                <a:srgbClr val="0000FF"/>
              </a:solidFill>
              <a:latin typeface="Times New Roman" pitchFamily="18" charset="0"/>
              <a:cs typeface="Times New Roman" pitchFamily="18" charset="0"/>
            </a:endParaRPr>
          </a:p>
        </p:txBody>
      </p:sp>
      <p:sp>
        <p:nvSpPr>
          <p:cNvPr id="14" name="Скругленный прямоугольник 13"/>
          <p:cNvSpPr/>
          <p:nvPr/>
        </p:nvSpPr>
        <p:spPr>
          <a:xfrm>
            <a:off x="323528" y="1143000"/>
            <a:ext cx="8496944"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ru-RU" sz="1400" i="1" dirty="0" err="1" smtClean="0">
                <a:solidFill>
                  <a:srgbClr val="0000FF"/>
                </a:solidFill>
                <a:latin typeface="Times New Roman" pitchFamily="18" charset="0"/>
                <a:cs typeface="Times New Roman" pitchFamily="18" charset="0"/>
              </a:rPr>
              <a:t>Түрғын-үй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саласында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негізгі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стратегиялық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бағыты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сумен</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жабдықтау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a:t>
            </a:r>
            <a:r>
              <a:rPr lang="ru-RU" sz="1400" i="1" dirty="0" smtClean="0">
                <a:solidFill>
                  <a:srgbClr val="0000FF"/>
                </a:solidFill>
                <a:latin typeface="Times New Roman" pitchFamily="18" charset="0"/>
                <a:cs typeface="Times New Roman" pitchFamily="18" charset="0"/>
              </a:rPr>
              <a:t> суды </a:t>
            </a:r>
            <a:r>
              <a:rPr lang="ru-RU" sz="1400" i="1" dirty="0" err="1" smtClean="0">
                <a:solidFill>
                  <a:srgbClr val="0000FF"/>
                </a:solidFill>
                <a:latin typeface="Times New Roman" pitchFamily="18" charset="0"/>
                <a:cs typeface="Times New Roman" pitchFamily="18" charset="0"/>
              </a:rPr>
              <a:t>орналастыру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үздіксіз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жылу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беруді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қамтамасыз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ету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тұрғын-үй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модернизациялау</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
        <p:nvSpPr>
          <p:cNvPr id="8" name="Прямоугольник 7"/>
          <p:cNvSpPr/>
          <p:nvPr/>
        </p:nvSpPr>
        <p:spPr>
          <a:xfrm>
            <a:off x="3704703" y="2348880"/>
            <a:ext cx="2736304" cy="216024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Көшелерді</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жарықтандыру</a:t>
            </a:r>
            <a:r>
              <a:rPr lang="ru-RU" sz="1400" b="1" i="1" dirty="0" smtClean="0">
                <a:solidFill>
                  <a:srgbClr val="0000FF"/>
                </a:solidFill>
                <a:latin typeface="Times New Roman" pitchFamily="18" charset="0"/>
                <a:cs typeface="Times New Roman" pitchFamily="18" charset="0"/>
              </a:rPr>
              <a:t>: </a:t>
            </a:r>
            <a:endParaRPr lang="ru-RU" sz="1400" b="1" i="1" dirty="0">
              <a:solidFill>
                <a:srgbClr val="0000FF"/>
              </a:solidFill>
              <a:latin typeface="Times New Roman" pitchFamily="18" charset="0"/>
              <a:cs typeface="Times New Roman" pitchFamily="18" charset="0"/>
            </a:endParaRPr>
          </a:p>
          <a:p>
            <a:pPr algn="ctr">
              <a:defRPr/>
            </a:pPr>
            <a:r>
              <a:rPr lang="ru-RU" sz="1400" b="1" i="1" dirty="0" err="1" smtClean="0">
                <a:solidFill>
                  <a:srgbClr val="0000FF"/>
                </a:solidFill>
                <a:latin typeface="Times New Roman" pitchFamily="18" charset="0"/>
                <a:cs typeface="Times New Roman" pitchFamily="18" charset="0"/>
              </a:rPr>
              <a:t>Қала, ауылдық округтар</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бойынша</a:t>
            </a:r>
            <a:r>
              <a:rPr lang="ru-RU" sz="1400" b="1" i="1" dirty="0" smtClean="0">
                <a:solidFill>
                  <a:srgbClr val="0000FF"/>
                </a:solidFill>
                <a:latin typeface="Times New Roman" pitchFamily="18" charset="0"/>
                <a:cs typeface="Times New Roman" pitchFamily="18" charset="0"/>
              </a:rPr>
              <a:t>– </a:t>
            </a:r>
          </a:p>
          <a:p>
            <a:pPr algn="ctr">
              <a:defRPr/>
            </a:pPr>
            <a:r>
              <a:rPr lang="ru-RU" sz="1400" b="1" i="1" dirty="0" smtClean="0">
                <a:solidFill>
                  <a:srgbClr val="0000FF"/>
                </a:solidFill>
                <a:latin typeface="Times New Roman" pitchFamily="18" charset="0"/>
                <a:cs typeface="Times New Roman" pitchFamily="18" charset="0"/>
              </a:rPr>
              <a:t>7 073 </a:t>
            </a:r>
            <a:r>
              <a:rPr lang="ru-RU" sz="1400" b="1" i="1" dirty="0" err="1" smtClean="0">
                <a:solidFill>
                  <a:srgbClr val="0000FF"/>
                </a:solidFill>
                <a:latin typeface="Times New Roman" pitchFamily="18" charset="0"/>
                <a:cs typeface="Times New Roman" pitchFamily="18" charset="0"/>
              </a:rPr>
              <a:t>мың теңге бөлінді</a:t>
            </a:r>
            <a:r>
              <a:rPr lang="ru-RU" sz="1200" b="1" i="1" dirty="0" err="1" smtClean="0">
                <a:solidFill>
                  <a:srgbClr val="0000FF"/>
                </a:solidFill>
                <a:latin typeface="Times New Roman" pitchFamily="18" charset="0"/>
                <a:cs typeface="Times New Roman" pitchFamily="18" charset="0"/>
              </a:rPr>
              <a:t>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түнгі уақытта орталық елді</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мекендерде</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көшелерді жарықтандыру</a:t>
            </a:r>
            <a:r>
              <a:rPr lang="ru-RU" sz="1200" i="1" dirty="0" smtClean="0">
                <a:solidFill>
                  <a:srgbClr val="0000FF"/>
                </a:solidFill>
                <a:latin typeface="Times New Roman" pitchFamily="18" charset="0"/>
                <a:cs typeface="Times New Roman" pitchFamily="18" charset="0"/>
              </a:rPr>
              <a:t>)</a:t>
            </a:r>
          </a:p>
          <a:p>
            <a:pPr algn="ctr">
              <a:defRPr/>
            </a:pPr>
            <a:endParaRPr lang="ru-RU" sz="1200" i="1" dirty="0">
              <a:solidFill>
                <a:srgbClr val="0000FF"/>
              </a:solidFill>
              <a:latin typeface="Times New Roman" pitchFamily="18" charset="0"/>
              <a:cs typeface="Times New Roman" pitchFamily="18" charset="0"/>
            </a:endParaRPr>
          </a:p>
        </p:txBody>
      </p:sp>
      <p:sp>
        <p:nvSpPr>
          <p:cNvPr id="11" name="Скругленный прямоугольник 10"/>
          <p:cNvSpPr/>
          <p:nvPr/>
        </p:nvSpPr>
        <p:spPr>
          <a:xfrm>
            <a:off x="6732241" y="2035969"/>
            <a:ext cx="2088232" cy="27611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Санитариямен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қамтамасыз ету</a:t>
            </a:r>
            <a:r>
              <a:rPr lang="ru-RU" sz="1400" b="1" i="1" dirty="0" smtClean="0">
                <a:solidFill>
                  <a:srgbClr val="0000FF"/>
                </a:solidFill>
                <a:latin typeface="Times New Roman" pitchFamily="18" charset="0"/>
                <a:cs typeface="Times New Roman" pitchFamily="18" charset="0"/>
              </a:rPr>
              <a:t> -    2 600 </a:t>
            </a:r>
            <a:r>
              <a:rPr lang="ru-RU" sz="1400" b="1" i="1" dirty="0" err="1" smtClean="0">
                <a:solidFill>
                  <a:srgbClr val="0000FF"/>
                </a:solidFill>
                <a:latin typeface="Times New Roman" pitchFamily="18" charset="0"/>
                <a:cs typeface="Times New Roman" pitchFamily="18" charset="0"/>
              </a:rPr>
              <a:t>мың теңге</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жерлеу</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орындарын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күтіп ұстау </a:t>
            </a:r>
            <a:r>
              <a:rPr lang="ru-RU" sz="1400" b="1" i="1" dirty="0" smtClean="0">
                <a:solidFill>
                  <a:srgbClr val="0000FF"/>
                </a:solidFill>
                <a:latin typeface="Times New Roman" pitchFamily="18" charset="0"/>
                <a:cs typeface="Times New Roman" pitchFamily="18" charset="0"/>
              </a:rPr>
              <a:t>– 0</a:t>
            </a:r>
          </a:p>
          <a:p>
            <a:pPr algn="ctr">
              <a:defRPr/>
            </a:pPr>
            <a:r>
              <a:rPr lang="ru-RU" sz="1400" b="1" i="1" dirty="0" err="1" smtClean="0">
                <a:solidFill>
                  <a:srgbClr val="0000FF"/>
                </a:solidFill>
                <a:latin typeface="Times New Roman" pitchFamily="18" charset="0"/>
                <a:cs typeface="Times New Roman" pitchFamily="18" charset="0"/>
              </a:rPr>
              <a:t>мың теңге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туысы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жоқтарды жерлеу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жабайы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қоқыстарды шығару, ауылдық округтердің санитариясын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қамтамасыз ету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
        <p:nvSpPr>
          <p:cNvPr id="12" name="Прямоугольник с двумя вырезанными противолежащими углами 11"/>
          <p:cNvSpPr/>
          <p:nvPr/>
        </p:nvSpPr>
        <p:spPr>
          <a:xfrm>
            <a:off x="323528" y="2056557"/>
            <a:ext cx="3090067" cy="3172643"/>
          </a:xfrm>
          <a:prstGeom prst="snip2Diag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Қала, ауылдық округтерінің көгалдандыру </a:t>
            </a:r>
            <a:r>
              <a:rPr lang="ru-RU" sz="1400" b="1" i="1" dirty="0" smtClean="0">
                <a:solidFill>
                  <a:srgbClr val="0000FF"/>
                </a:solidFill>
                <a:latin typeface="Times New Roman" pitchFamily="18" charset="0"/>
                <a:cs typeface="Times New Roman" pitchFamily="18" charset="0"/>
              </a:rPr>
              <a:t>мен </a:t>
            </a:r>
            <a:r>
              <a:rPr lang="ru-RU" sz="1400" b="1" i="1" dirty="0" err="1" smtClean="0">
                <a:solidFill>
                  <a:srgbClr val="0000FF"/>
                </a:solidFill>
                <a:latin typeface="Times New Roman" pitchFamily="18" charset="0"/>
                <a:cs typeface="Times New Roman" pitchFamily="18" charset="0"/>
              </a:rPr>
              <a:t>аббаттандыру</a:t>
            </a:r>
            <a:r>
              <a:rPr lang="ru-RU" sz="1400" b="1" i="1" dirty="0" smtClean="0">
                <a:solidFill>
                  <a:srgbClr val="0000FF"/>
                </a:solidFill>
                <a:latin typeface="Times New Roman" pitchFamily="18" charset="0"/>
                <a:cs typeface="Times New Roman" pitchFamily="18" charset="0"/>
              </a:rPr>
              <a:t>  –                      3 950 мы</a:t>
            </a:r>
            <a:r>
              <a:rPr lang="kk-KZ" sz="1400" b="1" i="1" dirty="0" smtClean="0">
                <a:solidFill>
                  <a:srgbClr val="0000FF"/>
                </a:solidFill>
                <a:latin typeface="Times New Roman" pitchFamily="18" charset="0"/>
                <a:cs typeface="Times New Roman" pitchFamily="18" charset="0"/>
              </a:rPr>
              <a:t>ң </a:t>
            </a:r>
            <a:r>
              <a:rPr lang="ru-RU" sz="1400" b="1" i="1" dirty="0" err="1" smtClean="0">
                <a:solidFill>
                  <a:srgbClr val="0000FF"/>
                </a:solidFill>
                <a:latin typeface="Times New Roman" pitchFamily="18" charset="0"/>
                <a:cs typeface="Times New Roman" pitchFamily="18" charset="0"/>
              </a:rPr>
              <a:t>теңге</a:t>
            </a:r>
            <a:endParaRPr lang="ru-RU" sz="1400" b="1" i="1" dirty="0">
              <a:solidFill>
                <a:srgbClr val="0000FF"/>
              </a:solidFill>
              <a:latin typeface="Times New Roman" pitchFamily="18" charset="0"/>
              <a:cs typeface="Times New Roman" pitchFamily="18" charset="0"/>
            </a:endParaRPr>
          </a:p>
          <a:p>
            <a:pPr algn="ctr">
              <a:defRPr/>
            </a:pPr>
            <a:r>
              <a:rPr lang="ru-RU" sz="1200" i="1" dirty="0" err="1" smtClean="0">
                <a:solidFill>
                  <a:srgbClr val="0000FF"/>
                </a:solidFill>
                <a:latin typeface="Times New Roman" pitchFamily="18" charset="0"/>
                <a:cs typeface="Times New Roman" pitchFamily="18" charset="0"/>
              </a:rPr>
              <a:t>(қала, ауылдық округтерің көгалдандыру, саяжайларды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қала, ауылдық округтерін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мерекелік</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безендіру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есікалдын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аббаттандыруға </a:t>
            </a:r>
            <a:r>
              <a:rPr lang="ru-RU" sz="1200" i="1" dirty="0" smtClean="0">
                <a:solidFill>
                  <a:srgbClr val="0000FF"/>
                </a:solidFill>
                <a:latin typeface="Times New Roman" pitchFamily="18" charset="0"/>
                <a:cs typeface="Times New Roman" pitchFamily="18" charset="0"/>
              </a:rPr>
              <a:t>ЖСҚ </a:t>
            </a:r>
            <a:r>
              <a:rPr lang="ru-RU" sz="1200" i="1" dirty="0" err="1" smtClean="0">
                <a:solidFill>
                  <a:srgbClr val="0000FF"/>
                </a:solidFill>
                <a:latin typeface="Times New Roman" pitchFamily="18" charset="0"/>
                <a:cs typeface="Times New Roman" pitchFamily="18" charset="0"/>
              </a:rPr>
              <a:t>даярлау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ағаштарды кесу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9039</TotalTime>
  <Words>494</Words>
  <Application>Microsoft Office PowerPoint</Application>
  <PresentationFormat>Экран (4:3)</PresentationFormat>
  <Paragraphs>83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Қарасай ауданының Жаңа-Шамалған ауылдық округінің  2019 жылға арналған АЗАМАТТЫҚ БЮДЖЕТІ</vt:lpstr>
      <vt:lpstr>Құрметті Қарасай ауданының қала, ауылдық округтерінің  сайт қоныстанушылары!</vt:lpstr>
      <vt:lpstr>Презентация PowerPoint</vt:lpstr>
      <vt:lpstr>- Айлық есептік көрсеткіш (АЕК) – Қазақстан Республикасының заңнамасына сәйкес жәрдемақыларды және өзге де әлеуметтік төлемдерді есептеу үшін, сондай-ақ айыппұл санкцияларын, салықтар мен басқа да төлемдерді қолдану үшін пайдаланылатын көрсеткіш (Қазақстан Республикасының «Республикалық бюджет туралы»);  - Ең төмен күнкөріс деңгейі – мөлшері бойынша ең төмен тұтыну себетінің құнына тең, бір адамға қажетті ең төмен ақшалай кіріс.  - Айлық жалақының ең төменгі мөлшері – біліктілікті қажет етпейтін қарапайым (онша күрделі емес) еңбек қызметкері Еңбек кодексінде белгіленген қалыпты жағдайда және жұмыс уақытының қалыпты ұзақтығы кезінде еңбек нормаларын (еңңбек міндеттерін) орындаған кезде бір айда оған төленетін ақшалай төлемдердің кепілдік берілген ең төменгі мөлшері.</vt:lpstr>
      <vt:lpstr>2019 жылға арналған Жаңашамалған ауылдық округінің  бюджеті түсімінің құрылымы, мың теңге</vt:lpstr>
      <vt:lpstr> Жаңашамалған ауылдық округінің бюджеттік шығыстары </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dc:title>
  <dc:creator>Назарчук</dc:creator>
  <cp:lastModifiedBy>Gulsara2</cp:lastModifiedBy>
  <cp:revision>743</cp:revision>
  <cp:lastPrinted>2015-01-22T12:43:04Z</cp:lastPrinted>
  <dcterms:created xsi:type="dcterms:W3CDTF">2011-07-11T03:51:47Z</dcterms:created>
  <dcterms:modified xsi:type="dcterms:W3CDTF">2019-12-29T04:10:21Z</dcterms:modified>
</cp:coreProperties>
</file>