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163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04" d="100"/>
          <a:sy n="104" d="100"/>
        </p:scale>
        <p:origin x="-204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939088357095388E-3"/>
          <c:y val="6.1804457633866043E-2"/>
          <c:w val="0.98975109809663253"/>
          <c:h val="0.5951327433628317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5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CatName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(Sheet1!$B$1:$E$1,Sheet1!$G$1:$H$1)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Sheet1!$B$1:$H$1</c15:sqref>
                  </c15:fullRef>
                </c:ext>
              </c:extLst>
            </c:strRef>
          </c:cat>
          <c:val>
            <c:numRef>
              <c:f>(Sheet1!$B$2:$E$2,Sheet1!$G$2:$H$2)</c:f>
              <c:numCache>
                <c:formatCode>0.00%</c:formatCode>
                <c:ptCount val="6"/>
                <c:pt idx="0">
                  <c:v>0.35100000000000003</c:v>
                </c:pt>
                <c:pt idx="1">
                  <c:v>4.4000000000000011E-3</c:v>
                </c:pt>
                <c:pt idx="2">
                  <c:v>0.55200000000000005</c:v>
                </c:pt>
                <c:pt idx="3">
                  <c:v>1.6000000000000004E-2</c:v>
                </c:pt>
                <c:pt idx="4">
                  <c:v>1.9000000000000003E-2</c:v>
                </c:pt>
                <c:pt idx="5">
                  <c:v>6.0600000000000008E-2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Sheet1!$B$2:$H$2</c15:sqref>
                  </c15:fullRef>
                </c:ext>
              </c:extLst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Sheet1!$F$2</c15:sqref>
                  <c15:bubble3D val="0"/>
                </c15:categoryFilterException>
              </c15:categoryFilterExceptions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err="1" smtClean="0">
                <a:latin typeface="+mj-lt"/>
              </a:rPr>
              <a:t>«Қаратал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Бастөбе </a:t>
            </a:r>
            <a:r>
              <a:rPr lang="ru-RU" sz="1800" baseline="0" dirty="0" err="1" smtClean="0">
                <a:latin typeface="+mj-lt"/>
              </a:rPr>
              <a:t>ауылдық 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 </a:t>
            </a:r>
            <a:r>
              <a:rPr lang="ru-RU" sz="1800" baseline="0" dirty="0" smtClean="0">
                <a:latin typeface="+mj-lt"/>
              </a:rPr>
              <a:t>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 </a:t>
            </a:r>
            <a:r>
              <a:rPr lang="ru-RU" sz="1800" dirty="0" smtClean="0">
                <a:latin typeface="+mj-lt"/>
              </a:rPr>
              <a:t>2019-2021 </a:t>
            </a:r>
            <a:r>
              <a:rPr lang="ru-RU" sz="1800" dirty="0" err="1" smtClean="0">
                <a:latin typeface="+mj-lt"/>
              </a:rPr>
              <a:t>жылдарға 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24843</c:v>
                </c:pt>
                <c:pt idx="2">
                  <c:v>25375</c:v>
                </c:pt>
              </c:numCache>
            </c:numRef>
          </c:val>
        </c:ser>
        <c:dLbls/>
        <c:shape val="box"/>
        <c:axId val="86038784"/>
        <c:axId val="86379520"/>
        <c:axId val="0"/>
      </c:bar3DChart>
      <c:catAx>
        <c:axId val="86038784"/>
        <c:scaling>
          <c:orientation val="minMax"/>
        </c:scaling>
        <c:axPos val="b"/>
        <c:numFmt formatCode="General" sourceLinked="0"/>
        <c:tickLblPos val="nextTo"/>
        <c:crossAx val="86379520"/>
        <c:crosses val="autoZero"/>
        <c:auto val="1"/>
        <c:lblAlgn val="ctr"/>
        <c:lblOffset val="100"/>
      </c:catAx>
      <c:valAx>
        <c:axId val="86379520"/>
        <c:scaling>
          <c:orientation val="minMax"/>
        </c:scaling>
        <c:axPos val="l"/>
        <c:numFmt formatCode="General" sourceLinked="1"/>
        <c:tickLblPos val="nextTo"/>
        <c:crossAx val="86038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Қаратал </a:t>
            </a:r>
            <a:r>
              <a:rPr lang="kk-KZ" sz="3200" b="1" i="0" dirty="0" smtClean="0">
                <a:solidFill>
                  <a:schemeClr val="tx1"/>
                </a:solidFill>
              </a:rPr>
              <a:t>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Бастөбе </a:t>
            </a:r>
            <a:r>
              <a:rPr lang="kk-KZ" sz="3200" b="1" i="0" dirty="0" smtClean="0">
                <a:solidFill>
                  <a:schemeClr val="tx1"/>
                </a:solidFill>
              </a:rPr>
              <a:t>ауылдық округі акімінің аппаратының  2019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Бастөбе </a:t>
            </a:r>
            <a:r>
              <a:rPr lang="kk-KZ" sz="2400" b="1" dirty="0" smtClean="0">
                <a:latin typeface="Times New Roman" panose="02020603050405020304" pitchFamily="18" charset="0"/>
              </a:rPr>
              <a:t>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1929690"/>
              </p:ext>
            </p:extLst>
          </p:nvPr>
        </p:nvGraphicFramePr>
        <p:xfrm>
          <a:off x="1187376" y="1391568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241032" y="1581183"/>
            <a:ext cx="2304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>
                <a:latin typeface="+mj-lt"/>
              </a:rPr>
              <a:t>Бөлімді ұстап тұруға </a:t>
            </a:r>
            <a:r>
              <a:rPr lang="kk-KZ" sz="1200" dirty="0" smtClean="0">
                <a:latin typeface="+mj-lt"/>
              </a:rPr>
              <a:t>36051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мың тенге </a:t>
            </a:r>
            <a:r>
              <a:rPr lang="kk-KZ" sz="1200" b="1" i="1" dirty="0" smtClean="0">
                <a:latin typeface="+mj-lt"/>
              </a:rPr>
              <a:t>73,5%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Қаратал  </a:t>
            </a:r>
            <a:r>
              <a:rPr lang="kk-KZ" sz="1800" b="1" dirty="0" smtClean="0">
                <a:latin typeface="+mj-lt"/>
              </a:rPr>
              <a:t>ауданының </a:t>
            </a:r>
            <a:r>
              <a:rPr lang="kk-KZ" sz="1800" b="1" dirty="0" smtClean="0">
                <a:latin typeface="+mj-lt"/>
              </a:rPr>
              <a:t>Бастөбе </a:t>
            </a:r>
            <a:r>
              <a:rPr lang="kk-KZ" sz="1800" b="1" dirty="0" smtClean="0">
                <a:latin typeface="+mj-lt"/>
              </a:rPr>
              <a:t>ауылдық округі әкімінің аппаратының 2019 жылғы бюджетінің үлес салмақтары. Барлығы 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49027 </a:t>
            </a:r>
            <a:r>
              <a:rPr lang="kk-KZ" sz="1800" b="1" dirty="0" smtClean="0">
                <a:latin typeface="+mj-lt"/>
              </a:rPr>
              <a:t>мың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504" y="134076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Елді мекендердің санитариясын қамтамасыз ету</a:t>
            </a:r>
            <a:r>
              <a:rPr lang="kk-KZ" sz="1200" dirty="0" smtClean="0">
                <a:latin typeface="+mj-lt"/>
              </a:rPr>
              <a:t> </a:t>
            </a:r>
            <a:endParaRPr lang="kk-KZ" sz="1200" b="1" i="1" dirty="0" smtClean="0">
              <a:latin typeface="+mj-lt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788 </a:t>
            </a:r>
            <a:r>
              <a:rPr lang="kk-KZ" sz="1200" b="1" i="1" dirty="0" smtClean="0">
                <a:latin typeface="+mj-lt"/>
              </a:rPr>
              <a:t>мың тенге,   </a:t>
            </a:r>
            <a:r>
              <a:rPr lang="kk-KZ" sz="1200" b="1" i="1" dirty="0">
                <a:latin typeface="+mj-lt"/>
              </a:rPr>
              <a:t>1</a:t>
            </a:r>
            <a:r>
              <a:rPr lang="kk-KZ" sz="1200" b="1" i="1" dirty="0" smtClean="0">
                <a:latin typeface="+mj-lt"/>
              </a:rPr>
              <a:t> % </a:t>
            </a:r>
            <a:endParaRPr lang="ru-RU" sz="1200" b="1" i="1" dirty="0">
              <a:latin typeface="+mj-lt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319336" y="4780985"/>
            <a:ext cx="2066528" cy="612648"/>
          </a:xfrm>
          <a:prstGeom prst="wedgeRoundRectCallout">
            <a:avLst>
              <a:gd name="adj1" fmla="val 76342"/>
              <a:gd name="adj2" fmla="val -2513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Автомобиль жолдарын жөндеубағытына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7500 </a:t>
            </a:r>
            <a:r>
              <a:rPr lang="ru-RU" sz="1200" dirty="0" err="1" smtClean="0">
                <a:latin typeface="+mj-lt"/>
              </a:rPr>
              <a:t>мың </a:t>
            </a:r>
            <a:r>
              <a:rPr lang="ru-RU" sz="1200" dirty="0" smtClean="0">
                <a:latin typeface="+mj-lt"/>
              </a:rPr>
              <a:t>тенге </a:t>
            </a:r>
            <a:r>
              <a:rPr lang="ru-RU" sz="1200" dirty="0" smtClean="0">
                <a:latin typeface="+mj-lt"/>
              </a:rPr>
              <a:t>15,3%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3728864" y="5087309"/>
            <a:ext cx="2232248" cy="900680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мекендердегі</a:t>
            </a:r>
            <a:r>
              <a:rPr lang="ru-RU" sz="1200" dirty="0" smtClean="0">
                <a:latin typeface="+mj-lt"/>
              </a:rPr>
              <a:t>  </a:t>
            </a:r>
            <a:r>
              <a:rPr lang="ru-RU" sz="1200" dirty="0" err="1" smtClean="0">
                <a:latin typeface="+mj-lt"/>
              </a:rPr>
              <a:t>көшелерді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жарықтандыру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1043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мың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тенге </a:t>
            </a:r>
            <a:r>
              <a:rPr lang="ru-RU" sz="1200" dirty="0" smtClean="0">
                <a:latin typeface="+mj-lt"/>
              </a:rPr>
              <a:t>2,2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6396984" y="4790185"/>
            <a:ext cx="2570584" cy="792088"/>
          </a:xfrm>
          <a:prstGeom prst="wedgeRoundRectCallout">
            <a:avLst>
              <a:gd name="adj1" fmla="val -69555"/>
              <a:gd name="adj2" fmla="val -14738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Капитальные расходы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Государственного органа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1000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тысяч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тенге </a:t>
            </a:r>
            <a:r>
              <a:rPr lang="ru-RU" sz="1200" dirty="0" smtClean="0">
                <a:latin typeface="+mj-lt"/>
              </a:rPr>
              <a:t>2,1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933220" y="3917089"/>
            <a:ext cx="2088232" cy="612648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абаттандыру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Және  көгалдандыру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2645  </a:t>
            </a:r>
            <a:r>
              <a:rPr lang="ru-RU" sz="1200" dirty="0" err="1" smtClean="0">
                <a:latin typeface="+mj-lt"/>
              </a:rPr>
              <a:t>мың  </a:t>
            </a:r>
            <a:r>
              <a:rPr lang="ru-RU" sz="1200" dirty="0" smtClean="0">
                <a:latin typeface="+mj-lt"/>
              </a:rPr>
              <a:t>тенге </a:t>
            </a:r>
            <a:r>
              <a:rPr lang="ru-RU" sz="1200" dirty="0" smtClean="0">
                <a:latin typeface="+mj-lt"/>
              </a:rPr>
              <a:t>5,4%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Қаратал  </a:t>
            </a:r>
            <a:r>
              <a:rPr lang="kk-KZ" sz="1400" b="1" dirty="0" smtClean="0">
                <a:latin typeface="+mj-lt"/>
              </a:rPr>
              <a:t>ауданының </a:t>
            </a:r>
            <a:r>
              <a:rPr lang="kk-KZ" sz="1400" b="1" dirty="0" smtClean="0">
                <a:latin typeface="+mj-lt"/>
              </a:rPr>
              <a:t>Бастөбе </a:t>
            </a:r>
            <a:r>
              <a:rPr lang="kk-KZ" sz="1400" b="1" dirty="0" smtClean="0">
                <a:latin typeface="+mj-lt"/>
              </a:rPr>
              <a:t>ауылдық округі акімінің аппаратының 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019-2021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13843953"/>
              </p:ext>
            </p:extLst>
          </p:nvPr>
        </p:nvGraphicFramePr>
        <p:xfrm>
          <a:off x="200472" y="1268760"/>
          <a:ext cx="9217024" cy="3980101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49027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 smtClean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49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36051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19333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19588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1000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1050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1102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1043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906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952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788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827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869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2645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2727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2864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7500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253638261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26267</TotalTime>
  <Words>186</Words>
  <Application>Microsoft Office PowerPoint</Application>
  <PresentationFormat>Лист A4 (210x297 мм)</PresentationFormat>
  <Paragraphs>55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Қаратал ауданының Бастөбе ауылдық округі акімінің аппаратының  2019 жылға  арналған бюджетінің азаматтық бюджеті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0wner</cp:lastModifiedBy>
  <cp:revision>1942</cp:revision>
  <cp:lastPrinted>2016-07-20T11:16:55Z</cp:lastPrinted>
  <dcterms:created xsi:type="dcterms:W3CDTF">2004-02-06T14:47:15Z</dcterms:created>
  <dcterms:modified xsi:type="dcterms:W3CDTF">2019-11-13T12:27:51Z</dcterms:modified>
</cp:coreProperties>
</file>