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1078" r:id="rId2"/>
    <p:sldId id="1132" r:id="rId3"/>
    <p:sldId id="1157" r:id="rId4"/>
    <p:sldId id="1118" r:id="rId5"/>
    <p:sldId id="1096" r:id="rId6"/>
    <p:sldId id="1142" r:id="rId7"/>
    <p:sldId id="1111" r:id="rId8"/>
    <p:sldId id="1143" r:id="rId9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0"/>
      <c:depthPercent val="12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1375387797311327E-2"/>
          <c:y val="2.051282051282062E-2"/>
          <c:w val="0.97724922440537965"/>
          <c:h val="0.72649572649572935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Ағымдағы нысаналы трансферттер</c:v>
                </c:pt>
              </c:strCache>
            </c:strRef>
          </c:tx>
          <c:spPr>
            <a:solidFill>
              <a:srgbClr val="99CC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4.9487989645590176E-3"/>
                  <c:y val="-4.7032462375981902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kk-KZ" dirty="0" smtClean="0"/>
                      <a:t>26,4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F0-4CA7-8EC4-09FD2225AE4F}"/>
                </c:ext>
              </c:extLst>
            </c:dLbl>
            <c:dLbl>
              <c:idx val="1"/>
              <c:layout>
                <c:manualLayout>
                  <c:x val="3.7639743034981785E-2"/>
                  <c:y val="-3.3265468183427252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26,9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F0-4CA7-8EC4-09FD2225AE4F}"/>
                </c:ext>
              </c:extLst>
            </c:dLbl>
            <c:dLbl>
              <c:idx val="2"/>
              <c:layout>
                <c:manualLayout>
                  <c:x val="3.1010261627436579E-2"/>
                  <c:y val="-3.2355794529329032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27,3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F0-4CA7-8EC4-09FD2225AE4F}"/>
                </c:ext>
              </c:extLst>
            </c:dLbl>
            <c:dLbl>
              <c:idx val="3"/>
              <c:layout>
                <c:manualLayout>
                  <c:x val="2.1553177819276022E-2"/>
                  <c:y val="-3.748414194276762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dirty="0" smtClean="0"/>
                      <a:t>3</a:t>
                    </a:r>
                    <a:r>
                      <a:rPr lang="ru-RU" dirty="0" smtClean="0"/>
                      <a:t>634,2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F0-4CA7-8EC4-09FD2225AE4F}"/>
                </c:ext>
              </c:extLst>
            </c:dLbl>
            <c:spPr>
              <a:noFill/>
              <a:ln w="232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82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2020 жыл</c:v>
                </c:pt>
                <c:pt idx="1">
                  <c:v>2021 жыл</c:v>
                </c:pt>
                <c:pt idx="2">
                  <c:v>2022 жыл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26400</c:v>
                </c:pt>
                <c:pt idx="1">
                  <c:v>26900</c:v>
                </c:pt>
                <c:pt idx="2">
                  <c:v>27300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6F0-4CA7-8EC4-09FD2225AE4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Субвенция</c:v>
                </c:pt>
              </c:strCache>
            </c:strRef>
          </c:tx>
          <c:spPr>
            <a:solidFill>
              <a:srgbClr val="FF00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2.5133984861168811E-2"/>
                  <c:y val="2.4301336573511602E-3"/>
                </c:manualLayout>
              </c:layout>
              <c:tx>
                <c:rich>
                  <a:bodyPr/>
                  <a:lstStyle/>
                  <a:p>
                    <a:r>
                      <a:rPr lang="kk-KZ" sz="1780" dirty="0" smtClean="0"/>
                      <a:t>21,6</a:t>
                    </a:r>
                    <a:endParaRPr lang="en-US" sz="178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9569393954316195E-2"/>
                  <c:y val="-2.4301336573511164E-3"/>
                </c:manualLayout>
              </c:layout>
              <c:tx>
                <c:rich>
                  <a:bodyPr/>
                  <a:lstStyle/>
                  <a:p>
                    <a:r>
                      <a:rPr lang="kk-KZ" sz="1780" dirty="0" smtClean="0"/>
                      <a:t>21,6</a:t>
                    </a:r>
                    <a:endParaRPr lang="en-US" sz="178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5133984861168801E-2"/>
                  <c:y val="-4.8602673147023177E-3"/>
                </c:manualLayout>
              </c:layout>
              <c:tx>
                <c:rich>
                  <a:bodyPr/>
                  <a:lstStyle/>
                  <a:p>
                    <a:r>
                      <a:rPr lang="kk-KZ" sz="1780" dirty="0" smtClean="0"/>
                      <a:t>21,6</a:t>
                    </a:r>
                    <a:endParaRPr lang="en-US" sz="1780" dirty="0"/>
                  </a:p>
                </c:rich>
              </c:tx>
              <c:showVal val="1"/>
            </c:dLbl>
            <c:delete val="1"/>
          </c:dLbls>
          <c:cat>
            <c:strRef>
              <c:f>Sheet1!$B$1:$D$1</c:f>
              <c:strCache>
                <c:ptCount val="3"/>
                <c:pt idx="0">
                  <c:v>2020 жыл</c:v>
                </c:pt>
                <c:pt idx="1">
                  <c:v>2021 жыл</c:v>
                </c:pt>
                <c:pt idx="2">
                  <c:v>2022 жыл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21600</c:v>
                </c:pt>
                <c:pt idx="1">
                  <c:v>21600</c:v>
                </c:pt>
                <c:pt idx="2">
                  <c:v>21600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6F0-4CA7-8EC4-09FD2225AE4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Кірістер</c:v>
                </c:pt>
              </c:strCache>
            </c:strRef>
          </c:tx>
          <c:spPr>
            <a:solidFill>
              <a:srgbClr val="FFCC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5.2552030782903256E-3"/>
                  <c:y val="-9.221113460452901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kk-KZ" dirty="0" smtClean="0"/>
                      <a:t>4,1</a:t>
                    </a:r>
                    <a:endParaRPr lang="ru-RU" dirty="0" smtClean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6F0-4CA7-8EC4-09FD2225AE4F}"/>
                </c:ext>
              </c:extLst>
            </c:dLbl>
            <c:dLbl>
              <c:idx val="1"/>
              <c:layout>
                <c:manualLayout>
                  <c:x val="2.8187199409357242E-2"/>
                  <c:y val="-8.4023306321218284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4,3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6F0-4CA7-8EC4-09FD2225AE4F}"/>
                </c:ext>
              </c:extLst>
            </c:dLbl>
            <c:dLbl>
              <c:idx val="2"/>
              <c:layout>
                <c:manualLayout>
                  <c:x val="1.7114276278023581E-2"/>
                  <c:y val="-3.0041809779852826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4,6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6F0-4CA7-8EC4-09FD2225AE4F}"/>
                </c:ext>
              </c:extLst>
            </c:dLbl>
            <c:dLbl>
              <c:idx val="3"/>
              <c:layout>
                <c:manualLayout>
                  <c:x val="3.708919236001261E-2"/>
                  <c:y val="7.4255375989955904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272,1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6F0-4CA7-8EC4-09FD2225AE4F}"/>
                </c:ext>
              </c:extLst>
            </c:dLbl>
            <c:spPr>
              <a:noFill/>
              <a:ln w="232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82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2020 жыл</c:v>
                </c:pt>
                <c:pt idx="1">
                  <c:v>2021 жыл</c:v>
                </c:pt>
                <c:pt idx="2">
                  <c:v>2022 жыл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4100</c:v>
                </c:pt>
                <c:pt idx="1">
                  <c:v>4300</c:v>
                </c:pt>
                <c:pt idx="2">
                  <c:v>4600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56F0-4CA7-8EC4-09FD2225AE4F}"/>
            </c:ext>
          </c:extLst>
        </c:ser>
        <c:dLbls>
          <c:showVal val="1"/>
        </c:dLbls>
        <c:gapWidth val="90"/>
        <c:gapDepth val="0"/>
        <c:shape val="cylinder"/>
        <c:axId val="152880256"/>
        <c:axId val="152881792"/>
        <c:axId val="0"/>
      </c:bar3DChart>
      <c:catAx>
        <c:axId val="152880256"/>
        <c:scaling>
          <c:orientation val="minMax"/>
        </c:scaling>
        <c:axPos val="b"/>
        <c:numFmt formatCode="General" sourceLinked="1"/>
        <c:tickLblPos val="low"/>
        <c:spPr>
          <a:ln w="29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2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52881792"/>
        <c:crosses val="autoZero"/>
        <c:auto val="1"/>
        <c:lblAlgn val="ctr"/>
        <c:lblOffset val="100"/>
        <c:tickLblSkip val="1"/>
        <c:tickMarkSkip val="1"/>
      </c:catAx>
      <c:valAx>
        <c:axId val="152881792"/>
        <c:scaling>
          <c:orientation val="minMax"/>
        </c:scaling>
        <c:delete val="1"/>
        <c:axPos val="l"/>
        <c:numFmt formatCode="General" sourceLinked="1"/>
        <c:tickLblPos val="none"/>
        <c:crossAx val="152880256"/>
        <c:crosses val="autoZero"/>
        <c:crossBetween val="between"/>
      </c:valAx>
      <c:spPr>
        <a:noFill/>
        <a:ln w="23214">
          <a:noFill/>
        </a:ln>
      </c:spPr>
    </c:plotArea>
    <c:legend>
      <c:legendPos val="b"/>
      <c:layout>
        <c:manualLayout>
          <c:xMode val="edge"/>
          <c:yMode val="edge"/>
          <c:x val="0.12099276111685629"/>
          <c:y val="0.87008547008547477"/>
          <c:w val="0.75491209927611169"/>
          <c:h val="6.495726495726542E-2"/>
        </c:manualLayout>
      </c:layout>
      <c:spPr>
        <a:noFill/>
        <a:ln w="2902">
          <a:solidFill>
            <a:schemeClr val="tx1"/>
          </a:solidFill>
          <a:prstDash val="solid"/>
        </a:ln>
      </c:spPr>
      <c:txPr>
        <a:bodyPr/>
        <a:lstStyle/>
        <a:p>
          <a:pPr>
            <a:defRPr sz="1513" b="0" i="1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12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6"/>
      <c:depthPercent val="100"/>
      <c:rAngAx val="1"/>
    </c:view3D>
    <c:floor>
      <c:spPr>
        <a:solidFill>
          <a:srgbClr val="FFFF0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chemeClr val="accent1"/>
        </a:solidFill>
        <a:ln w="12700">
          <a:solidFill>
            <a:srgbClr val="FFFFFF"/>
          </a:solidFill>
          <a:prstDash val="solid"/>
        </a:ln>
      </c:spPr>
    </c:sideWall>
    <c:backWall>
      <c:spPr>
        <a:solidFill>
          <a:schemeClr val="accent1"/>
        </a:solidFill>
        <a:ln w="12700">
          <a:solidFill>
            <a:srgbClr val="FFFFFF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1813471502590906E-2"/>
          <c:y val="1.6393442622950821E-2"/>
          <c:w val="0.9378238341968953"/>
          <c:h val="0.8852459016393442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0000FF"/>
            </a:solidFill>
            <a:ln w="1276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8.3855500626728768E-5"/>
                  <c:y val="-5.0802328734686902E-2"/>
                </c:manualLayout>
              </c:layout>
              <c:tx>
                <c:rich>
                  <a:bodyPr/>
                  <a:lstStyle/>
                  <a:p>
                    <a:pPr>
                      <a:defRPr sz="198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24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2760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A7-4919-A6D3-69C3C5C7C713}"/>
                </c:ext>
              </c:extLst>
            </c:dLbl>
            <c:dLbl>
              <c:idx val="1"/>
              <c:layout>
                <c:manualLayout>
                  <c:x val="4.3597265091108922E-2"/>
                  <c:y val="-6.1053212245729079E-2"/>
                </c:manualLayout>
              </c:layout>
              <c:tx>
                <c:rich>
                  <a:bodyPr/>
                  <a:lstStyle/>
                  <a:p>
                    <a:pPr>
                      <a:defRPr sz="198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24,1</a:t>
                    </a:r>
                    <a:endParaRPr lang="ru-RU" dirty="0"/>
                  </a:p>
                </c:rich>
              </c:tx>
              <c:spPr>
                <a:solidFill>
                  <a:schemeClr val="accent1"/>
                </a:solidFill>
                <a:ln w="12760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A7-4919-A6D3-69C3C5C7C713}"/>
                </c:ext>
              </c:extLst>
            </c:dLbl>
            <c:dLbl>
              <c:idx val="2"/>
              <c:layout>
                <c:manualLayout>
                  <c:x val="1.0879401737791779E-2"/>
                  <c:y val="-4.7782280110550732E-2"/>
                </c:manualLayout>
              </c:layout>
              <c:tx>
                <c:rich>
                  <a:bodyPr/>
                  <a:lstStyle/>
                  <a:p>
                    <a:pPr>
                      <a:defRPr sz="198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24,1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2760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A7-4919-A6D3-69C3C5C7C713}"/>
                </c:ext>
              </c:extLst>
            </c:dLbl>
            <c:dLbl>
              <c:idx val="3"/>
              <c:layout>
                <c:manualLayout>
                  <c:x val="2.5687509390943442E-2"/>
                  <c:y val="-6.1981788129492787E-2"/>
                </c:manualLayout>
              </c:layout>
              <c:tx>
                <c:rich>
                  <a:bodyPr/>
                  <a:lstStyle/>
                  <a:p>
                    <a:pPr>
                      <a:defRPr sz="198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3769,9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2760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A7-4919-A6D3-69C3C5C7C713}"/>
                </c:ext>
              </c:extLst>
            </c:dLbl>
            <c:spPr>
              <a:solidFill>
                <a:schemeClr val="accent1"/>
              </a:solidFill>
              <a:ln w="12760">
                <a:solidFill>
                  <a:srgbClr val="FFFFFF"/>
                </a:solidFill>
                <a:prstDash val="solid"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98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2020 жыл</c:v>
                </c:pt>
                <c:pt idx="1">
                  <c:v>2021жыл</c:v>
                </c:pt>
                <c:pt idx="2">
                  <c:v>2021 жыл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24</c:v>
                </c:pt>
                <c:pt idx="1">
                  <c:v>24.1</c:v>
                </c:pt>
                <c:pt idx="2">
                  <c:v>24.1</c:v>
                </c:pt>
              </c:numCache>
            </c:numRef>
          </c:val>
          <c:shape val="pyramid"/>
          <c:extLst xmlns:c16r2="http://schemas.microsoft.com/office/drawing/2015/06/chart">
            <c:ext xmlns:c16="http://schemas.microsoft.com/office/drawing/2014/chart" uri="{C3380CC4-5D6E-409C-BE32-E72D297353CC}">
              <c16:uniqueId val="{00000004-3FA7-4919-A6D3-69C3C5C7C713}"/>
            </c:ext>
          </c:extLst>
        </c:ser>
        <c:gapDepth val="0"/>
        <c:shape val="box"/>
        <c:axId val="163033088"/>
        <c:axId val="163034624"/>
        <c:axId val="0"/>
      </c:bar3DChart>
      <c:catAx>
        <c:axId val="163033088"/>
        <c:scaling>
          <c:orientation val="minMax"/>
        </c:scaling>
        <c:axPos val="b"/>
        <c:numFmt formatCode="General" sourceLinked="1"/>
        <c:tickLblPos val="low"/>
        <c:spPr>
          <a:ln w="31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8" b="1" i="1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63034624"/>
        <c:crosses val="autoZero"/>
        <c:auto val="1"/>
        <c:lblAlgn val="ctr"/>
        <c:lblOffset val="100"/>
        <c:tickLblSkip val="1"/>
        <c:tickMarkSkip val="1"/>
      </c:catAx>
      <c:valAx>
        <c:axId val="163034624"/>
        <c:scaling>
          <c:orientation val="minMax"/>
          <c:max val="55"/>
        </c:scaling>
        <c:axPos val="l"/>
        <c:majorGridlines>
          <c:spPr>
            <a:ln w="3190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1276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83" b="1" i="1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63033088"/>
        <c:crosses val="autoZero"/>
        <c:crossBetween val="between"/>
      </c:valAx>
      <c:spPr>
        <a:noFill/>
        <a:ln w="2552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98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7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Алғабас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-202</a:t>
            </a:r>
            <a:r>
              <a:rPr lang="en-US" b="1" i="0" dirty="0" smtClean="0">
                <a:solidFill>
                  <a:schemeClr val="tx1"/>
                </a:solidFill>
              </a:rPr>
              <a:t>2</a:t>
            </a:r>
            <a:r>
              <a:rPr lang="kk-KZ" b="1" i="0" dirty="0" smtClean="0">
                <a:solidFill>
                  <a:schemeClr val="tx1"/>
                </a:solidFill>
              </a:rPr>
              <a:t> </a:t>
            </a:r>
            <a:r>
              <a:rPr lang="kk-KZ" b="1" i="0" dirty="0" smtClean="0">
                <a:solidFill>
                  <a:schemeClr val="tx1"/>
                </a:solidFill>
              </a:rPr>
              <a:t>жылдарға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ауылдық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бюджетінің азаматтық бюджеті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24240" y="5857892"/>
            <a:ext cx="31670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Алғабас  </a:t>
            </a:r>
            <a:r>
              <a:rPr lang="kk-KZ" sz="2400" b="1" dirty="0" smtClean="0">
                <a:latin typeface="Times New Roman" panose="02020603050405020304" pitchFamily="18" charset="0"/>
              </a:rPr>
              <a:t>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b="1" i="0" dirty="0" smtClean="0">
                <a:solidFill>
                  <a:schemeClr val="tx1"/>
                </a:solidFill>
                <a:latin typeface="Arial" panose="020B0604020202020204" pitchFamily="34" charset="0"/>
              </a:rPr>
              <a:t>2020-2022 </a:t>
            </a:r>
            <a:r>
              <a:rPr lang="kk-KZ" sz="1800" b="1" i="0" dirty="0" smtClean="0">
                <a:solidFill>
                  <a:schemeClr val="tx1"/>
                </a:solidFill>
                <a:latin typeface="Arial" panose="020B0604020202020204" pitchFamily="34" charset="0"/>
              </a:rPr>
              <a:t>жылдарға арналған ауылдық бюджеті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9601034"/>
              </p:ext>
            </p:extLst>
          </p:nvPr>
        </p:nvGraphicFramePr>
        <p:xfrm>
          <a:off x="228600" y="969963"/>
          <a:ext cx="9153556" cy="5710396"/>
        </p:xfrm>
        <a:graphic>
          <a:graphicData uri="http://schemas.openxmlformats.org/drawingml/2006/table">
            <a:tbl>
              <a:tblPr/>
              <a:tblGrid>
                <a:gridCol w="54282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51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56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44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60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жыл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0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Түсімдер – барлығы: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52</a:t>
                      </a:r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,</a:t>
                      </a:r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52,8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53,5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00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Кірістер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00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Ағымдағы нысаналы трансферттер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00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Субвенция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0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– барлығы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52,2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52,8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53,5</a:t>
                      </a:r>
                      <a:endParaRPr lang="kk-KZ" sz="1800" b="1" i="0" u="none" strike="noStrike" dirty="0" smtClean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00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24,0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24,1</a:t>
                      </a:r>
                      <a:endParaRPr lang="kk-KZ" sz="1600" b="1" i="0" u="none" strike="noStrike" dirty="0" smtClean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24,1</a:t>
                      </a:r>
                      <a:endParaRPr lang="kk-KZ" sz="1600" b="1" i="0" u="none" strike="noStrike" dirty="0" smtClean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46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7,9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8,3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8,6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0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1,8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1,8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1,8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млн.теңге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2447925" y="174625"/>
            <a:ext cx="495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800" b="1" dirty="0" err="1" smtClean="0">
                <a:latin typeface="Arial" panose="020B0604020202020204" pitchFamily="34" charset="0"/>
              </a:rPr>
              <a:t>Алғабас</a:t>
            </a:r>
            <a:r>
              <a:rPr lang="ru-RU" sz="1800" b="1" dirty="0" smtClean="0">
                <a:latin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Arial" panose="020B0604020202020204" pitchFamily="34" charset="0"/>
              </a:rPr>
              <a:t>ауылдық</a:t>
            </a:r>
            <a:r>
              <a:rPr lang="ru-RU" sz="1800" b="1" dirty="0" smtClean="0">
                <a:latin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Arial" panose="020B0604020202020204" pitchFamily="34" charset="0"/>
              </a:rPr>
              <a:t>округінің</a:t>
            </a:r>
            <a:r>
              <a:rPr lang="ru-RU" sz="1800" b="1" dirty="0" smtClean="0">
                <a:latin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Arial" panose="020B0604020202020204" pitchFamily="34" charset="0"/>
              </a:rPr>
              <a:t>ауылдық</a:t>
            </a:r>
            <a:r>
              <a:rPr lang="ru-RU" sz="1800" b="1" dirty="0" smtClean="0">
                <a:latin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Arial" panose="020B0604020202020204" pitchFamily="34" charset="0"/>
              </a:rPr>
              <a:t>бюджетінің</a:t>
            </a:r>
            <a:r>
              <a:rPr lang="ru-RU" sz="1800" b="1" dirty="0" smtClean="0">
                <a:latin typeface="Arial" panose="020B0604020202020204" pitchFamily="34" charset="0"/>
              </a:rPr>
              <a:t> </a:t>
            </a:r>
            <a:r>
              <a:rPr lang="ru-RU" sz="1800" b="1" dirty="0" err="1">
                <a:latin typeface="Arial" panose="020B0604020202020204" pitchFamily="34" charset="0"/>
              </a:rPr>
              <a:t>құрылымы</a:t>
            </a:r>
            <a:r>
              <a:rPr lang="ru-RU" sz="1800" b="1" dirty="0">
                <a:latin typeface="Arial" panose="020B0604020202020204" pitchFamily="34" charset="0"/>
              </a:rPr>
              <a:t> </a:t>
            </a:r>
            <a:r>
              <a:rPr lang="ru-RU" sz="1800" b="1" dirty="0" smtClean="0">
                <a:latin typeface="Arial" panose="020B0604020202020204" pitchFamily="34" charset="0"/>
              </a:rPr>
              <a:t>2020-2022 </a:t>
            </a:r>
            <a:r>
              <a:rPr lang="ru-RU" sz="1800" b="1" dirty="0" err="1">
                <a:latin typeface="Arial" panose="020B0604020202020204" pitchFamily="34" charset="0"/>
              </a:rPr>
              <a:t>жылдар</a:t>
            </a:r>
            <a:endParaRPr lang="ru-RU" sz="1800" b="1" dirty="0">
              <a:latin typeface="Arial" panose="020B0604020202020204" pitchFamily="34" charset="0"/>
            </a:endParaRPr>
          </a:p>
        </p:txBody>
      </p:sp>
      <p:sp>
        <p:nvSpPr>
          <p:cNvPr id="26627" name="Прямоугольник 2"/>
          <p:cNvSpPr>
            <a:spLocks noChangeArrowheads="1"/>
          </p:cNvSpPr>
          <p:nvPr/>
        </p:nvSpPr>
        <p:spPr bwMode="auto">
          <a:xfrm>
            <a:off x="8286750" y="544513"/>
            <a:ext cx="11412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1400" i="1" dirty="0" smtClean="0">
                <a:latin typeface="Arial" panose="020B0604020202020204" pitchFamily="34" charset="0"/>
              </a:rPr>
              <a:t>млн. </a:t>
            </a:r>
            <a:r>
              <a:rPr lang="ru-RU" sz="1400" i="1" dirty="0" err="1">
                <a:latin typeface="Arial" panose="020B0604020202020204" pitchFamily="34" charset="0"/>
              </a:rPr>
              <a:t>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4532210"/>
              </p:ext>
            </p:extLst>
          </p:nvPr>
        </p:nvGraphicFramePr>
        <p:xfrm>
          <a:off x="306388" y="1276350"/>
          <a:ext cx="8175451" cy="5174614"/>
        </p:xfrm>
        <a:graphic>
          <a:graphicData uri="http://schemas.openxmlformats.org/drawingml/2006/table">
            <a:tbl>
              <a:tblPr/>
              <a:tblGrid>
                <a:gridCol w="325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532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332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925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1428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2028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Бөлімдердің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Жоспар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9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202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202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1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I.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Кірістер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52,2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52,8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53,5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салықтық түсімдер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4,1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4,3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4,6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1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трансферттер түсімі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48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48,5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48,9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II.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Шығындар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52,2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52,8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53,5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III.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Таза бюджеттік кредиттеу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бюджеттік кредиттер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бюджеттік кредиттерді өтеу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57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VI.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Қаржы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активтерімен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операциялар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бойынша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сальдо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қаржы активтерін сатып алу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35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мемлекеттің қаржы активтерін сатудан түсетін түсімдер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V.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 тапшылығы (профициті)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357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VI.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 тапшылығын қаржыландыру (профицитін пайдалану)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</a:t>
                      </a:r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kk-KZ" sz="1400" b="1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қарыздар түсімі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қарыздарды өтеу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435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 қаражатының пайдаланылатын қалдықтары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267706946"/>
              </p:ext>
            </p:extLst>
          </p:nvPr>
        </p:nvGraphicFramePr>
        <p:xfrm>
          <a:off x="419100" y="982663"/>
          <a:ext cx="8589963" cy="522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048625" y="908050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i="1" dirty="0" smtClean="0">
                <a:latin typeface="Arial" panose="020B0604020202020204" pitchFamily="34" charset="0"/>
              </a:rPr>
              <a:t>млн. </a:t>
            </a:r>
            <a:r>
              <a:rPr lang="ru-RU" sz="1800" i="1" dirty="0" err="1">
                <a:latin typeface="Arial" panose="020B0604020202020204" pitchFamily="34" charset="0"/>
              </a:rPr>
              <a:t>теңге</a:t>
            </a:r>
            <a:endParaRPr lang="ru-RU" sz="1800" i="1" dirty="0">
              <a:latin typeface="Arial" panose="020B0604020202020204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608138" y="317500"/>
            <a:ext cx="78200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Arial" panose="020B0604020202020204" pitchFamily="34" charset="0"/>
              </a:rPr>
              <a:t>2020-2022 </a:t>
            </a:r>
            <a:r>
              <a:rPr lang="ru-RU" sz="1800" b="1" dirty="0" err="1">
                <a:latin typeface="Arial" panose="020B0604020202020204" pitchFamily="34" charset="0"/>
              </a:rPr>
              <a:t>жылдар</a:t>
            </a:r>
            <a:r>
              <a:rPr lang="kk-KZ" sz="1800" b="1" dirty="0">
                <a:latin typeface="Arial" panose="020B0604020202020204" pitchFamily="34" charset="0"/>
              </a:rPr>
              <a:t>ға арналған </a:t>
            </a:r>
            <a:r>
              <a:rPr lang="kk-KZ" sz="1800" b="1" dirty="0" smtClean="0">
                <a:latin typeface="Arial" panose="020B0604020202020204" pitchFamily="34" charset="0"/>
              </a:rPr>
              <a:t>ауылдық </a:t>
            </a:r>
            <a:r>
              <a:rPr lang="kk-KZ" sz="1800" b="1" dirty="0">
                <a:latin typeface="Arial" panose="020B0604020202020204" pitchFamily="34" charset="0"/>
              </a:rPr>
              <a:t>бюджетінің түсімдері</a:t>
            </a:r>
            <a:endParaRPr lang="ru-RU" sz="1800" b="1" dirty="0">
              <a:latin typeface="Arial" panose="020B060402020202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8121650" y="6524625"/>
            <a:ext cx="17843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624888" y="0"/>
            <a:ext cx="1281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kk-KZ" sz="1800" i="1">
                <a:latin typeface="Arial" panose="020B0604020202020204" pitchFamily="34" charset="0"/>
              </a:rPr>
              <a:t>  </a:t>
            </a:r>
            <a:endParaRPr lang="ru-RU" sz="1800" i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952472" y="1785926"/>
          <a:ext cx="7405688" cy="4937125"/>
        </p:xfrm>
        <a:graphic>
          <a:graphicData uri="http://schemas.openxmlformats.org/presentationml/2006/ole">
            <p:oleObj spid="_x0000_s10345" name="Диаграмма" r:id="rId3" imgW="6600758" imgH="4400550" progId="MSGraph.Chart.8">
              <p:embed followColorScheme="full"/>
            </p:oleObj>
          </a:graphicData>
        </a:graphic>
      </p:graphicFrame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5097463" y="2565400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Times New Roman" panose="02020603050405020304" pitchFamily="18" charset="0"/>
              </a:rPr>
              <a:t>100%</a:t>
            </a:r>
            <a:endParaRPr lang="ru-RU" sz="1800" b="1" dirty="0">
              <a:latin typeface="Times New Roman" panose="02020603050405020304" pitchFamily="18" charset="0"/>
            </a:endParaRP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2576513" y="1700213"/>
            <a:ext cx="460851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ru-RU" sz="1400" b="1" dirty="0">
                <a:latin typeface="Times New Roman" panose="02020603050405020304" pitchFamily="18" charset="0"/>
              </a:rPr>
              <a:t>Салы</a:t>
            </a:r>
            <a:r>
              <a:rPr lang="kk-KZ" sz="1400" b="1" dirty="0">
                <a:latin typeface="Times New Roman" panose="02020603050405020304" pitchFamily="18" charset="0"/>
              </a:rPr>
              <a:t>қтық                       </a:t>
            </a:r>
          </a:p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kk-KZ" sz="1400" b="1" dirty="0">
                <a:latin typeface="Times New Roman" panose="02020603050405020304" pitchFamily="18" charset="0"/>
              </a:rPr>
              <a:t>                                түсімдер  </a:t>
            </a:r>
            <a:r>
              <a:rPr lang="kk-KZ" sz="1400" b="1" dirty="0" smtClean="0">
                <a:latin typeface="Times New Roman" panose="02020603050405020304" pitchFamily="18" charset="0"/>
              </a:rPr>
              <a:t>4,1 </a:t>
            </a:r>
            <a:r>
              <a:rPr lang="kk-KZ" sz="1200" b="1" i="1" dirty="0" smtClean="0">
                <a:latin typeface="Arial" panose="020B0604020202020204" pitchFamily="34" charset="0"/>
              </a:rPr>
              <a:t>млн. </a:t>
            </a:r>
            <a:r>
              <a:rPr lang="kk-KZ" sz="1200" b="1" i="1" dirty="0">
                <a:latin typeface="Arial" panose="020B0604020202020204" pitchFamily="34" charset="0"/>
              </a:rPr>
              <a:t>теңге</a:t>
            </a:r>
            <a:endParaRPr lang="ru-RU" sz="1200" b="1" i="1" dirty="0">
              <a:latin typeface="Arial" panose="020B0604020202020204" pitchFamily="34" charset="0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785938" y="184150"/>
            <a:ext cx="7559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Arial" panose="020B0604020202020204" pitchFamily="34" charset="0"/>
              </a:rPr>
              <a:t>2020 </a:t>
            </a:r>
            <a:r>
              <a:rPr lang="kk-KZ" sz="1800" b="1" dirty="0">
                <a:latin typeface="Arial" panose="020B0604020202020204" pitchFamily="34" charset="0"/>
              </a:rPr>
              <a:t>жылғы </a:t>
            </a:r>
            <a:r>
              <a:rPr lang="kk-KZ" sz="1800" b="1" dirty="0" smtClean="0">
                <a:latin typeface="Arial" panose="020B0604020202020204" pitchFamily="34" charset="0"/>
              </a:rPr>
              <a:t>ауылдық </a:t>
            </a:r>
            <a:r>
              <a:rPr lang="kk-KZ" sz="1800" b="1" dirty="0">
                <a:latin typeface="Arial" panose="020B0604020202020204" pitchFamily="34" charset="0"/>
              </a:rPr>
              <a:t>бюджетінде кірістердің үлес салмақтары. Барлығы – </a:t>
            </a:r>
            <a:r>
              <a:rPr lang="kk-KZ" sz="1800" b="1" dirty="0" smtClean="0">
                <a:latin typeface="Arial" panose="020B0604020202020204" pitchFamily="34" charset="0"/>
              </a:rPr>
              <a:t>4,1 </a:t>
            </a:r>
            <a:r>
              <a:rPr lang="kk-KZ" sz="1800" b="1" dirty="0" smtClean="0">
                <a:latin typeface="Arial" panose="020B0604020202020204" pitchFamily="34" charset="0"/>
              </a:rPr>
              <a:t>млн. </a:t>
            </a:r>
            <a:r>
              <a:rPr lang="kk-KZ" sz="1800" b="1" dirty="0">
                <a:latin typeface="Arial" panose="020B0604020202020204" pitchFamily="34" charset="0"/>
              </a:rPr>
              <a:t>теңге</a:t>
            </a:r>
            <a:endParaRPr lang="ru-RU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262638512"/>
              </p:ext>
            </p:extLst>
          </p:nvPr>
        </p:nvGraphicFramePr>
        <p:xfrm>
          <a:off x="962025" y="1662113"/>
          <a:ext cx="7832725" cy="4554537"/>
        </p:xfrm>
        <a:graphic>
          <a:graphicData uri="http://schemas.openxmlformats.org/presentationml/2006/ole">
            <p:oleObj spid="_x0000_s11365" name="Worksheet" r:id="rId3" imgW="5781822" imgH="3362257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Әлеуметтік сала бойынша </a:t>
            </a:r>
            <a:r>
              <a:rPr lang="kk-K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ауылдық бюджетке </a:t>
            </a:r>
            <a:r>
              <a:rPr lang="kk-K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2020-2022 </a:t>
            </a: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98567344"/>
              </p:ext>
            </p:extLst>
          </p:nvPr>
        </p:nvGraphicFramePr>
        <p:xfrm>
          <a:off x="344488" y="1341438"/>
          <a:ext cx="9217024" cy="2460908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45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01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8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Әлеуметтік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сала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БАРЛЫҒЫ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24,0</a:t>
                      </a:r>
                      <a:endParaRPr kumimoji="0" lang="kk-KZ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24,1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1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беру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24,0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24,1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24,1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08088" y="260350"/>
            <a:ext cx="8420100" cy="576263"/>
          </a:xfrm>
        </p:spPr>
        <p:txBody>
          <a:bodyPr/>
          <a:lstStyle/>
          <a:p>
            <a:pPr algn="ctr" eaLnBrk="1" hangingPunct="1"/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бюджетте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2020-2022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жылдарда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ағымды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шығындарына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бөлінген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2945486998"/>
              </p:ext>
            </p:extLst>
          </p:nvPr>
        </p:nvGraphicFramePr>
        <p:xfrm>
          <a:off x="495300" y="1176338"/>
          <a:ext cx="9231313" cy="5249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8121650" y="549275"/>
            <a:ext cx="1655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kk-KZ" sz="1600" i="1" dirty="0" smtClean="0">
                <a:solidFill>
                  <a:srgbClr val="0000FF"/>
                </a:solidFill>
                <a:latin typeface="Arial" panose="020B0604020202020204" pitchFamily="34" charset="0"/>
              </a:rPr>
              <a:t>млн. </a:t>
            </a:r>
            <a:r>
              <a:rPr lang="kk-KZ" sz="1600" i="1" dirty="0">
                <a:solidFill>
                  <a:srgbClr val="0000FF"/>
                </a:solidFill>
                <a:latin typeface="Arial" panose="020B0604020202020204" pitchFamily="34" charset="0"/>
              </a:rPr>
              <a:t>теңге</a:t>
            </a:r>
            <a:endParaRPr lang="ru-RU" sz="1600" i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24000</TotalTime>
  <Words>318</Words>
  <Application>Microsoft Office PowerPoint</Application>
  <PresentationFormat>Лист A4 (210x297 мм)</PresentationFormat>
  <Paragraphs>148</Paragraphs>
  <Slides>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Международный</vt:lpstr>
      <vt:lpstr>Диаграмма</vt:lpstr>
      <vt:lpstr>Лист Microsoft Office Excel 97-2003</vt:lpstr>
      <vt:lpstr>Алғабас ауылдық округінің 2020-2022 жылдарға  арналған ауылдық бюджетінің азаматтық бюджеті</vt:lpstr>
      <vt:lpstr>2020-2022 жылдарға арналған ауылдық бюджеті</vt:lpstr>
      <vt:lpstr>Слайд 3</vt:lpstr>
      <vt:lpstr>Слайд 4</vt:lpstr>
      <vt:lpstr>Слайд 5</vt:lpstr>
      <vt:lpstr>2020 жылғы ауылдық бюджеттің салалары  бойынша үлес салмағы</vt:lpstr>
      <vt:lpstr>Слайд 7</vt:lpstr>
      <vt:lpstr>Ауылдық бюджетте 2020-2022 жылдарда білім бойынша ағымды шығындарына бөлінген қаржы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1799</cp:revision>
  <cp:lastPrinted>2016-07-20T11:16:55Z</cp:lastPrinted>
  <dcterms:created xsi:type="dcterms:W3CDTF">2004-02-06T14:47:15Z</dcterms:created>
  <dcterms:modified xsi:type="dcterms:W3CDTF">2020-01-29T15:10:34Z</dcterms:modified>
</cp:coreProperties>
</file>