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13"/>
  </p:notesMasterIdLst>
  <p:sldIdLst>
    <p:sldId id="256" r:id="rId2"/>
    <p:sldId id="257" r:id="rId3"/>
    <p:sldId id="258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6B5B28EA-0028-4A25-8F34-C34ACC47055B}">
          <p14:sldIdLst>
            <p14:sldId id="256"/>
            <p14:sldId id="257"/>
            <p14:sldId id="258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145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637" autoAdjust="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47C32EA-B173-4D63-BADC-2227CFA4665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A5A9F4E-1FA8-45F9-87DA-879E1D103675}">
      <dgm:prSet phldrT="[Текст]" custT="1"/>
      <dgm:spPr/>
      <dgm:t>
        <a:bodyPr/>
        <a:lstStyle/>
        <a:p>
          <a:r>
            <a:rPr lang="ru-RU" sz="2000" dirty="0" smtClean="0"/>
            <a:t>2019 год – 296 524,0 тыс.тенге</a:t>
          </a:r>
          <a:endParaRPr lang="ru-RU" sz="2000" dirty="0"/>
        </a:p>
      </dgm:t>
    </dgm:pt>
    <dgm:pt modelId="{F8D2BB62-1B73-426D-8415-0F9355B65E45}" type="parTrans" cxnId="{D42A177F-A1B6-4F55-95AD-E2AD2E0156A6}">
      <dgm:prSet/>
      <dgm:spPr/>
      <dgm:t>
        <a:bodyPr/>
        <a:lstStyle/>
        <a:p>
          <a:endParaRPr lang="ru-RU"/>
        </a:p>
      </dgm:t>
    </dgm:pt>
    <dgm:pt modelId="{37CB98AB-8A01-49DA-8492-2092A0A9FD3B}" type="sibTrans" cxnId="{D42A177F-A1B6-4F55-95AD-E2AD2E0156A6}">
      <dgm:prSet/>
      <dgm:spPr/>
      <dgm:t>
        <a:bodyPr/>
        <a:lstStyle/>
        <a:p>
          <a:endParaRPr lang="ru-RU"/>
        </a:p>
      </dgm:t>
    </dgm:pt>
    <dgm:pt modelId="{86CBC2F0-8F40-43A4-B9A1-18662DBE7F76}">
      <dgm:prSet phldrT="[Текст]" custT="1"/>
      <dgm:spPr/>
      <dgm:t>
        <a:bodyPr/>
        <a:lstStyle/>
        <a:p>
          <a:r>
            <a:rPr lang="ru-RU" sz="2000" dirty="0" smtClean="0"/>
            <a:t>2020 год – 262 946,0 тыс.тенге</a:t>
          </a:r>
          <a:endParaRPr lang="ru-RU" sz="2000" dirty="0"/>
        </a:p>
      </dgm:t>
    </dgm:pt>
    <dgm:pt modelId="{821946F5-42D6-4AAB-B76C-F1D432861812}" type="parTrans" cxnId="{1F01AD1F-0127-485A-A9C0-FDC258933F1D}">
      <dgm:prSet/>
      <dgm:spPr/>
      <dgm:t>
        <a:bodyPr/>
        <a:lstStyle/>
        <a:p>
          <a:endParaRPr lang="ru-RU"/>
        </a:p>
      </dgm:t>
    </dgm:pt>
    <dgm:pt modelId="{218EFF99-927A-48B0-A58A-5FB8898F312A}" type="sibTrans" cxnId="{1F01AD1F-0127-485A-A9C0-FDC258933F1D}">
      <dgm:prSet/>
      <dgm:spPr/>
      <dgm:t>
        <a:bodyPr/>
        <a:lstStyle/>
        <a:p>
          <a:endParaRPr lang="ru-RU"/>
        </a:p>
      </dgm:t>
    </dgm:pt>
    <dgm:pt modelId="{8577D64D-CBBE-407F-966D-8313C8C652E5}">
      <dgm:prSet phldrT="[Текст]" custT="1"/>
      <dgm:spPr/>
      <dgm:t>
        <a:bodyPr/>
        <a:lstStyle/>
        <a:p>
          <a:r>
            <a:rPr lang="ru-RU" sz="2000" dirty="0" smtClean="0"/>
            <a:t>2021 год – 265 830,0 тыс. тенге</a:t>
          </a:r>
          <a:endParaRPr lang="ru-RU" sz="2000" dirty="0"/>
        </a:p>
      </dgm:t>
    </dgm:pt>
    <dgm:pt modelId="{455CA484-4FF3-4D28-8E9B-BABDBE719F4E}" type="parTrans" cxnId="{2D2595BC-4E29-48AA-9BD5-002A79744805}">
      <dgm:prSet/>
      <dgm:spPr/>
      <dgm:t>
        <a:bodyPr/>
        <a:lstStyle/>
        <a:p>
          <a:endParaRPr lang="ru-RU"/>
        </a:p>
      </dgm:t>
    </dgm:pt>
    <dgm:pt modelId="{90D856C9-77EB-4169-885C-4C67BB45224F}" type="sibTrans" cxnId="{2D2595BC-4E29-48AA-9BD5-002A79744805}">
      <dgm:prSet/>
      <dgm:spPr/>
      <dgm:t>
        <a:bodyPr/>
        <a:lstStyle/>
        <a:p>
          <a:endParaRPr lang="ru-RU"/>
        </a:p>
      </dgm:t>
    </dgm:pt>
    <dgm:pt modelId="{62FA682A-E62E-4444-8EBC-4860EE32A444}" type="pres">
      <dgm:prSet presAssocID="{A47C32EA-B173-4D63-BADC-2227CFA4665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AAA51C5-1650-44CA-BFEB-01BB9BBABDE8}" type="pres">
      <dgm:prSet presAssocID="{EA5A9F4E-1FA8-45F9-87DA-879E1D103675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DA4D06-D2C3-47E2-B8A3-73FED1F4EEFD}" type="pres">
      <dgm:prSet presAssocID="{37CB98AB-8A01-49DA-8492-2092A0A9FD3B}" presName="spacer" presStyleCnt="0"/>
      <dgm:spPr/>
    </dgm:pt>
    <dgm:pt modelId="{C4346F58-D218-4D16-BEF0-814C71AD641A}" type="pres">
      <dgm:prSet presAssocID="{86CBC2F0-8F40-43A4-B9A1-18662DBE7F76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5924EB-92EC-4B9A-99CF-63E9960C1B4E}" type="pres">
      <dgm:prSet presAssocID="{218EFF99-927A-48B0-A58A-5FB8898F312A}" presName="spacer" presStyleCnt="0"/>
      <dgm:spPr/>
    </dgm:pt>
    <dgm:pt modelId="{BC5F8ACD-02A1-4CDB-81E5-8FEF82C4087B}" type="pres">
      <dgm:prSet presAssocID="{8577D64D-CBBE-407F-966D-8313C8C652E5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6D879FA-3825-4CDB-A79D-9F00F64D7318}" type="presOf" srcId="{EA5A9F4E-1FA8-45F9-87DA-879E1D103675}" destId="{5AAA51C5-1650-44CA-BFEB-01BB9BBABDE8}" srcOrd="0" destOrd="0" presId="urn:microsoft.com/office/officeart/2005/8/layout/vList2"/>
    <dgm:cxn modelId="{C23FA906-4520-4620-A1FE-7038F68269B9}" type="presOf" srcId="{86CBC2F0-8F40-43A4-B9A1-18662DBE7F76}" destId="{C4346F58-D218-4D16-BEF0-814C71AD641A}" srcOrd="0" destOrd="0" presId="urn:microsoft.com/office/officeart/2005/8/layout/vList2"/>
    <dgm:cxn modelId="{04F0931F-B573-4766-95CF-9C6C9F247858}" type="presOf" srcId="{8577D64D-CBBE-407F-966D-8313C8C652E5}" destId="{BC5F8ACD-02A1-4CDB-81E5-8FEF82C4087B}" srcOrd="0" destOrd="0" presId="urn:microsoft.com/office/officeart/2005/8/layout/vList2"/>
    <dgm:cxn modelId="{1F01AD1F-0127-485A-A9C0-FDC258933F1D}" srcId="{A47C32EA-B173-4D63-BADC-2227CFA46652}" destId="{86CBC2F0-8F40-43A4-B9A1-18662DBE7F76}" srcOrd="1" destOrd="0" parTransId="{821946F5-42D6-4AAB-B76C-F1D432861812}" sibTransId="{218EFF99-927A-48B0-A58A-5FB8898F312A}"/>
    <dgm:cxn modelId="{2D2595BC-4E29-48AA-9BD5-002A79744805}" srcId="{A47C32EA-B173-4D63-BADC-2227CFA46652}" destId="{8577D64D-CBBE-407F-966D-8313C8C652E5}" srcOrd="2" destOrd="0" parTransId="{455CA484-4FF3-4D28-8E9B-BABDBE719F4E}" sibTransId="{90D856C9-77EB-4169-885C-4C67BB45224F}"/>
    <dgm:cxn modelId="{A730F49A-CCB5-4BA2-91C7-E79EAC2001B3}" type="presOf" srcId="{A47C32EA-B173-4D63-BADC-2227CFA46652}" destId="{62FA682A-E62E-4444-8EBC-4860EE32A444}" srcOrd="0" destOrd="0" presId="urn:microsoft.com/office/officeart/2005/8/layout/vList2"/>
    <dgm:cxn modelId="{D42A177F-A1B6-4F55-95AD-E2AD2E0156A6}" srcId="{A47C32EA-B173-4D63-BADC-2227CFA46652}" destId="{EA5A9F4E-1FA8-45F9-87DA-879E1D103675}" srcOrd="0" destOrd="0" parTransId="{F8D2BB62-1B73-426D-8415-0F9355B65E45}" sibTransId="{37CB98AB-8A01-49DA-8492-2092A0A9FD3B}"/>
    <dgm:cxn modelId="{31642A3C-157C-4F0F-B925-565DC94E4645}" type="presParOf" srcId="{62FA682A-E62E-4444-8EBC-4860EE32A444}" destId="{5AAA51C5-1650-44CA-BFEB-01BB9BBABDE8}" srcOrd="0" destOrd="0" presId="urn:microsoft.com/office/officeart/2005/8/layout/vList2"/>
    <dgm:cxn modelId="{2E51F08B-04E8-450F-8CC2-1C2BB2D6026A}" type="presParOf" srcId="{62FA682A-E62E-4444-8EBC-4860EE32A444}" destId="{90DA4D06-D2C3-47E2-B8A3-73FED1F4EEFD}" srcOrd="1" destOrd="0" presId="urn:microsoft.com/office/officeart/2005/8/layout/vList2"/>
    <dgm:cxn modelId="{CEB821CA-CA1B-4E4A-963B-B791462B2EDA}" type="presParOf" srcId="{62FA682A-E62E-4444-8EBC-4860EE32A444}" destId="{C4346F58-D218-4D16-BEF0-814C71AD641A}" srcOrd="2" destOrd="0" presId="urn:microsoft.com/office/officeart/2005/8/layout/vList2"/>
    <dgm:cxn modelId="{7D57A454-CED7-431A-9BA8-24A7CC6F576E}" type="presParOf" srcId="{62FA682A-E62E-4444-8EBC-4860EE32A444}" destId="{A85924EB-92EC-4B9A-99CF-63E9960C1B4E}" srcOrd="3" destOrd="0" presId="urn:microsoft.com/office/officeart/2005/8/layout/vList2"/>
    <dgm:cxn modelId="{8F31F695-66ED-4749-8664-3CF98749ED31}" type="presParOf" srcId="{62FA682A-E62E-4444-8EBC-4860EE32A444}" destId="{BC5F8ACD-02A1-4CDB-81E5-8FEF82C4087B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47C32EA-B173-4D63-BADC-2227CFA4665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A5A9F4E-1FA8-45F9-87DA-879E1D103675}">
      <dgm:prSet phldrT="[Текст]" custT="1"/>
      <dgm:spPr/>
      <dgm:t>
        <a:bodyPr/>
        <a:lstStyle/>
        <a:p>
          <a:r>
            <a:rPr lang="ru-RU" sz="2000" dirty="0" smtClean="0"/>
            <a:t>2019 год – 1 500,0 тыс.тенге</a:t>
          </a:r>
          <a:endParaRPr lang="ru-RU" sz="2000" dirty="0"/>
        </a:p>
      </dgm:t>
    </dgm:pt>
    <dgm:pt modelId="{F8D2BB62-1B73-426D-8415-0F9355B65E45}" type="parTrans" cxnId="{D42A177F-A1B6-4F55-95AD-E2AD2E0156A6}">
      <dgm:prSet/>
      <dgm:spPr/>
      <dgm:t>
        <a:bodyPr/>
        <a:lstStyle/>
        <a:p>
          <a:endParaRPr lang="ru-RU"/>
        </a:p>
      </dgm:t>
    </dgm:pt>
    <dgm:pt modelId="{37CB98AB-8A01-49DA-8492-2092A0A9FD3B}" type="sibTrans" cxnId="{D42A177F-A1B6-4F55-95AD-E2AD2E0156A6}">
      <dgm:prSet/>
      <dgm:spPr/>
      <dgm:t>
        <a:bodyPr/>
        <a:lstStyle/>
        <a:p>
          <a:endParaRPr lang="ru-RU"/>
        </a:p>
      </dgm:t>
    </dgm:pt>
    <dgm:pt modelId="{86CBC2F0-8F40-43A4-B9A1-18662DBE7F76}">
      <dgm:prSet phldrT="[Текст]" custT="1"/>
      <dgm:spPr/>
      <dgm:t>
        <a:bodyPr/>
        <a:lstStyle/>
        <a:p>
          <a:r>
            <a:rPr lang="ru-RU" sz="2000" dirty="0" smtClean="0"/>
            <a:t>2020 год – 1 605,0 тыс.тенге</a:t>
          </a:r>
          <a:endParaRPr lang="ru-RU" sz="2000" dirty="0"/>
        </a:p>
      </dgm:t>
    </dgm:pt>
    <dgm:pt modelId="{821946F5-42D6-4AAB-B76C-F1D432861812}" type="parTrans" cxnId="{1F01AD1F-0127-485A-A9C0-FDC258933F1D}">
      <dgm:prSet/>
      <dgm:spPr/>
      <dgm:t>
        <a:bodyPr/>
        <a:lstStyle/>
        <a:p>
          <a:endParaRPr lang="ru-RU"/>
        </a:p>
      </dgm:t>
    </dgm:pt>
    <dgm:pt modelId="{218EFF99-927A-48B0-A58A-5FB8898F312A}" type="sibTrans" cxnId="{1F01AD1F-0127-485A-A9C0-FDC258933F1D}">
      <dgm:prSet/>
      <dgm:spPr/>
      <dgm:t>
        <a:bodyPr/>
        <a:lstStyle/>
        <a:p>
          <a:endParaRPr lang="ru-RU"/>
        </a:p>
      </dgm:t>
    </dgm:pt>
    <dgm:pt modelId="{8577D64D-CBBE-407F-966D-8313C8C652E5}">
      <dgm:prSet phldrT="[Текст]" custT="1"/>
      <dgm:spPr/>
      <dgm:t>
        <a:bodyPr/>
        <a:lstStyle/>
        <a:p>
          <a:r>
            <a:rPr lang="ru-RU" sz="2000" dirty="0" smtClean="0"/>
            <a:t>2021 год – 1 717,0 тыс. тенге</a:t>
          </a:r>
          <a:endParaRPr lang="ru-RU" sz="2000" dirty="0"/>
        </a:p>
      </dgm:t>
    </dgm:pt>
    <dgm:pt modelId="{455CA484-4FF3-4D28-8E9B-BABDBE719F4E}" type="parTrans" cxnId="{2D2595BC-4E29-48AA-9BD5-002A79744805}">
      <dgm:prSet/>
      <dgm:spPr/>
      <dgm:t>
        <a:bodyPr/>
        <a:lstStyle/>
        <a:p>
          <a:endParaRPr lang="ru-RU"/>
        </a:p>
      </dgm:t>
    </dgm:pt>
    <dgm:pt modelId="{90D856C9-77EB-4169-885C-4C67BB45224F}" type="sibTrans" cxnId="{2D2595BC-4E29-48AA-9BD5-002A79744805}">
      <dgm:prSet/>
      <dgm:spPr/>
      <dgm:t>
        <a:bodyPr/>
        <a:lstStyle/>
        <a:p>
          <a:endParaRPr lang="ru-RU"/>
        </a:p>
      </dgm:t>
    </dgm:pt>
    <dgm:pt modelId="{62FA682A-E62E-4444-8EBC-4860EE32A444}" type="pres">
      <dgm:prSet presAssocID="{A47C32EA-B173-4D63-BADC-2227CFA4665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AAA51C5-1650-44CA-BFEB-01BB9BBABDE8}" type="pres">
      <dgm:prSet presAssocID="{EA5A9F4E-1FA8-45F9-87DA-879E1D103675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DA4D06-D2C3-47E2-B8A3-73FED1F4EEFD}" type="pres">
      <dgm:prSet presAssocID="{37CB98AB-8A01-49DA-8492-2092A0A9FD3B}" presName="spacer" presStyleCnt="0"/>
      <dgm:spPr/>
    </dgm:pt>
    <dgm:pt modelId="{C4346F58-D218-4D16-BEF0-814C71AD641A}" type="pres">
      <dgm:prSet presAssocID="{86CBC2F0-8F40-43A4-B9A1-18662DBE7F76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5924EB-92EC-4B9A-99CF-63E9960C1B4E}" type="pres">
      <dgm:prSet presAssocID="{218EFF99-927A-48B0-A58A-5FB8898F312A}" presName="spacer" presStyleCnt="0"/>
      <dgm:spPr/>
    </dgm:pt>
    <dgm:pt modelId="{BC5F8ACD-02A1-4CDB-81E5-8FEF82C4087B}" type="pres">
      <dgm:prSet presAssocID="{8577D64D-CBBE-407F-966D-8313C8C652E5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4EFA756-0043-4EF1-93BB-281B38B682E0}" type="presOf" srcId="{A47C32EA-B173-4D63-BADC-2227CFA46652}" destId="{62FA682A-E62E-4444-8EBC-4860EE32A444}" srcOrd="0" destOrd="0" presId="urn:microsoft.com/office/officeart/2005/8/layout/vList2"/>
    <dgm:cxn modelId="{1F01AD1F-0127-485A-A9C0-FDC258933F1D}" srcId="{A47C32EA-B173-4D63-BADC-2227CFA46652}" destId="{86CBC2F0-8F40-43A4-B9A1-18662DBE7F76}" srcOrd="1" destOrd="0" parTransId="{821946F5-42D6-4AAB-B76C-F1D432861812}" sibTransId="{218EFF99-927A-48B0-A58A-5FB8898F312A}"/>
    <dgm:cxn modelId="{8DE560F4-6FDC-4942-AD5D-91ACD53E72CD}" type="presOf" srcId="{86CBC2F0-8F40-43A4-B9A1-18662DBE7F76}" destId="{C4346F58-D218-4D16-BEF0-814C71AD641A}" srcOrd="0" destOrd="0" presId="urn:microsoft.com/office/officeart/2005/8/layout/vList2"/>
    <dgm:cxn modelId="{2D2595BC-4E29-48AA-9BD5-002A79744805}" srcId="{A47C32EA-B173-4D63-BADC-2227CFA46652}" destId="{8577D64D-CBBE-407F-966D-8313C8C652E5}" srcOrd="2" destOrd="0" parTransId="{455CA484-4FF3-4D28-8E9B-BABDBE719F4E}" sibTransId="{90D856C9-77EB-4169-885C-4C67BB45224F}"/>
    <dgm:cxn modelId="{D42A177F-A1B6-4F55-95AD-E2AD2E0156A6}" srcId="{A47C32EA-B173-4D63-BADC-2227CFA46652}" destId="{EA5A9F4E-1FA8-45F9-87DA-879E1D103675}" srcOrd="0" destOrd="0" parTransId="{F8D2BB62-1B73-426D-8415-0F9355B65E45}" sibTransId="{37CB98AB-8A01-49DA-8492-2092A0A9FD3B}"/>
    <dgm:cxn modelId="{2B5C58CD-39D9-4B57-A6A2-681435A4B3FD}" type="presOf" srcId="{8577D64D-CBBE-407F-966D-8313C8C652E5}" destId="{BC5F8ACD-02A1-4CDB-81E5-8FEF82C4087B}" srcOrd="0" destOrd="0" presId="urn:microsoft.com/office/officeart/2005/8/layout/vList2"/>
    <dgm:cxn modelId="{BDA9269F-98C1-488F-8163-FC94BE8CB7E4}" type="presOf" srcId="{EA5A9F4E-1FA8-45F9-87DA-879E1D103675}" destId="{5AAA51C5-1650-44CA-BFEB-01BB9BBABDE8}" srcOrd="0" destOrd="0" presId="urn:microsoft.com/office/officeart/2005/8/layout/vList2"/>
    <dgm:cxn modelId="{0C95A2A4-FD83-418B-9C23-2D0952194FA5}" type="presParOf" srcId="{62FA682A-E62E-4444-8EBC-4860EE32A444}" destId="{5AAA51C5-1650-44CA-BFEB-01BB9BBABDE8}" srcOrd="0" destOrd="0" presId="urn:microsoft.com/office/officeart/2005/8/layout/vList2"/>
    <dgm:cxn modelId="{259AF44B-968C-46CB-BFB4-6BBF08589B05}" type="presParOf" srcId="{62FA682A-E62E-4444-8EBC-4860EE32A444}" destId="{90DA4D06-D2C3-47E2-B8A3-73FED1F4EEFD}" srcOrd="1" destOrd="0" presId="urn:microsoft.com/office/officeart/2005/8/layout/vList2"/>
    <dgm:cxn modelId="{5DC2C9EB-8403-4202-B22A-1CD6EEE96E51}" type="presParOf" srcId="{62FA682A-E62E-4444-8EBC-4860EE32A444}" destId="{C4346F58-D218-4D16-BEF0-814C71AD641A}" srcOrd="2" destOrd="0" presId="urn:microsoft.com/office/officeart/2005/8/layout/vList2"/>
    <dgm:cxn modelId="{249EC44B-AEBA-4C3E-95DA-18D687278FD5}" type="presParOf" srcId="{62FA682A-E62E-4444-8EBC-4860EE32A444}" destId="{A85924EB-92EC-4B9A-99CF-63E9960C1B4E}" srcOrd="3" destOrd="0" presId="urn:microsoft.com/office/officeart/2005/8/layout/vList2"/>
    <dgm:cxn modelId="{8177F179-7C38-486B-B932-433A23A64A11}" type="presParOf" srcId="{62FA682A-E62E-4444-8EBC-4860EE32A444}" destId="{BC5F8ACD-02A1-4CDB-81E5-8FEF82C4087B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47C32EA-B173-4D63-BADC-2227CFA4665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A5A9F4E-1FA8-45F9-87DA-879E1D103675}">
      <dgm:prSet phldrT="[Текст]" custT="1"/>
      <dgm:spPr/>
      <dgm:t>
        <a:bodyPr/>
        <a:lstStyle/>
        <a:p>
          <a:r>
            <a:rPr lang="ru-RU" sz="2000" dirty="0" smtClean="0"/>
            <a:t>2019 год – 1 500 000,0 тыс.тенге</a:t>
          </a:r>
          <a:endParaRPr lang="ru-RU" sz="2000" dirty="0"/>
        </a:p>
      </dgm:t>
    </dgm:pt>
    <dgm:pt modelId="{F8D2BB62-1B73-426D-8415-0F9355B65E45}" type="parTrans" cxnId="{D42A177F-A1B6-4F55-95AD-E2AD2E0156A6}">
      <dgm:prSet/>
      <dgm:spPr/>
      <dgm:t>
        <a:bodyPr/>
        <a:lstStyle/>
        <a:p>
          <a:endParaRPr lang="ru-RU"/>
        </a:p>
      </dgm:t>
    </dgm:pt>
    <dgm:pt modelId="{37CB98AB-8A01-49DA-8492-2092A0A9FD3B}" type="sibTrans" cxnId="{D42A177F-A1B6-4F55-95AD-E2AD2E0156A6}">
      <dgm:prSet/>
      <dgm:spPr/>
      <dgm:t>
        <a:bodyPr/>
        <a:lstStyle/>
        <a:p>
          <a:endParaRPr lang="ru-RU"/>
        </a:p>
      </dgm:t>
    </dgm:pt>
    <dgm:pt modelId="{86CBC2F0-8F40-43A4-B9A1-18662DBE7F76}">
      <dgm:prSet phldrT="[Текст]" custT="1"/>
      <dgm:spPr/>
      <dgm:t>
        <a:bodyPr/>
        <a:lstStyle/>
        <a:p>
          <a:r>
            <a:rPr lang="ru-RU" sz="2000" dirty="0" smtClean="0"/>
            <a:t>2020 год – </a:t>
          </a:r>
          <a:r>
            <a:rPr lang="ru-RU" sz="2000" dirty="0" smtClean="0"/>
            <a:t>0,0 </a:t>
          </a:r>
          <a:r>
            <a:rPr lang="ru-RU" sz="2000" dirty="0" err="1" smtClean="0"/>
            <a:t>тыс.тенге</a:t>
          </a:r>
          <a:r>
            <a:rPr lang="ru-RU" sz="2000" dirty="0" smtClean="0"/>
            <a:t>  </a:t>
          </a:r>
          <a:endParaRPr lang="ru-RU" sz="2000" dirty="0"/>
        </a:p>
      </dgm:t>
    </dgm:pt>
    <dgm:pt modelId="{821946F5-42D6-4AAB-B76C-F1D432861812}" type="parTrans" cxnId="{1F01AD1F-0127-485A-A9C0-FDC258933F1D}">
      <dgm:prSet/>
      <dgm:spPr/>
      <dgm:t>
        <a:bodyPr/>
        <a:lstStyle/>
        <a:p>
          <a:endParaRPr lang="ru-RU"/>
        </a:p>
      </dgm:t>
    </dgm:pt>
    <dgm:pt modelId="{218EFF99-927A-48B0-A58A-5FB8898F312A}" type="sibTrans" cxnId="{1F01AD1F-0127-485A-A9C0-FDC258933F1D}">
      <dgm:prSet/>
      <dgm:spPr/>
      <dgm:t>
        <a:bodyPr/>
        <a:lstStyle/>
        <a:p>
          <a:endParaRPr lang="ru-RU"/>
        </a:p>
      </dgm:t>
    </dgm:pt>
    <dgm:pt modelId="{8577D64D-CBBE-407F-966D-8313C8C652E5}">
      <dgm:prSet phldrT="[Текст]" custT="1"/>
      <dgm:spPr/>
      <dgm:t>
        <a:bodyPr/>
        <a:lstStyle/>
        <a:p>
          <a:r>
            <a:rPr lang="ru-RU" sz="2000" dirty="0" smtClean="0"/>
            <a:t>2021 год – </a:t>
          </a:r>
          <a:r>
            <a:rPr lang="ru-RU" sz="2000" dirty="0" smtClean="0"/>
            <a:t>0,0 </a:t>
          </a:r>
          <a:r>
            <a:rPr lang="ru-RU" sz="2000" dirty="0" err="1" smtClean="0"/>
            <a:t>тыс.тенге</a:t>
          </a:r>
          <a:r>
            <a:rPr lang="ru-RU" sz="2000" dirty="0" smtClean="0"/>
            <a:t> </a:t>
          </a:r>
          <a:endParaRPr lang="ru-RU" sz="2000" dirty="0"/>
        </a:p>
      </dgm:t>
    </dgm:pt>
    <dgm:pt modelId="{455CA484-4FF3-4D28-8E9B-BABDBE719F4E}" type="parTrans" cxnId="{2D2595BC-4E29-48AA-9BD5-002A79744805}">
      <dgm:prSet/>
      <dgm:spPr/>
      <dgm:t>
        <a:bodyPr/>
        <a:lstStyle/>
        <a:p>
          <a:endParaRPr lang="ru-RU"/>
        </a:p>
      </dgm:t>
    </dgm:pt>
    <dgm:pt modelId="{90D856C9-77EB-4169-885C-4C67BB45224F}" type="sibTrans" cxnId="{2D2595BC-4E29-48AA-9BD5-002A79744805}">
      <dgm:prSet/>
      <dgm:spPr/>
      <dgm:t>
        <a:bodyPr/>
        <a:lstStyle/>
        <a:p>
          <a:endParaRPr lang="ru-RU"/>
        </a:p>
      </dgm:t>
    </dgm:pt>
    <dgm:pt modelId="{62FA682A-E62E-4444-8EBC-4860EE32A444}" type="pres">
      <dgm:prSet presAssocID="{A47C32EA-B173-4D63-BADC-2227CFA4665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AAA51C5-1650-44CA-BFEB-01BB9BBABDE8}" type="pres">
      <dgm:prSet presAssocID="{EA5A9F4E-1FA8-45F9-87DA-879E1D103675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DA4D06-D2C3-47E2-B8A3-73FED1F4EEFD}" type="pres">
      <dgm:prSet presAssocID="{37CB98AB-8A01-49DA-8492-2092A0A9FD3B}" presName="spacer" presStyleCnt="0"/>
      <dgm:spPr/>
    </dgm:pt>
    <dgm:pt modelId="{C4346F58-D218-4D16-BEF0-814C71AD641A}" type="pres">
      <dgm:prSet presAssocID="{86CBC2F0-8F40-43A4-B9A1-18662DBE7F76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5924EB-92EC-4B9A-99CF-63E9960C1B4E}" type="pres">
      <dgm:prSet presAssocID="{218EFF99-927A-48B0-A58A-5FB8898F312A}" presName="spacer" presStyleCnt="0"/>
      <dgm:spPr/>
    </dgm:pt>
    <dgm:pt modelId="{BC5F8ACD-02A1-4CDB-81E5-8FEF82C4087B}" type="pres">
      <dgm:prSet presAssocID="{8577D64D-CBBE-407F-966D-8313C8C652E5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52327F3-A795-44BB-A087-E03EE9A279E7}" type="presOf" srcId="{8577D64D-CBBE-407F-966D-8313C8C652E5}" destId="{BC5F8ACD-02A1-4CDB-81E5-8FEF82C4087B}" srcOrd="0" destOrd="0" presId="urn:microsoft.com/office/officeart/2005/8/layout/vList2"/>
    <dgm:cxn modelId="{1F01AD1F-0127-485A-A9C0-FDC258933F1D}" srcId="{A47C32EA-B173-4D63-BADC-2227CFA46652}" destId="{86CBC2F0-8F40-43A4-B9A1-18662DBE7F76}" srcOrd="1" destOrd="0" parTransId="{821946F5-42D6-4AAB-B76C-F1D432861812}" sibTransId="{218EFF99-927A-48B0-A58A-5FB8898F312A}"/>
    <dgm:cxn modelId="{32CA8260-C6AD-4073-8372-5C8B28E0EE54}" type="presOf" srcId="{EA5A9F4E-1FA8-45F9-87DA-879E1D103675}" destId="{5AAA51C5-1650-44CA-BFEB-01BB9BBABDE8}" srcOrd="0" destOrd="0" presId="urn:microsoft.com/office/officeart/2005/8/layout/vList2"/>
    <dgm:cxn modelId="{B7857913-6AAC-4E00-82CA-57061BEB742D}" type="presOf" srcId="{86CBC2F0-8F40-43A4-B9A1-18662DBE7F76}" destId="{C4346F58-D218-4D16-BEF0-814C71AD641A}" srcOrd="0" destOrd="0" presId="urn:microsoft.com/office/officeart/2005/8/layout/vList2"/>
    <dgm:cxn modelId="{2D2595BC-4E29-48AA-9BD5-002A79744805}" srcId="{A47C32EA-B173-4D63-BADC-2227CFA46652}" destId="{8577D64D-CBBE-407F-966D-8313C8C652E5}" srcOrd="2" destOrd="0" parTransId="{455CA484-4FF3-4D28-8E9B-BABDBE719F4E}" sibTransId="{90D856C9-77EB-4169-885C-4C67BB45224F}"/>
    <dgm:cxn modelId="{6684279D-A258-4C18-A36D-CF5FCFA5F7C7}" type="presOf" srcId="{A47C32EA-B173-4D63-BADC-2227CFA46652}" destId="{62FA682A-E62E-4444-8EBC-4860EE32A444}" srcOrd="0" destOrd="0" presId="urn:microsoft.com/office/officeart/2005/8/layout/vList2"/>
    <dgm:cxn modelId="{D42A177F-A1B6-4F55-95AD-E2AD2E0156A6}" srcId="{A47C32EA-B173-4D63-BADC-2227CFA46652}" destId="{EA5A9F4E-1FA8-45F9-87DA-879E1D103675}" srcOrd="0" destOrd="0" parTransId="{F8D2BB62-1B73-426D-8415-0F9355B65E45}" sibTransId="{37CB98AB-8A01-49DA-8492-2092A0A9FD3B}"/>
    <dgm:cxn modelId="{957B6848-0CD8-42BA-B81D-792CEBFF0B9D}" type="presParOf" srcId="{62FA682A-E62E-4444-8EBC-4860EE32A444}" destId="{5AAA51C5-1650-44CA-BFEB-01BB9BBABDE8}" srcOrd="0" destOrd="0" presId="urn:microsoft.com/office/officeart/2005/8/layout/vList2"/>
    <dgm:cxn modelId="{51231DEC-1133-4AD6-B263-7F7496A19BCB}" type="presParOf" srcId="{62FA682A-E62E-4444-8EBC-4860EE32A444}" destId="{90DA4D06-D2C3-47E2-B8A3-73FED1F4EEFD}" srcOrd="1" destOrd="0" presId="urn:microsoft.com/office/officeart/2005/8/layout/vList2"/>
    <dgm:cxn modelId="{BF454821-440D-4A92-8EC4-AE81985E2B20}" type="presParOf" srcId="{62FA682A-E62E-4444-8EBC-4860EE32A444}" destId="{C4346F58-D218-4D16-BEF0-814C71AD641A}" srcOrd="2" destOrd="0" presId="urn:microsoft.com/office/officeart/2005/8/layout/vList2"/>
    <dgm:cxn modelId="{78670111-A77A-41BA-8597-1AF4A13B2775}" type="presParOf" srcId="{62FA682A-E62E-4444-8EBC-4860EE32A444}" destId="{A85924EB-92EC-4B9A-99CF-63E9960C1B4E}" srcOrd="3" destOrd="0" presId="urn:microsoft.com/office/officeart/2005/8/layout/vList2"/>
    <dgm:cxn modelId="{5C0D84AE-38BE-4210-AA98-11059C7928DA}" type="presParOf" srcId="{62FA682A-E62E-4444-8EBC-4860EE32A444}" destId="{BC5F8ACD-02A1-4CDB-81E5-8FEF82C4087B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47C32EA-B173-4D63-BADC-2227CFA4665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A5A9F4E-1FA8-45F9-87DA-879E1D103675}">
      <dgm:prSet phldrT="[Текст]" custT="1"/>
      <dgm:spPr/>
      <dgm:t>
        <a:bodyPr/>
        <a:lstStyle/>
        <a:p>
          <a:r>
            <a:rPr lang="ru-RU" sz="2000" dirty="0" smtClean="0"/>
            <a:t>2019 год – 935 725,0 тыс.тенге</a:t>
          </a:r>
          <a:endParaRPr lang="ru-RU" sz="2000" dirty="0"/>
        </a:p>
      </dgm:t>
    </dgm:pt>
    <dgm:pt modelId="{F8D2BB62-1B73-426D-8415-0F9355B65E45}" type="parTrans" cxnId="{D42A177F-A1B6-4F55-95AD-E2AD2E0156A6}">
      <dgm:prSet/>
      <dgm:spPr/>
      <dgm:t>
        <a:bodyPr/>
        <a:lstStyle/>
        <a:p>
          <a:endParaRPr lang="ru-RU"/>
        </a:p>
      </dgm:t>
    </dgm:pt>
    <dgm:pt modelId="{37CB98AB-8A01-49DA-8492-2092A0A9FD3B}" type="sibTrans" cxnId="{D42A177F-A1B6-4F55-95AD-E2AD2E0156A6}">
      <dgm:prSet/>
      <dgm:spPr/>
      <dgm:t>
        <a:bodyPr/>
        <a:lstStyle/>
        <a:p>
          <a:endParaRPr lang="ru-RU"/>
        </a:p>
      </dgm:t>
    </dgm:pt>
    <dgm:pt modelId="{86CBC2F0-8F40-43A4-B9A1-18662DBE7F76}">
      <dgm:prSet phldrT="[Текст]" custT="1"/>
      <dgm:spPr/>
      <dgm:t>
        <a:bodyPr/>
        <a:lstStyle/>
        <a:p>
          <a:r>
            <a:rPr lang="ru-RU" sz="2000" dirty="0" smtClean="0"/>
            <a:t>2020 год – 977 725,0 </a:t>
          </a:r>
          <a:r>
            <a:rPr lang="ru-RU" sz="2000" dirty="0" err="1" smtClean="0"/>
            <a:t>тыс.тенге</a:t>
          </a:r>
          <a:r>
            <a:rPr lang="ru-RU" sz="2000" dirty="0" smtClean="0"/>
            <a:t> </a:t>
          </a:r>
          <a:endParaRPr lang="ru-RU" sz="2000" dirty="0"/>
        </a:p>
      </dgm:t>
    </dgm:pt>
    <dgm:pt modelId="{821946F5-42D6-4AAB-B76C-F1D432861812}" type="parTrans" cxnId="{1F01AD1F-0127-485A-A9C0-FDC258933F1D}">
      <dgm:prSet/>
      <dgm:spPr/>
      <dgm:t>
        <a:bodyPr/>
        <a:lstStyle/>
        <a:p>
          <a:endParaRPr lang="ru-RU"/>
        </a:p>
      </dgm:t>
    </dgm:pt>
    <dgm:pt modelId="{218EFF99-927A-48B0-A58A-5FB8898F312A}" type="sibTrans" cxnId="{1F01AD1F-0127-485A-A9C0-FDC258933F1D}">
      <dgm:prSet/>
      <dgm:spPr/>
      <dgm:t>
        <a:bodyPr/>
        <a:lstStyle/>
        <a:p>
          <a:endParaRPr lang="ru-RU"/>
        </a:p>
      </dgm:t>
    </dgm:pt>
    <dgm:pt modelId="{8577D64D-CBBE-407F-966D-8313C8C652E5}">
      <dgm:prSet phldrT="[Текст]" custT="1"/>
      <dgm:spPr/>
      <dgm:t>
        <a:bodyPr/>
        <a:lstStyle/>
        <a:p>
          <a:r>
            <a:rPr lang="ru-RU" sz="2000" dirty="0" smtClean="0"/>
            <a:t>2021 год – 880 525,0 </a:t>
          </a:r>
          <a:r>
            <a:rPr lang="ru-RU" sz="2000" dirty="0" err="1" smtClean="0"/>
            <a:t>тыс.тенге</a:t>
          </a:r>
          <a:r>
            <a:rPr lang="ru-RU" sz="2000" dirty="0" smtClean="0"/>
            <a:t>  </a:t>
          </a:r>
          <a:endParaRPr lang="ru-RU" sz="2000" dirty="0"/>
        </a:p>
      </dgm:t>
    </dgm:pt>
    <dgm:pt modelId="{455CA484-4FF3-4D28-8E9B-BABDBE719F4E}" type="parTrans" cxnId="{2D2595BC-4E29-48AA-9BD5-002A79744805}">
      <dgm:prSet/>
      <dgm:spPr/>
      <dgm:t>
        <a:bodyPr/>
        <a:lstStyle/>
        <a:p>
          <a:endParaRPr lang="ru-RU"/>
        </a:p>
      </dgm:t>
    </dgm:pt>
    <dgm:pt modelId="{90D856C9-77EB-4169-885C-4C67BB45224F}" type="sibTrans" cxnId="{2D2595BC-4E29-48AA-9BD5-002A79744805}">
      <dgm:prSet/>
      <dgm:spPr/>
      <dgm:t>
        <a:bodyPr/>
        <a:lstStyle/>
        <a:p>
          <a:endParaRPr lang="ru-RU"/>
        </a:p>
      </dgm:t>
    </dgm:pt>
    <dgm:pt modelId="{62FA682A-E62E-4444-8EBC-4860EE32A444}" type="pres">
      <dgm:prSet presAssocID="{A47C32EA-B173-4D63-BADC-2227CFA4665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AAA51C5-1650-44CA-BFEB-01BB9BBABDE8}" type="pres">
      <dgm:prSet presAssocID="{EA5A9F4E-1FA8-45F9-87DA-879E1D103675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DA4D06-D2C3-47E2-B8A3-73FED1F4EEFD}" type="pres">
      <dgm:prSet presAssocID="{37CB98AB-8A01-49DA-8492-2092A0A9FD3B}" presName="spacer" presStyleCnt="0"/>
      <dgm:spPr/>
    </dgm:pt>
    <dgm:pt modelId="{C4346F58-D218-4D16-BEF0-814C71AD641A}" type="pres">
      <dgm:prSet presAssocID="{86CBC2F0-8F40-43A4-B9A1-18662DBE7F76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5924EB-92EC-4B9A-99CF-63E9960C1B4E}" type="pres">
      <dgm:prSet presAssocID="{218EFF99-927A-48B0-A58A-5FB8898F312A}" presName="spacer" presStyleCnt="0"/>
      <dgm:spPr/>
    </dgm:pt>
    <dgm:pt modelId="{BC5F8ACD-02A1-4CDB-81E5-8FEF82C4087B}" type="pres">
      <dgm:prSet presAssocID="{8577D64D-CBBE-407F-966D-8313C8C652E5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62200A2-B864-4455-BC1A-54F6C1A35945}" type="presOf" srcId="{EA5A9F4E-1FA8-45F9-87DA-879E1D103675}" destId="{5AAA51C5-1650-44CA-BFEB-01BB9BBABDE8}" srcOrd="0" destOrd="0" presId="urn:microsoft.com/office/officeart/2005/8/layout/vList2"/>
    <dgm:cxn modelId="{1F01AD1F-0127-485A-A9C0-FDC258933F1D}" srcId="{A47C32EA-B173-4D63-BADC-2227CFA46652}" destId="{86CBC2F0-8F40-43A4-B9A1-18662DBE7F76}" srcOrd="1" destOrd="0" parTransId="{821946F5-42D6-4AAB-B76C-F1D432861812}" sibTransId="{218EFF99-927A-48B0-A58A-5FB8898F312A}"/>
    <dgm:cxn modelId="{9F6701D7-4955-4D57-813A-03AFC801589A}" type="presOf" srcId="{8577D64D-CBBE-407F-966D-8313C8C652E5}" destId="{BC5F8ACD-02A1-4CDB-81E5-8FEF82C4087B}" srcOrd="0" destOrd="0" presId="urn:microsoft.com/office/officeart/2005/8/layout/vList2"/>
    <dgm:cxn modelId="{2D2595BC-4E29-48AA-9BD5-002A79744805}" srcId="{A47C32EA-B173-4D63-BADC-2227CFA46652}" destId="{8577D64D-CBBE-407F-966D-8313C8C652E5}" srcOrd="2" destOrd="0" parTransId="{455CA484-4FF3-4D28-8E9B-BABDBE719F4E}" sibTransId="{90D856C9-77EB-4169-885C-4C67BB45224F}"/>
    <dgm:cxn modelId="{46A0481D-CBD0-4064-BB7A-ECBE615254A0}" type="presOf" srcId="{A47C32EA-B173-4D63-BADC-2227CFA46652}" destId="{62FA682A-E62E-4444-8EBC-4860EE32A444}" srcOrd="0" destOrd="0" presId="urn:microsoft.com/office/officeart/2005/8/layout/vList2"/>
    <dgm:cxn modelId="{D42A177F-A1B6-4F55-95AD-E2AD2E0156A6}" srcId="{A47C32EA-B173-4D63-BADC-2227CFA46652}" destId="{EA5A9F4E-1FA8-45F9-87DA-879E1D103675}" srcOrd="0" destOrd="0" parTransId="{F8D2BB62-1B73-426D-8415-0F9355B65E45}" sibTransId="{37CB98AB-8A01-49DA-8492-2092A0A9FD3B}"/>
    <dgm:cxn modelId="{96C57D96-C1E9-4B6F-8D26-51A7DFA27E85}" type="presOf" srcId="{86CBC2F0-8F40-43A4-B9A1-18662DBE7F76}" destId="{C4346F58-D218-4D16-BEF0-814C71AD641A}" srcOrd="0" destOrd="0" presId="urn:microsoft.com/office/officeart/2005/8/layout/vList2"/>
    <dgm:cxn modelId="{9EBAE008-A2EC-4938-9FE9-3B7DDE7B6F1D}" type="presParOf" srcId="{62FA682A-E62E-4444-8EBC-4860EE32A444}" destId="{5AAA51C5-1650-44CA-BFEB-01BB9BBABDE8}" srcOrd="0" destOrd="0" presId="urn:microsoft.com/office/officeart/2005/8/layout/vList2"/>
    <dgm:cxn modelId="{2B1A0375-A0F3-4221-901E-81C118DF254A}" type="presParOf" srcId="{62FA682A-E62E-4444-8EBC-4860EE32A444}" destId="{90DA4D06-D2C3-47E2-B8A3-73FED1F4EEFD}" srcOrd="1" destOrd="0" presId="urn:microsoft.com/office/officeart/2005/8/layout/vList2"/>
    <dgm:cxn modelId="{D7FEEC83-BB0F-4449-81D1-6D2A0B8BDD07}" type="presParOf" srcId="{62FA682A-E62E-4444-8EBC-4860EE32A444}" destId="{C4346F58-D218-4D16-BEF0-814C71AD641A}" srcOrd="2" destOrd="0" presId="urn:microsoft.com/office/officeart/2005/8/layout/vList2"/>
    <dgm:cxn modelId="{C3F94DE7-A4BA-466B-909C-49B51F4548F4}" type="presParOf" srcId="{62FA682A-E62E-4444-8EBC-4860EE32A444}" destId="{A85924EB-92EC-4B9A-99CF-63E9960C1B4E}" srcOrd="3" destOrd="0" presId="urn:microsoft.com/office/officeart/2005/8/layout/vList2"/>
    <dgm:cxn modelId="{A387DCB3-4457-493A-8B69-1780F6F3DD3F}" type="presParOf" srcId="{62FA682A-E62E-4444-8EBC-4860EE32A444}" destId="{BC5F8ACD-02A1-4CDB-81E5-8FEF82C4087B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47C32EA-B173-4D63-BADC-2227CFA4665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A5A9F4E-1FA8-45F9-87DA-879E1D103675}">
      <dgm:prSet phldrT="[Текст]" custT="1"/>
      <dgm:spPr/>
      <dgm:t>
        <a:bodyPr/>
        <a:lstStyle/>
        <a:p>
          <a:r>
            <a:rPr lang="ru-RU" sz="2000" dirty="0" smtClean="0"/>
            <a:t>2019 год – 5 725,0 тыс.тенге</a:t>
          </a:r>
          <a:endParaRPr lang="ru-RU" sz="2000" dirty="0"/>
        </a:p>
      </dgm:t>
    </dgm:pt>
    <dgm:pt modelId="{F8D2BB62-1B73-426D-8415-0F9355B65E45}" type="parTrans" cxnId="{D42A177F-A1B6-4F55-95AD-E2AD2E0156A6}">
      <dgm:prSet/>
      <dgm:spPr/>
      <dgm:t>
        <a:bodyPr/>
        <a:lstStyle/>
        <a:p>
          <a:endParaRPr lang="ru-RU"/>
        </a:p>
      </dgm:t>
    </dgm:pt>
    <dgm:pt modelId="{37CB98AB-8A01-49DA-8492-2092A0A9FD3B}" type="sibTrans" cxnId="{D42A177F-A1B6-4F55-95AD-E2AD2E0156A6}">
      <dgm:prSet/>
      <dgm:spPr/>
      <dgm:t>
        <a:bodyPr/>
        <a:lstStyle/>
        <a:p>
          <a:endParaRPr lang="ru-RU"/>
        </a:p>
      </dgm:t>
    </dgm:pt>
    <dgm:pt modelId="{86CBC2F0-8F40-43A4-B9A1-18662DBE7F76}">
      <dgm:prSet phldrT="[Текст]" custT="1"/>
      <dgm:spPr/>
      <dgm:t>
        <a:bodyPr/>
        <a:lstStyle/>
        <a:p>
          <a:r>
            <a:rPr lang="ru-RU" sz="2000" dirty="0" smtClean="0"/>
            <a:t>2020 год – 5 725,0 </a:t>
          </a:r>
          <a:r>
            <a:rPr lang="ru-RU" sz="2000" dirty="0" err="1" smtClean="0"/>
            <a:t>тыс.тенге</a:t>
          </a:r>
          <a:r>
            <a:rPr lang="ru-RU" sz="2000" dirty="0" smtClean="0"/>
            <a:t> </a:t>
          </a:r>
          <a:endParaRPr lang="ru-RU" sz="2000" dirty="0"/>
        </a:p>
      </dgm:t>
    </dgm:pt>
    <dgm:pt modelId="{821946F5-42D6-4AAB-B76C-F1D432861812}" type="parTrans" cxnId="{1F01AD1F-0127-485A-A9C0-FDC258933F1D}">
      <dgm:prSet/>
      <dgm:spPr/>
      <dgm:t>
        <a:bodyPr/>
        <a:lstStyle/>
        <a:p>
          <a:endParaRPr lang="ru-RU"/>
        </a:p>
      </dgm:t>
    </dgm:pt>
    <dgm:pt modelId="{218EFF99-927A-48B0-A58A-5FB8898F312A}" type="sibTrans" cxnId="{1F01AD1F-0127-485A-A9C0-FDC258933F1D}">
      <dgm:prSet/>
      <dgm:spPr/>
      <dgm:t>
        <a:bodyPr/>
        <a:lstStyle/>
        <a:p>
          <a:endParaRPr lang="ru-RU"/>
        </a:p>
      </dgm:t>
    </dgm:pt>
    <dgm:pt modelId="{8577D64D-CBBE-407F-966D-8313C8C652E5}">
      <dgm:prSet phldrT="[Текст]" custT="1"/>
      <dgm:spPr/>
      <dgm:t>
        <a:bodyPr/>
        <a:lstStyle/>
        <a:p>
          <a:r>
            <a:rPr lang="ru-RU" sz="2000" dirty="0" smtClean="0"/>
            <a:t>2021 год – 5 725,0 </a:t>
          </a:r>
          <a:r>
            <a:rPr lang="ru-RU" sz="2000" dirty="0" err="1" smtClean="0"/>
            <a:t>тыс.тенге</a:t>
          </a:r>
          <a:r>
            <a:rPr lang="ru-RU" sz="2000" dirty="0" smtClean="0"/>
            <a:t>  </a:t>
          </a:r>
          <a:endParaRPr lang="ru-RU" sz="2000" dirty="0"/>
        </a:p>
      </dgm:t>
    </dgm:pt>
    <dgm:pt modelId="{455CA484-4FF3-4D28-8E9B-BABDBE719F4E}" type="parTrans" cxnId="{2D2595BC-4E29-48AA-9BD5-002A79744805}">
      <dgm:prSet/>
      <dgm:spPr/>
      <dgm:t>
        <a:bodyPr/>
        <a:lstStyle/>
        <a:p>
          <a:endParaRPr lang="ru-RU"/>
        </a:p>
      </dgm:t>
    </dgm:pt>
    <dgm:pt modelId="{90D856C9-77EB-4169-885C-4C67BB45224F}" type="sibTrans" cxnId="{2D2595BC-4E29-48AA-9BD5-002A79744805}">
      <dgm:prSet/>
      <dgm:spPr/>
      <dgm:t>
        <a:bodyPr/>
        <a:lstStyle/>
        <a:p>
          <a:endParaRPr lang="ru-RU"/>
        </a:p>
      </dgm:t>
    </dgm:pt>
    <dgm:pt modelId="{62FA682A-E62E-4444-8EBC-4860EE32A444}" type="pres">
      <dgm:prSet presAssocID="{A47C32EA-B173-4D63-BADC-2227CFA4665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AAA51C5-1650-44CA-BFEB-01BB9BBABDE8}" type="pres">
      <dgm:prSet presAssocID="{EA5A9F4E-1FA8-45F9-87DA-879E1D103675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DA4D06-D2C3-47E2-B8A3-73FED1F4EEFD}" type="pres">
      <dgm:prSet presAssocID="{37CB98AB-8A01-49DA-8492-2092A0A9FD3B}" presName="spacer" presStyleCnt="0"/>
      <dgm:spPr/>
    </dgm:pt>
    <dgm:pt modelId="{C4346F58-D218-4D16-BEF0-814C71AD641A}" type="pres">
      <dgm:prSet presAssocID="{86CBC2F0-8F40-43A4-B9A1-18662DBE7F76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5924EB-92EC-4B9A-99CF-63E9960C1B4E}" type="pres">
      <dgm:prSet presAssocID="{218EFF99-927A-48B0-A58A-5FB8898F312A}" presName="spacer" presStyleCnt="0"/>
      <dgm:spPr/>
    </dgm:pt>
    <dgm:pt modelId="{BC5F8ACD-02A1-4CDB-81E5-8FEF82C4087B}" type="pres">
      <dgm:prSet presAssocID="{8577D64D-CBBE-407F-966D-8313C8C652E5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BD2C24F-FE3A-4FD8-8E52-473567E60A99}" type="presOf" srcId="{A47C32EA-B173-4D63-BADC-2227CFA46652}" destId="{62FA682A-E62E-4444-8EBC-4860EE32A444}" srcOrd="0" destOrd="0" presId="urn:microsoft.com/office/officeart/2005/8/layout/vList2"/>
    <dgm:cxn modelId="{BD5EBD4B-219F-4BE7-881E-44BD43486C9C}" type="presOf" srcId="{8577D64D-CBBE-407F-966D-8313C8C652E5}" destId="{BC5F8ACD-02A1-4CDB-81E5-8FEF82C4087B}" srcOrd="0" destOrd="0" presId="urn:microsoft.com/office/officeart/2005/8/layout/vList2"/>
    <dgm:cxn modelId="{B74E4E63-88A5-451B-AF6C-326784D71587}" type="presOf" srcId="{EA5A9F4E-1FA8-45F9-87DA-879E1D103675}" destId="{5AAA51C5-1650-44CA-BFEB-01BB9BBABDE8}" srcOrd="0" destOrd="0" presId="urn:microsoft.com/office/officeart/2005/8/layout/vList2"/>
    <dgm:cxn modelId="{1F01AD1F-0127-485A-A9C0-FDC258933F1D}" srcId="{A47C32EA-B173-4D63-BADC-2227CFA46652}" destId="{86CBC2F0-8F40-43A4-B9A1-18662DBE7F76}" srcOrd="1" destOrd="0" parTransId="{821946F5-42D6-4AAB-B76C-F1D432861812}" sibTransId="{218EFF99-927A-48B0-A58A-5FB8898F312A}"/>
    <dgm:cxn modelId="{2D2595BC-4E29-48AA-9BD5-002A79744805}" srcId="{A47C32EA-B173-4D63-BADC-2227CFA46652}" destId="{8577D64D-CBBE-407F-966D-8313C8C652E5}" srcOrd="2" destOrd="0" parTransId="{455CA484-4FF3-4D28-8E9B-BABDBE719F4E}" sibTransId="{90D856C9-77EB-4169-885C-4C67BB45224F}"/>
    <dgm:cxn modelId="{D42A177F-A1B6-4F55-95AD-E2AD2E0156A6}" srcId="{A47C32EA-B173-4D63-BADC-2227CFA46652}" destId="{EA5A9F4E-1FA8-45F9-87DA-879E1D103675}" srcOrd="0" destOrd="0" parTransId="{F8D2BB62-1B73-426D-8415-0F9355B65E45}" sibTransId="{37CB98AB-8A01-49DA-8492-2092A0A9FD3B}"/>
    <dgm:cxn modelId="{0E9ECA36-0DC5-418E-AF6B-B09619D354D0}" type="presOf" srcId="{86CBC2F0-8F40-43A4-B9A1-18662DBE7F76}" destId="{C4346F58-D218-4D16-BEF0-814C71AD641A}" srcOrd="0" destOrd="0" presId="urn:microsoft.com/office/officeart/2005/8/layout/vList2"/>
    <dgm:cxn modelId="{FBD5D957-9308-4311-9EC9-D9F81869A5C7}" type="presParOf" srcId="{62FA682A-E62E-4444-8EBC-4860EE32A444}" destId="{5AAA51C5-1650-44CA-BFEB-01BB9BBABDE8}" srcOrd="0" destOrd="0" presId="urn:microsoft.com/office/officeart/2005/8/layout/vList2"/>
    <dgm:cxn modelId="{F531D99F-42B3-4E81-9766-5CEE1A223689}" type="presParOf" srcId="{62FA682A-E62E-4444-8EBC-4860EE32A444}" destId="{90DA4D06-D2C3-47E2-B8A3-73FED1F4EEFD}" srcOrd="1" destOrd="0" presId="urn:microsoft.com/office/officeart/2005/8/layout/vList2"/>
    <dgm:cxn modelId="{1B4F70BD-690B-41FF-8608-8EEECBF1BEE5}" type="presParOf" srcId="{62FA682A-E62E-4444-8EBC-4860EE32A444}" destId="{C4346F58-D218-4D16-BEF0-814C71AD641A}" srcOrd="2" destOrd="0" presId="urn:microsoft.com/office/officeart/2005/8/layout/vList2"/>
    <dgm:cxn modelId="{52FF1D0B-2088-4256-8802-CAFA78E72041}" type="presParOf" srcId="{62FA682A-E62E-4444-8EBC-4860EE32A444}" destId="{A85924EB-92EC-4B9A-99CF-63E9960C1B4E}" srcOrd="3" destOrd="0" presId="urn:microsoft.com/office/officeart/2005/8/layout/vList2"/>
    <dgm:cxn modelId="{01110993-5BDE-49DA-870D-99B9715AF4FA}" type="presParOf" srcId="{62FA682A-E62E-4444-8EBC-4860EE32A444}" destId="{BC5F8ACD-02A1-4CDB-81E5-8FEF82C4087B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AA51C5-1650-44CA-BFEB-01BB9BBABDE8}">
      <dsp:nvSpPr>
        <dsp:cNvPr id="0" name=""/>
        <dsp:cNvSpPr/>
      </dsp:nvSpPr>
      <dsp:spPr>
        <a:xfrm>
          <a:off x="0" y="204543"/>
          <a:ext cx="4067204" cy="1216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2019 год – 296 524,0 тыс.тенге</a:t>
          </a:r>
          <a:endParaRPr lang="ru-RU" sz="2000" kern="1200" dirty="0"/>
        </a:p>
      </dsp:txBody>
      <dsp:txXfrm>
        <a:off x="59399" y="263942"/>
        <a:ext cx="3948406" cy="1098002"/>
      </dsp:txXfrm>
    </dsp:sp>
    <dsp:sp modelId="{C4346F58-D218-4D16-BEF0-814C71AD641A}">
      <dsp:nvSpPr>
        <dsp:cNvPr id="0" name=""/>
        <dsp:cNvSpPr/>
      </dsp:nvSpPr>
      <dsp:spPr>
        <a:xfrm>
          <a:off x="0" y="1608544"/>
          <a:ext cx="4067204" cy="1216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2020 год – 262 946,0 тыс.тенге</a:t>
          </a:r>
          <a:endParaRPr lang="ru-RU" sz="2000" kern="1200" dirty="0"/>
        </a:p>
      </dsp:txBody>
      <dsp:txXfrm>
        <a:off x="59399" y="1667943"/>
        <a:ext cx="3948406" cy="1098002"/>
      </dsp:txXfrm>
    </dsp:sp>
    <dsp:sp modelId="{BC5F8ACD-02A1-4CDB-81E5-8FEF82C4087B}">
      <dsp:nvSpPr>
        <dsp:cNvPr id="0" name=""/>
        <dsp:cNvSpPr/>
      </dsp:nvSpPr>
      <dsp:spPr>
        <a:xfrm>
          <a:off x="0" y="3012544"/>
          <a:ext cx="4067204" cy="1216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2021 год – 265 830,0 тыс. тенге</a:t>
          </a:r>
          <a:endParaRPr lang="ru-RU" sz="2000" kern="1200" dirty="0"/>
        </a:p>
      </dsp:txBody>
      <dsp:txXfrm>
        <a:off x="59399" y="3071943"/>
        <a:ext cx="3948406" cy="109800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AA51C5-1650-44CA-BFEB-01BB9BBABDE8}">
      <dsp:nvSpPr>
        <dsp:cNvPr id="0" name=""/>
        <dsp:cNvSpPr/>
      </dsp:nvSpPr>
      <dsp:spPr>
        <a:xfrm>
          <a:off x="0" y="204543"/>
          <a:ext cx="4067204" cy="1216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2019 год – 1 500,0 тыс.тенге</a:t>
          </a:r>
          <a:endParaRPr lang="ru-RU" sz="2000" kern="1200" dirty="0"/>
        </a:p>
      </dsp:txBody>
      <dsp:txXfrm>
        <a:off x="59399" y="263942"/>
        <a:ext cx="3948406" cy="1098002"/>
      </dsp:txXfrm>
    </dsp:sp>
    <dsp:sp modelId="{C4346F58-D218-4D16-BEF0-814C71AD641A}">
      <dsp:nvSpPr>
        <dsp:cNvPr id="0" name=""/>
        <dsp:cNvSpPr/>
      </dsp:nvSpPr>
      <dsp:spPr>
        <a:xfrm>
          <a:off x="0" y="1608544"/>
          <a:ext cx="4067204" cy="1216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2020 год – 1 605,0 тыс.тенге</a:t>
          </a:r>
          <a:endParaRPr lang="ru-RU" sz="2000" kern="1200" dirty="0"/>
        </a:p>
      </dsp:txBody>
      <dsp:txXfrm>
        <a:off x="59399" y="1667943"/>
        <a:ext cx="3948406" cy="1098002"/>
      </dsp:txXfrm>
    </dsp:sp>
    <dsp:sp modelId="{BC5F8ACD-02A1-4CDB-81E5-8FEF82C4087B}">
      <dsp:nvSpPr>
        <dsp:cNvPr id="0" name=""/>
        <dsp:cNvSpPr/>
      </dsp:nvSpPr>
      <dsp:spPr>
        <a:xfrm>
          <a:off x="0" y="3012544"/>
          <a:ext cx="4067204" cy="1216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2021 год – 1 717,0 тыс. тенге</a:t>
          </a:r>
          <a:endParaRPr lang="ru-RU" sz="2000" kern="1200" dirty="0"/>
        </a:p>
      </dsp:txBody>
      <dsp:txXfrm>
        <a:off x="59399" y="3071943"/>
        <a:ext cx="3948406" cy="109800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AA51C5-1650-44CA-BFEB-01BB9BBABDE8}">
      <dsp:nvSpPr>
        <dsp:cNvPr id="0" name=""/>
        <dsp:cNvSpPr/>
      </dsp:nvSpPr>
      <dsp:spPr>
        <a:xfrm>
          <a:off x="0" y="204543"/>
          <a:ext cx="4067204" cy="1216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2019 год – 1 500 000,0 тыс.тенге</a:t>
          </a:r>
          <a:endParaRPr lang="ru-RU" sz="2000" kern="1200" dirty="0"/>
        </a:p>
      </dsp:txBody>
      <dsp:txXfrm>
        <a:off x="59399" y="263942"/>
        <a:ext cx="3948406" cy="1098002"/>
      </dsp:txXfrm>
    </dsp:sp>
    <dsp:sp modelId="{C4346F58-D218-4D16-BEF0-814C71AD641A}">
      <dsp:nvSpPr>
        <dsp:cNvPr id="0" name=""/>
        <dsp:cNvSpPr/>
      </dsp:nvSpPr>
      <dsp:spPr>
        <a:xfrm>
          <a:off x="0" y="1608544"/>
          <a:ext cx="4067204" cy="1216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2020 год – </a:t>
          </a:r>
          <a:r>
            <a:rPr lang="ru-RU" sz="2000" kern="1200" dirty="0" smtClean="0"/>
            <a:t>0,0 </a:t>
          </a:r>
          <a:r>
            <a:rPr lang="ru-RU" sz="2000" kern="1200" dirty="0" err="1" smtClean="0"/>
            <a:t>тыс.тенге</a:t>
          </a:r>
          <a:r>
            <a:rPr lang="ru-RU" sz="2000" kern="1200" dirty="0" smtClean="0"/>
            <a:t>  </a:t>
          </a:r>
          <a:endParaRPr lang="ru-RU" sz="2000" kern="1200" dirty="0"/>
        </a:p>
      </dsp:txBody>
      <dsp:txXfrm>
        <a:off x="59399" y="1667943"/>
        <a:ext cx="3948406" cy="1098002"/>
      </dsp:txXfrm>
    </dsp:sp>
    <dsp:sp modelId="{BC5F8ACD-02A1-4CDB-81E5-8FEF82C4087B}">
      <dsp:nvSpPr>
        <dsp:cNvPr id="0" name=""/>
        <dsp:cNvSpPr/>
      </dsp:nvSpPr>
      <dsp:spPr>
        <a:xfrm>
          <a:off x="0" y="3012544"/>
          <a:ext cx="4067204" cy="1216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2021 год – </a:t>
          </a:r>
          <a:r>
            <a:rPr lang="ru-RU" sz="2000" kern="1200" dirty="0" smtClean="0"/>
            <a:t>0,0 </a:t>
          </a:r>
          <a:r>
            <a:rPr lang="ru-RU" sz="2000" kern="1200" dirty="0" err="1" smtClean="0"/>
            <a:t>тыс.тенге</a:t>
          </a:r>
          <a:r>
            <a:rPr lang="ru-RU" sz="2000" kern="1200" dirty="0" smtClean="0"/>
            <a:t> </a:t>
          </a:r>
          <a:endParaRPr lang="ru-RU" sz="2000" kern="1200" dirty="0"/>
        </a:p>
      </dsp:txBody>
      <dsp:txXfrm>
        <a:off x="59399" y="3071943"/>
        <a:ext cx="3948406" cy="109800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AA51C5-1650-44CA-BFEB-01BB9BBABDE8}">
      <dsp:nvSpPr>
        <dsp:cNvPr id="0" name=""/>
        <dsp:cNvSpPr/>
      </dsp:nvSpPr>
      <dsp:spPr>
        <a:xfrm>
          <a:off x="0" y="204543"/>
          <a:ext cx="4067204" cy="1216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2019 год – 935 725,0 тыс.тенге</a:t>
          </a:r>
          <a:endParaRPr lang="ru-RU" sz="2000" kern="1200" dirty="0"/>
        </a:p>
      </dsp:txBody>
      <dsp:txXfrm>
        <a:off x="59399" y="263942"/>
        <a:ext cx="3948406" cy="1098002"/>
      </dsp:txXfrm>
    </dsp:sp>
    <dsp:sp modelId="{C4346F58-D218-4D16-BEF0-814C71AD641A}">
      <dsp:nvSpPr>
        <dsp:cNvPr id="0" name=""/>
        <dsp:cNvSpPr/>
      </dsp:nvSpPr>
      <dsp:spPr>
        <a:xfrm>
          <a:off x="0" y="1608544"/>
          <a:ext cx="4067204" cy="1216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2020 год – 977 725,0 </a:t>
          </a:r>
          <a:r>
            <a:rPr lang="ru-RU" sz="2000" kern="1200" dirty="0" err="1" smtClean="0"/>
            <a:t>тыс.тенге</a:t>
          </a:r>
          <a:r>
            <a:rPr lang="ru-RU" sz="2000" kern="1200" dirty="0" smtClean="0"/>
            <a:t> </a:t>
          </a:r>
          <a:endParaRPr lang="ru-RU" sz="2000" kern="1200" dirty="0"/>
        </a:p>
      </dsp:txBody>
      <dsp:txXfrm>
        <a:off x="59399" y="1667943"/>
        <a:ext cx="3948406" cy="1098002"/>
      </dsp:txXfrm>
    </dsp:sp>
    <dsp:sp modelId="{BC5F8ACD-02A1-4CDB-81E5-8FEF82C4087B}">
      <dsp:nvSpPr>
        <dsp:cNvPr id="0" name=""/>
        <dsp:cNvSpPr/>
      </dsp:nvSpPr>
      <dsp:spPr>
        <a:xfrm>
          <a:off x="0" y="3012544"/>
          <a:ext cx="4067204" cy="1216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2021 год – 880 525,0 </a:t>
          </a:r>
          <a:r>
            <a:rPr lang="ru-RU" sz="2000" kern="1200" dirty="0" err="1" smtClean="0"/>
            <a:t>тыс.тенге</a:t>
          </a:r>
          <a:r>
            <a:rPr lang="ru-RU" sz="2000" kern="1200" dirty="0" smtClean="0"/>
            <a:t>  </a:t>
          </a:r>
          <a:endParaRPr lang="ru-RU" sz="2000" kern="1200" dirty="0"/>
        </a:p>
      </dsp:txBody>
      <dsp:txXfrm>
        <a:off x="59399" y="3071943"/>
        <a:ext cx="3948406" cy="109800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AA51C5-1650-44CA-BFEB-01BB9BBABDE8}">
      <dsp:nvSpPr>
        <dsp:cNvPr id="0" name=""/>
        <dsp:cNvSpPr/>
      </dsp:nvSpPr>
      <dsp:spPr>
        <a:xfrm>
          <a:off x="0" y="204543"/>
          <a:ext cx="4067204" cy="1216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2019 год – 5 725,0 тыс.тенге</a:t>
          </a:r>
          <a:endParaRPr lang="ru-RU" sz="2000" kern="1200" dirty="0"/>
        </a:p>
      </dsp:txBody>
      <dsp:txXfrm>
        <a:off x="59399" y="263942"/>
        <a:ext cx="3948406" cy="1098002"/>
      </dsp:txXfrm>
    </dsp:sp>
    <dsp:sp modelId="{C4346F58-D218-4D16-BEF0-814C71AD641A}">
      <dsp:nvSpPr>
        <dsp:cNvPr id="0" name=""/>
        <dsp:cNvSpPr/>
      </dsp:nvSpPr>
      <dsp:spPr>
        <a:xfrm>
          <a:off x="0" y="1608544"/>
          <a:ext cx="4067204" cy="1216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2020 год – 5 725,0 </a:t>
          </a:r>
          <a:r>
            <a:rPr lang="ru-RU" sz="2000" kern="1200" dirty="0" err="1" smtClean="0"/>
            <a:t>тыс.тенге</a:t>
          </a:r>
          <a:r>
            <a:rPr lang="ru-RU" sz="2000" kern="1200" dirty="0" smtClean="0"/>
            <a:t> </a:t>
          </a:r>
          <a:endParaRPr lang="ru-RU" sz="2000" kern="1200" dirty="0"/>
        </a:p>
      </dsp:txBody>
      <dsp:txXfrm>
        <a:off x="59399" y="1667943"/>
        <a:ext cx="3948406" cy="1098002"/>
      </dsp:txXfrm>
    </dsp:sp>
    <dsp:sp modelId="{BC5F8ACD-02A1-4CDB-81E5-8FEF82C4087B}">
      <dsp:nvSpPr>
        <dsp:cNvPr id="0" name=""/>
        <dsp:cNvSpPr/>
      </dsp:nvSpPr>
      <dsp:spPr>
        <a:xfrm>
          <a:off x="0" y="3012544"/>
          <a:ext cx="4067204" cy="1216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2021 год – 5 725,0 </a:t>
          </a:r>
          <a:r>
            <a:rPr lang="ru-RU" sz="2000" kern="1200" dirty="0" err="1" smtClean="0"/>
            <a:t>тыс.тенге</a:t>
          </a:r>
          <a:r>
            <a:rPr lang="ru-RU" sz="2000" kern="1200" dirty="0" smtClean="0"/>
            <a:t>  </a:t>
          </a:r>
          <a:endParaRPr lang="ru-RU" sz="2000" kern="1200" dirty="0"/>
        </a:p>
      </dsp:txBody>
      <dsp:txXfrm>
        <a:off x="59399" y="3071943"/>
        <a:ext cx="3948406" cy="10980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0646D6-2EA9-4AD0-9439-101323F7CF5D}" type="datetimeFigureOut">
              <a:rPr lang="ru-RU" smtClean="0"/>
              <a:pPr/>
              <a:t>17.02.2020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BD9924-AE0D-4ACB-A64B-F005310837D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8518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BD9924-AE0D-4ACB-A64B-F005310837DB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17.02.2020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653342"/>
          </a:xfrm>
        </p:spPr>
        <p:txBody>
          <a:bodyPr anchor="ctr">
            <a:normAutofit/>
          </a:bodyPr>
          <a:lstStyle/>
          <a:p>
            <a:pPr algn="ctr"/>
            <a:r>
              <a:rPr lang="ru-RU" sz="2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Гражданский бюджет </a:t>
            </a:r>
            <a:br>
              <a:rPr lang="ru-RU" sz="2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на стадии планирования </a:t>
            </a:r>
            <a:br>
              <a:rPr lang="ru-RU" sz="2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Управления активов и государственных закупок города Астана на 2019-2021 </a:t>
            </a:r>
            <a:r>
              <a:rPr lang="ru-RU" sz="26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гг</a:t>
            </a:r>
            <a:endParaRPr lang="ru-RU" sz="26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Содержимое 5" descr="711.jpg"/>
          <p:cNvPicPr>
            <a:picLocks noGrp="1" noChangeAspect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>
          <a:xfrm>
            <a:off x="457201" y="2689121"/>
            <a:ext cx="3186106" cy="2348120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43372" y="2643183"/>
            <a:ext cx="4000528" cy="2786082"/>
          </a:xfrm>
        </p:spPr>
        <p:txBody>
          <a:bodyPr>
            <a:normAutofit lnSpcReduction="10000"/>
          </a:bodyPr>
          <a:lstStyle/>
          <a:p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Бюджет Управления активов и государственных закупок города Астаны на 2019-2021 годы утвержден решением сессии маслихата города  Астаны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от 12 декабря 2018 года № 333/42-VI «О бюджете города Астаны на 2019-2021 годы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».</a:t>
            </a:r>
          </a:p>
          <a:p>
            <a:endParaRPr lang="ru-RU" dirty="0"/>
          </a:p>
        </p:txBody>
      </p:sp>
    </p:spTree>
  </p:cSld>
  <p:clrMapOvr>
    <a:masterClrMapping/>
  </p:clrMapOvr>
  <p:transition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8229600" cy="1143000"/>
          </a:xfrm>
        </p:spPr>
        <p:txBody>
          <a:bodyPr anchor="ctr">
            <a:normAutofit/>
          </a:bodyPr>
          <a:lstStyle/>
          <a:p>
            <a:pPr algn="ctr"/>
            <a:r>
              <a:rPr lang="ru-RU" sz="1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Бюджетная программа 011  «Учет, хранение, оценка и реализация имущества, поступившего в коммунальную собственность»</a:t>
            </a:r>
            <a:endParaRPr lang="ru-RU" sz="18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3794931"/>
          </a:xfrm>
        </p:spPr>
        <p:txBody>
          <a:bodyPr>
            <a:normAutofit fontScale="92500"/>
          </a:bodyPr>
          <a:lstStyle/>
          <a:p>
            <a:r>
              <a:rPr lang="ru-RU" sz="2000" b="1" dirty="0" smtClean="0"/>
              <a:t>Цель бюджетной программы</a:t>
            </a:r>
          </a:p>
          <a:p>
            <a:endParaRPr lang="ru-RU" sz="2000" dirty="0" smtClean="0"/>
          </a:p>
          <a:p>
            <a:endParaRPr lang="ru-RU" sz="2000" b="1" dirty="0" smtClean="0"/>
          </a:p>
          <a:p>
            <a:endParaRPr lang="ru-RU" sz="2000" b="1" dirty="0" smtClean="0"/>
          </a:p>
          <a:p>
            <a:endParaRPr lang="ru-RU" sz="2000" b="1" dirty="0"/>
          </a:p>
          <a:p>
            <a:endParaRPr lang="ru-RU" sz="2000" b="1" dirty="0" smtClean="0"/>
          </a:p>
          <a:p>
            <a:r>
              <a:rPr lang="ru-RU" sz="2000" b="1" dirty="0" smtClean="0"/>
              <a:t>Описание (</a:t>
            </a:r>
            <a:r>
              <a:rPr lang="ru-RU" sz="2000" b="1" i="1" dirty="0" smtClean="0"/>
              <a:t>обоснование</a:t>
            </a:r>
            <a:r>
              <a:rPr lang="ru-RU" sz="2000" b="1" dirty="0" smtClean="0"/>
              <a:t>) бюджетной программы</a:t>
            </a:r>
            <a:r>
              <a:rPr lang="ru-RU" dirty="0" smtClean="0"/>
              <a:t>	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3723493"/>
          </a:xfrm>
        </p:spPr>
        <p:txBody>
          <a:bodyPr>
            <a:normAutofit fontScale="92500"/>
          </a:bodyPr>
          <a:lstStyle/>
          <a:p>
            <a:r>
              <a:rPr lang="ru-RU" sz="2000" dirty="0" smtClean="0"/>
              <a:t>Эффективность использование объектов коммунального имущества города Астаны</a:t>
            </a:r>
          </a:p>
          <a:p>
            <a:endParaRPr lang="ru-RU" sz="2000" dirty="0" smtClean="0"/>
          </a:p>
          <a:p>
            <a:r>
              <a:rPr lang="ru-RU" sz="2000" dirty="0" smtClean="0"/>
              <a:t>Осуществление учёта государственного имущества, оформление технической паспортизации, актов на право постоянного землепользования, регистрация права собственности объектов коммунальной собственности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4206968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pPr algn="ctr"/>
            <a:r>
              <a:rPr lang="ru-RU" sz="3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Расходы по бюджетной программе </a:t>
            </a:r>
            <a:endParaRPr lang="ru-RU" sz="3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050835362"/>
              </p:ext>
            </p:extLst>
          </p:nvPr>
        </p:nvGraphicFramePr>
        <p:xfrm>
          <a:off x="428596" y="1920875"/>
          <a:ext cx="4067204" cy="44338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 anchor="ctr">
            <a:normAutofit fontScale="32500" lnSpcReduction="20000"/>
          </a:bodyPr>
          <a:lstStyle/>
          <a:p>
            <a:endParaRPr lang="ru-RU" sz="4200" dirty="0" smtClean="0"/>
          </a:p>
          <a:p>
            <a:r>
              <a:rPr lang="ru-RU" sz="6200" i="1" dirty="0" smtClean="0"/>
              <a:t>По данной программе производятся расходы  на оформление технической паспортизации, актов на право постоянного землепользования, регистрации прав собственности объектов коммунальной собственности 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	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2736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8229600" cy="1143000"/>
          </a:xfrm>
        </p:spPr>
        <p:txBody>
          <a:bodyPr anchor="ctr">
            <a:normAutofit/>
          </a:bodyPr>
          <a:lstStyle/>
          <a:p>
            <a:pPr algn="ctr"/>
            <a:r>
              <a:rPr lang="ru-RU" sz="1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Бюджетная программа 001  «Услуги по реализации государственной политики в области коммунального имущества и государственных закупок </a:t>
            </a:r>
            <a:br>
              <a:rPr lang="ru-RU" sz="1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на местном уровне»</a:t>
            </a:r>
            <a:endParaRPr lang="ru-RU" sz="18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3794931"/>
          </a:xfrm>
        </p:spPr>
        <p:txBody>
          <a:bodyPr>
            <a:normAutofit/>
          </a:bodyPr>
          <a:lstStyle/>
          <a:p>
            <a:r>
              <a:rPr lang="ru-RU" sz="2000" b="1" dirty="0" smtClean="0"/>
              <a:t>Цель бюджетной программы</a:t>
            </a:r>
          </a:p>
          <a:p>
            <a:endParaRPr lang="ru-RU" sz="2000" dirty="0" smtClean="0"/>
          </a:p>
          <a:p>
            <a:endParaRPr lang="ru-RU" sz="2000" b="1" dirty="0" smtClean="0"/>
          </a:p>
          <a:p>
            <a:endParaRPr lang="ru-RU" sz="2000" b="1" dirty="0" smtClean="0"/>
          </a:p>
          <a:p>
            <a:r>
              <a:rPr lang="ru-RU" sz="2000" b="1" dirty="0" smtClean="0"/>
              <a:t>Описание (</a:t>
            </a:r>
            <a:r>
              <a:rPr lang="ru-RU" sz="2000" b="1" i="1" dirty="0" smtClean="0"/>
              <a:t>обоснование</a:t>
            </a:r>
            <a:r>
              <a:rPr lang="ru-RU" sz="2000" b="1" dirty="0" smtClean="0"/>
              <a:t>) бюджетной программы</a:t>
            </a:r>
            <a:r>
              <a:rPr lang="ru-RU" dirty="0" smtClean="0"/>
              <a:t>	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3723493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Обеспечение деятельности аппарата для достижения максимально эффективного  выполнения возложенных на него функций</a:t>
            </a:r>
          </a:p>
          <a:p>
            <a:r>
              <a:rPr lang="ru-RU" sz="2000" dirty="0" smtClean="0"/>
              <a:t>Организация работы по реализации государственной политики в области государственных закупок и управления коммунальной собственностью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pPr algn="ctr"/>
            <a:r>
              <a:rPr lang="ru-RU" sz="3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Расходы по бюджетной программе </a:t>
            </a:r>
            <a:endParaRPr lang="ru-RU" sz="3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</p:nvPr>
        </p:nvGraphicFramePr>
        <p:xfrm>
          <a:off x="428596" y="1920875"/>
          <a:ext cx="4067204" cy="44338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 anchor="ctr">
            <a:normAutofit fontScale="92500"/>
          </a:bodyPr>
          <a:lstStyle/>
          <a:p>
            <a:r>
              <a:rPr lang="ru-RU" dirty="0" smtClean="0"/>
              <a:t>По данной программе производятся расходы  на содержание аппарата Управления со штатной численностью </a:t>
            </a:r>
          </a:p>
          <a:p>
            <a:pPr>
              <a:buNone/>
            </a:pPr>
            <a:r>
              <a:rPr lang="ru-RU" dirty="0" smtClean="0"/>
              <a:t> 	35 единиц</a:t>
            </a:r>
          </a:p>
          <a:p>
            <a:pPr>
              <a:buNone/>
            </a:pPr>
            <a:r>
              <a:rPr lang="ru-RU" dirty="0" smtClean="0"/>
              <a:t>	(</a:t>
            </a:r>
            <a:r>
              <a:rPr lang="ru-RU" sz="2200" i="1" dirty="0" smtClean="0"/>
              <a:t>в том числе оплат труда, оплата аренды офисных помещений, оплату услуг по обеспечению бесперебойной работы Управления и др.</a:t>
            </a:r>
            <a:r>
              <a:rPr lang="ru-RU" dirty="0" smtClean="0"/>
              <a:t>)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8229600" cy="1143000"/>
          </a:xfrm>
        </p:spPr>
        <p:txBody>
          <a:bodyPr anchor="ctr">
            <a:normAutofit/>
          </a:bodyPr>
          <a:lstStyle/>
          <a:p>
            <a:pPr algn="ctr"/>
            <a:r>
              <a:rPr lang="ru-RU" sz="1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Бюджетная программа 003  «Капитальные расходы государственного органа»</a:t>
            </a:r>
            <a:endParaRPr lang="ru-RU" sz="18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3794931"/>
          </a:xfrm>
        </p:spPr>
        <p:txBody>
          <a:bodyPr>
            <a:normAutofit lnSpcReduction="10000"/>
          </a:bodyPr>
          <a:lstStyle/>
          <a:p>
            <a:r>
              <a:rPr lang="ru-RU" sz="2000" b="1" dirty="0" smtClean="0"/>
              <a:t>Цель бюджетной программы</a:t>
            </a:r>
          </a:p>
          <a:p>
            <a:endParaRPr lang="ru-RU" sz="2000" dirty="0" smtClean="0"/>
          </a:p>
          <a:p>
            <a:r>
              <a:rPr lang="ru-RU" sz="2000" b="1" dirty="0" smtClean="0"/>
              <a:t>Описание (</a:t>
            </a:r>
            <a:r>
              <a:rPr lang="ru-RU" sz="2000" b="1" i="1" dirty="0" smtClean="0"/>
              <a:t>обоснование</a:t>
            </a:r>
            <a:r>
              <a:rPr lang="ru-RU" sz="2000" b="1" dirty="0" smtClean="0"/>
              <a:t>) бюджетной программы</a:t>
            </a:r>
            <a:r>
              <a:rPr lang="ru-RU" dirty="0" smtClean="0"/>
              <a:t>	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3723493"/>
          </a:xfrm>
        </p:spPr>
        <p:txBody>
          <a:bodyPr>
            <a:normAutofit lnSpcReduction="10000"/>
          </a:bodyPr>
          <a:lstStyle/>
          <a:p>
            <a:r>
              <a:rPr lang="ru-RU" sz="2000" dirty="0" smtClean="0"/>
              <a:t>Улучшение материально-технической базы аппарата Управления</a:t>
            </a:r>
          </a:p>
          <a:p>
            <a:r>
              <a:rPr lang="ru-RU" sz="2000" dirty="0" smtClean="0"/>
              <a:t>Обеспечение материально-технической базы Управления с целью качественного оказания услуг по реализации государственной политики в области государственных закупок и управления коммунальной собственностью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75416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pPr algn="ctr"/>
            <a:r>
              <a:rPr lang="ru-RU" sz="3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Расходы по бюджетной программе </a:t>
            </a:r>
            <a:endParaRPr lang="ru-RU" sz="3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992904295"/>
              </p:ext>
            </p:extLst>
          </p:nvPr>
        </p:nvGraphicFramePr>
        <p:xfrm>
          <a:off x="428596" y="1920875"/>
          <a:ext cx="4067204" cy="44338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 anchor="ctr">
            <a:normAutofit fontScale="92500" lnSpcReduction="10000"/>
          </a:bodyPr>
          <a:lstStyle/>
          <a:p>
            <a:r>
              <a:rPr lang="ru-RU" dirty="0" smtClean="0"/>
              <a:t>По данной программе производятся расходы  на приобретение  основных и нематериальных активов</a:t>
            </a:r>
          </a:p>
          <a:p>
            <a:pPr>
              <a:buNone/>
            </a:pPr>
            <a:r>
              <a:rPr lang="ru-RU" dirty="0" smtClean="0"/>
              <a:t>	(</a:t>
            </a:r>
            <a:r>
              <a:rPr lang="ru-RU" sz="2200" i="1" dirty="0" smtClean="0"/>
              <a:t>в том числе приобретение мебели для сотрудников, вычислительной техники и другого оборудования, капитальный ремонт помещений, зданий, сооружений, передаточных устройств и др.</a:t>
            </a:r>
            <a:r>
              <a:rPr lang="ru-RU" dirty="0" smtClean="0"/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1068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8229600" cy="1143000"/>
          </a:xfrm>
        </p:spPr>
        <p:txBody>
          <a:bodyPr anchor="ctr">
            <a:normAutofit/>
          </a:bodyPr>
          <a:lstStyle/>
          <a:p>
            <a:pPr algn="ctr"/>
            <a:r>
              <a:rPr lang="ru-RU" sz="1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Бюджетная программа 005  «Приобретение имущества </a:t>
            </a:r>
            <a:br>
              <a:rPr lang="ru-RU" sz="1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 коммунальную собственность»</a:t>
            </a:r>
            <a:endParaRPr lang="ru-RU" sz="18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3794931"/>
          </a:xfrm>
        </p:spPr>
        <p:txBody>
          <a:bodyPr>
            <a:normAutofit/>
          </a:bodyPr>
          <a:lstStyle/>
          <a:p>
            <a:r>
              <a:rPr lang="ru-RU" sz="2000" b="1" dirty="0" smtClean="0"/>
              <a:t>Цель бюджетной программы</a:t>
            </a:r>
          </a:p>
          <a:p>
            <a:endParaRPr lang="ru-RU" sz="2000" dirty="0" smtClean="0"/>
          </a:p>
          <a:p>
            <a:endParaRPr lang="ru-RU" sz="2000" b="1" dirty="0" smtClean="0"/>
          </a:p>
          <a:p>
            <a:r>
              <a:rPr lang="ru-RU" sz="2000" b="1" dirty="0" smtClean="0"/>
              <a:t>Описание (</a:t>
            </a:r>
            <a:r>
              <a:rPr lang="ru-RU" sz="2000" b="1" i="1" dirty="0" smtClean="0"/>
              <a:t>обоснование</a:t>
            </a:r>
            <a:r>
              <a:rPr lang="ru-RU" sz="2000" b="1" dirty="0" smtClean="0"/>
              <a:t>) бюджетной программы</a:t>
            </a:r>
            <a:r>
              <a:rPr lang="ru-RU" dirty="0" smtClean="0"/>
              <a:t>	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3723493"/>
          </a:xfrm>
        </p:spPr>
        <p:txBody>
          <a:bodyPr>
            <a:normAutofit/>
          </a:bodyPr>
          <a:lstStyle/>
          <a:p>
            <a:r>
              <a:rPr lang="ru-RU" sz="2000" dirty="0" smtClean="0"/>
              <a:t>Эффективность управления объектами коммунальной собственности </a:t>
            </a:r>
          </a:p>
          <a:p>
            <a:endParaRPr lang="ru-RU" sz="2000" dirty="0" smtClean="0"/>
          </a:p>
          <a:p>
            <a:r>
              <a:rPr lang="ru-RU" sz="2000" dirty="0" smtClean="0"/>
              <a:t>Обеспечение социальной сферы города объектами коммунального имущества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40348404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pPr algn="ctr"/>
            <a:r>
              <a:rPr lang="ru-RU" sz="3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Расходы по бюджетной программе </a:t>
            </a:r>
            <a:endParaRPr lang="ru-RU" sz="3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635872529"/>
              </p:ext>
            </p:extLst>
          </p:nvPr>
        </p:nvGraphicFramePr>
        <p:xfrm>
          <a:off x="428596" y="1920875"/>
          <a:ext cx="4067204" cy="44338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 anchor="ctr">
            <a:normAutofit/>
          </a:bodyPr>
          <a:lstStyle/>
          <a:p>
            <a:r>
              <a:rPr lang="ru-RU" dirty="0" smtClean="0"/>
              <a:t>По данной программе производятся расходы  на приобретение  помещений, зданий, сооружений, передаточных устройств</a:t>
            </a:r>
          </a:p>
          <a:p>
            <a:pPr>
              <a:buNone/>
            </a:pPr>
            <a:r>
              <a:rPr lang="ru-RU" dirty="0" smtClean="0"/>
              <a:t>	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90374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8229600" cy="1143000"/>
          </a:xfrm>
        </p:spPr>
        <p:txBody>
          <a:bodyPr anchor="ctr">
            <a:normAutofit/>
          </a:bodyPr>
          <a:lstStyle/>
          <a:p>
            <a:pPr algn="ctr"/>
            <a:r>
              <a:rPr lang="ru-RU" sz="1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Бюджетная программа 010  «Приватизация, управление коммунальным имуществом, </a:t>
            </a:r>
            <a:r>
              <a:rPr lang="ru-RU" sz="1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посприватизационная</a:t>
            </a:r>
            <a:r>
              <a:rPr lang="ru-RU" sz="1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деятельность </a:t>
            </a:r>
            <a:br>
              <a:rPr lang="ru-RU" sz="1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и регулирование споров, связанных с ним»</a:t>
            </a:r>
            <a:endParaRPr lang="ru-RU" sz="18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3794931"/>
          </a:xfrm>
        </p:spPr>
        <p:txBody>
          <a:bodyPr>
            <a:normAutofit fontScale="92500" lnSpcReduction="20000"/>
          </a:bodyPr>
          <a:lstStyle/>
          <a:p>
            <a:r>
              <a:rPr lang="ru-RU" sz="2000" b="1" dirty="0" smtClean="0"/>
              <a:t>Цель бюджетной программы</a:t>
            </a:r>
          </a:p>
          <a:p>
            <a:endParaRPr lang="ru-RU" sz="2000" dirty="0" smtClean="0"/>
          </a:p>
          <a:p>
            <a:endParaRPr lang="ru-RU" sz="2000" b="1" dirty="0" smtClean="0"/>
          </a:p>
          <a:p>
            <a:endParaRPr lang="ru-RU" sz="2000" b="1" dirty="0" smtClean="0"/>
          </a:p>
          <a:p>
            <a:endParaRPr lang="ru-RU" sz="2000" b="1" dirty="0"/>
          </a:p>
          <a:p>
            <a:endParaRPr lang="ru-RU" sz="2000" b="1" dirty="0" smtClean="0"/>
          </a:p>
          <a:p>
            <a:r>
              <a:rPr lang="ru-RU" sz="2000" b="1" dirty="0" smtClean="0"/>
              <a:t>Описание (</a:t>
            </a:r>
            <a:r>
              <a:rPr lang="ru-RU" sz="2000" b="1" i="1" dirty="0" smtClean="0"/>
              <a:t>обоснование</a:t>
            </a:r>
            <a:r>
              <a:rPr lang="ru-RU" sz="2000" b="1" dirty="0" smtClean="0"/>
              <a:t>) бюджетной программы</a:t>
            </a:r>
            <a:r>
              <a:rPr lang="ru-RU" dirty="0" smtClean="0"/>
              <a:t>	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3723493"/>
          </a:xfrm>
        </p:spPr>
        <p:txBody>
          <a:bodyPr>
            <a:normAutofit fontScale="92500" lnSpcReduction="20000"/>
          </a:bodyPr>
          <a:lstStyle/>
          <a:p>
            <a:r>
              <a:rPr lang="ru-RU" sz="2000" dirty="0" smtClean="0"/>
              <a:t>Эффективность использование объектов коммунальной собственности </a:t>
            </a:r>
          </a:p>
          <a:p>
            <a:endParaRPr lang="ru-RU" sz="2000" dirty="0" smtClean="0"/>
          </a:p>
          <a:p>
            <a:r>
              <a:rPr lang="ru-RU" sz="2000" dirty="0" smtClean="0"/>
              <a:t>Определение технического состояния объектов приватизации, оценка, подготовка объектов коммунальной собственности к приватизации, обеспечение бесперебойного функционирования социально значимых объектов коммунальной собственности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5026833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pPr algn="ctr"/>
            <a:r>
              <a:rPr lang="ru-RU" sz="3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Расходы по бюджетной программе </a:t>
            </a:r>
            <a:endParaRPr lang="ru-RU" sz="3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753168490"/>
              </p:ext>
            </p:extLst>
          </p:nvPr>
        </p:nvGraphicFramePr>
        <p:xfrm>
          <a:off x="428596" y="1920875"/>
          <a:ext cx="4067204" cy="44338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 anchor="ctr">
            <a:normAutofit fontScale="32500" lnSpcReduction="20000"/>
          </a:bodyPr>
          <a:lstStyle/>
          <a:p>
            <a:endParaRPr lang="ru-RU" sz="4200" dirty="0" smtClean="0"/>
          </a:p>
          <a:p>
            <a:r>
              <a:rPr lang="ru-RU" sz="6200" i="1" dirty="0" smtClean="0"/>
              <a:t>По данной программе производятся расходы  по оценке юридических лиц (доли в АО, ТОО, ГККП), объектов движимого и недвижимого имущества, расходы по возмещению объектов в доверительном управлении, мониторинг эффективности управления государственным имуществом(консалтинговые исследования) 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	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67423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238</TotalTime>
  <Words>456</Words>
  <Application>Microsoft Office PowerPoint</Application>
  <PresentationFormat>Экран (4:3)</PresentationFormat>
  <Paragraphs>91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Поток</vt:lpstr>
      <vt:lpstr>Гражданский бюджет  на стадии планирования  Управления активов и государственных закупок города Астана на 2019-2021 гг</vt:lpstr>
      <vt:lpstr>Бюджетная программа 001  «Услуги по реализации государственной политики в области коммунального имущества и государственных закупок  на местном уровне»</vt:lpstr>
      <vt:lpstr>Расходы по бюджетной программе </vt:lpstr>
      <vt:lpstr>Бюджетная программа 003  «Капитальные расходы государственного органа»</vt:lpstr>
      <vt:lpstr>Расходы по бюджетной программе </vt:lpstr>
      <vt:lpstr>Бюджетная программа 005  «Приобретение имущества  в коммунальную собственность»</vt:lpstr>
      <vt:lpstr>Расходы по бюджетной программе </vt:lpstr>
      <vt:lpstr>Бюджетная программа 010  «Приватизация, управление коммунальным имуществом, посприватизационная деятельность  и регулирование споров, связанных с ним»</vt:lpstr>
      <vt:lpstr>Расходы по бюджетной программе </vt:lpstr>
      <vt:lpstr>Бюджетная программа 011  «Учет, хранение, оценка и реализация имущества, поступившего в коммунальную собственность»</vt:lpstr>
      <vt:lpstr>Расходы по бюджетной программе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Гражданский бюджет на стадии планирования Управления активов и государственных закупок города Астана, уточнение №1</dc:title>
  <dc:creator>Шынар Темиргалиева</dc:creator>
  <cp:lastModifiedBy>Гульназ Ескен</cp:lastModifiedBy>
  <cp:revision>35</cp:revision>
  <dcterms:created xsi:type="dcterms:W3CDTF">2020-02-16T09:03:02Z</dcterms:created>
  <dcterms:modified xsi:type="dcterms:W3CDTF">2020-02-17T05:51:20Z</dcterms:modified>
</cp:coreProperties>
</file>