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 snapToGrid="0">
      <p:cViewPr varScale="1">
        <p:scale>
          <a:sx n="63" d="100"/>
          <a:sy n="63" d="100"/>
        </p:scale>
        <p:origin x="-5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2.jpeg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шығыстарының үлесі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noFill/>
            </a:ln>
            <a:effectLst/>
          </c:spPr>
          <c:dLbls>
            <c:dLbl>
              <c:idx val="0"/>
              <c:layout/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40549828178694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8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Жалпы сипаттағы мемлекеттік қызметтер</c:v>
                </c:pt>
                <c:pt idx="1">
                  <c:v>Білім беру</c:v>
                </c:pt>
                <c:pt idx="2">
                  <c:v>Тұрғын үй-коммуналдық шаруашылығы</c:v>
                </c:pt>
                <c:pt idx="3">
                  <c:v>Өзгелер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8</c:v>
                </c:pt>
                <c:pt idx="2">
                  <c:v>28</c:v>
                </c:pt>
                <c:pt idx="3">
                  <c:v>10</c:v>
                </c:pt>
              </c:numCache>
            </c:numRef>
          </c:val>
        </c:ser>
        <c:gapWidth val="219"/>
        <c:overlap val="-27"/>
        <c:axId val="96178176"/>
        <c:axId val="96179712"/>
      </c:barChart>
      <c:catAx>
        <c:axId val="96178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179712"/>
        <c:crosses val="autoZero"/>
        <c:auto val="1"/>
        <c:lblAlgn val="ctr"/>
        <c:lblOffset val="100"/>
      </c:catAx>
      <c:valAx>
        <c:axId val="96179712"/>
        <c:scaling>
          <c:orientation val="minMax"/>
          <c:max val="80"/>
          <c:min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178176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3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93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48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514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8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072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216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440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3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2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02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1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9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39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1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E3F-EF21-4628-B250-500A798E285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F9A5-4ABC-40CD-A35A-8A8F367CB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928" y="536448"/>
            <a:ext cx="9692640" cy="3938016"/>
          </a:xfrm>
        </p:spPr>
        <p:txBody>
          <a:bodyPr>
            <a:normAutofit/>
          </a:bodyPr>
          <a:lstStyle/>
          <a:p>
            <a:r>
              <a:rPr lang="kk-KZ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2019-2021 </a:t>
            </a:r>
            <a:r>
              <a:rPr lang="kk-KZ" sz="5401" b="1" cap="all" dirty="0">
                <a:ln w="3175" cmpd="sng">
                  <a:noFill/>
                </a:ln>
                <a:cs typeface="Arial" panose="020B0604020202020204" pitchFamily="34" charset="0"/>
              </a:rPr>
              <a:t>жылдарға арналған </a:t>
            </a:r>
            <a: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kk-KZ" sz="5401" b="1" cap="all" dirty="0" smtClean="0">
                <a:ln w="3175" cmpd="sng">
                  <a:noFill/>
                </a:ln>
                <a:cs typeface="Arial" panose="020B0604020202020204" pitchFamily="34" charset="0"/>
              </a:rPr>
              <a:t>Шолақай </a:t>
            </a:r>
            <a:r>
              <a:rPr lang="kk-KZ" sz="5401" b="1" cap="all" dirty="0">
                <a:ln w="3175" cmpd="sng">
                  <a:noFill/>
                </a:ln>
                <a:cs typeface="Arial" panose="020B0604020202020204" pitchFamily="34" charset="0"/>
              </a:rPr>
              <a:t>ауылдық округінің </a:t>
            </a:r>
            <a:r>
              <a:rPr lang="kk-KZ" sz="5401" b="1" cap="all" dirty="0">
                <a:ln w="3175" cmpd="sng">
                  <a:noFill/>
                </a:ln>
                <a:solidFill>
                  <a:prstClr val="black"/>
                </a:solidFill>
                <a:cs typeface="Arial" panose="020B0604020202020204" pitchFamily="34" charset="0"/>
              </a:rPr>
              <a:t>азаматтық бюджеті</a:t>
            </a: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500" dirty="0" smtClean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Шолақай</a:t>
            </a:r>
            <a:r>
              <a:rPr lang="kk-KZ" sz="2500" b="1" cap="all" dirty="0" smtClean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500" b="1" cap="all" dirty="0">
                <a:ln w="3175" cmpd="sng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ауылдық округінің </a:t>
            </a:r>
            <a:r>
              <a:rPr lang="kk-KZ" sz="2500" b="1" cap="all" dirty="0">
                <a:ln w="3175" cmpd="sng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әлеуметтік-экономикалық дамуының негізгі көрсеткіштері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8781654"/>
              </p:ext>
            </p:extLst>
          </p:nvPr>
        </p:nvGraphicFramePr>
        <p:xfrm>
          <a:off x="844062" y="2095500"/>
          <a:ext cx="10424013" cy="2931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41073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8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9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</a:t>
                      </a:r>
                      <a:r>
                        <a:rPr lang="kk-KZ" sz="1400" dirty="0" smtClean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жыл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Тұрғындардың саны, мың адам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5309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5400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Күнкөрістің ең төменгі деңгейі</a:t>
                      </a:r>
                      <a:r>
                        <a:rPr lang="ru-RU" sz="1400" dirty="0">
                          <a:effectLst/>
                        </a:rPr>
                        <a:t>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29698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Зейнетақының ең төменгі мөлшері, </a:t>
                      </a:r>
                      <a:r>
                        <a:rPr lang="ru-RU" sz="1400" dirty="0">
                          <a:effectLst/>
                        </a:rPr>
                        <a:t>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33745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36108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Баз</a:t>
                      </a:r>
                      <a:r>
                        <a:rPr lang="kk-KZ" sz="1400" dirty="0">
                          <a:effectLst/>
                        </a:rPr>
                        <a:t>алық зейнетақы</a:t>
                      </a:r>
                      <a:r>
                        <a:rPr lang="ru-RU" sz="1400" dirty="0">
                          <a:effectLst/>
                        </a:rPr>
                        <a:t>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15274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16037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Еңбекақының ең төменгі мөлшері,</a:t>
                      </a:r>
                      <a:r>
                        <a:rPr lang="ru-RU" sz="1400" dirty="0">
                          <a:effectLst/>
                        </a:rPr>
                        <a:t>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42500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Айлық есептік көрсеткіш,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kk-KZ" sz="1400" dirty="0">
                          <a:effectLst/>
                        </a:rPr>
                        <a:t>АЕК</a:t>
                      </a:r>
                      <a:r>
                        <a:rPr lang="ru-RU" sz="1400" dirty="0">
                          <a:effectLst/>
                        </a:rPr>
                        <a:t>), те</a:t>
                      </a:r>
                      <a:r>
                        <a:rPr lang="kk-KZ" sz="1400" dirty="0">
                          <a:effectLst/>
                        </a:rPr>
                        <a:t>ң</a:t>
                      </a:r>
                      <a:r>
                        <a:rPr lang="ru-RU" sz="1400" dirty="0" err="1">
                          <a:effectLst/>
                        </a:rPr>
                        <a:t>ге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2405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2525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0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457166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kk-KZ" sz="2000" u="sng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Аудандық маңызы бар қала, ауылдық округ </a:t>
            </a:r>
            <a:r>
              <a:rPr lang="kk-KZ" sz="2000" u="sng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бюджеті </a:t>
            </a:r>
            <a:r>
              <a:rPr lang="kk-KZ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қоры.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kk-KZ" sz="55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Шолақай </a:t>
            </a:r>
            <a:r>
              <a:rPr lang="kk-KZ" sz="55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55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уылдық округінің бюджеті Панфилов </a:t>
            </a:r>
            <a:r>
              <a:rPr lang="kk-KZ" sz="55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аудандық мәслихатының </a:t>
            </a:r>
            <a:r>
              <a:rPr lang="kk-KZ" sz="55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2019 жылғы 9   қаңтардағы «Панфилов ауданының Жаркент қаласы мен ауылдық округтерінің 2019-2021 жылдарға арналған бюджеттері туралы» №6-48-300 шешіміне және </a:t>
            </a:r>
            <a:r>
              <a:rPr lang="ru-RU" sz="55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55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Панфилов аудандық мәслихатының 2019 жылғы 9   қаңтардағы «Панфилов ауданының Жаркент қаласы мен ауылдық округтерінің 2019-2021 жылдарға арналған бюджеттері туралы» №6-48-300 шешіміне өзгерістер енгізу туралы 2019 жылғы 20 қыркүйектегі №6-60-356 шешіміне  сәйкес кірістер 32 млн  244 мың теңге және шығындар 41 млн 104 мың теңге көлемінде бекітілген</a:t>
            </a:r>
            <a:endParaRPr lang="ru-RU" sz="55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5761"/>
            <a:ext cx="10353761" cy="1024128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effectLst/>
              </a:rPr>
              <a:t>2019-2021 </a:t>
            </a:r>
            <a:r>
              <a:rPr lang="kk-KZ" sz="2800" dirty="0">
                <a:effectLst/>
              </a:rPr>
              <a:t>жылдарға арналған </a:t>
            </a:r>
            <a:r>
              <a:rPr lang="kk-KZ" sz="2800" dirty="0" smtClean="0">
                <a:effectLst/>
              </a:rPr>
              <a:t>Шолақай Ауылдық округі бюджетінің </a:t>
            </a:r>
            <a:r>
              <a:rPr lang="kk-KZ" sz="2800" dirty="0">
                <a:effectLst/>
              </a:rPr>
              <a:t>негізгі параметрлері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8320312"/>
              </p:ext>
            </p:extLst>
          </p:nvPr>
        </p:nvGraphicFramePr>
        <p:xfrm>
          <a:off x="913881" y="1607820"/>
          <a:ext cx="10353675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2018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2019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Түсімдер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оның ішінде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27,069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32,312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29,278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30,305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3,281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9,470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3,195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3,307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Салықтық емес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Негізгі капиталды сатудан түсетін кірістер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Трансферттердің түсімдері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23,788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22,842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26,083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26,998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Қ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аржы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активтерін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сатудан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түсетін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түсімдер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Бос қалдықтар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Шығындар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27,069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41,172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29,278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30,305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9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53568"/>
            <a:ext cx="10353761" cy="1582353"/>
          </a:xfrm>
        </p:spPr>
        <p:txBody>
          <a:bodyPr>
            <a:noAutofit/>
          </a:bodyPr>
          <a:lstStyle/>
          <a:p>
            <a:r>
              <a:rPr lang="kk-K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Шығыстар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>
                <a:effectLst/>
              </a:rPr>
              <a:t> 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 smtClean="0">
                <a:effectLst/>
              </a:rPr>
              <a:t>2019-2021 </a:t>
            </a:r>
            <a:r>
              <a:rPr lang="kk-KZ" sz="1400" b="0" dirty="0">
                <a:effectLst/>
              </a:rPr>
              <a:t>жылдарға арналған </a:t>
            </a:r>
            <a:r>
              <a:rPr lang="kk-KZ" sz="1400" b="0" dirty="0" smtClean="0">
                <a:effectLst/>
              </a:rPr>
              <a:t>ауылдық округ бюджетінің </a:t>
            </a:r>
            <a:r>
              <a:rPr lang="kk-KZ" sz="1400" b="0" dirty="0">
                <a:effectLst/>
              </a:rPr>
              <a:t>шығыстары Мемлекет басшысының Қазақстан халқына Жолдауы, мемлекеттік және салалық бағдарламалары, </a:t>
            </a:r>
            <a:r>
              <a:rPr lang="kk-KZ" sz="1400" b="0" dirty="0" smtClean="0">
                <a:effectLst/>
              </a:rPr>
              <a:t>2019-2021  </a:t>
            </a:r>
            <a:r>
              <a:rPr lang="kk-KZ" sz="1400" b="0" dirty="0">
                <a:effectLst/>
              </a:rPr>
              <a:t>жылдарға арналған Панфилов ауданының даму бағдарламасының шараларын жүзеге асыруға бағытталған.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endParaRPr lang="ru-RU" sz="1400" b="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76844089"/>
              </p:ext>
            </p:extLst>
          </p:nvPr>
        </p:nvGraphicFramePr>
        <p:xfrm>
          <a:off x="914400" y="2095500"/>
          <a:ext cx="10353675" cy="241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/>
                <a:gridCol w="1365504"/>
                <a:gridCol w="1524000"/>
                <a:gridCol w="1450848"/>
                <a:gridCol w="1258443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Функционалдық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</a:rPr>
                        <a:t> топтар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2018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Барлығы шығыстар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млн.теңге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41,172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28,000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29,256</a:t>
                      </a:r>
                      <a:endParaRPr lang="ru-RU" b="1" dirty="0"/>
                    </a:p>
                  </a:txBody>
                  <a:tcPr/>
                </a:tc>
              </a:tr>
              <a:tr h="56438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Жалпы сипаттағы мемлекеттік қызметтер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22,138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18,615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18,855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Білім беру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3,115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4,031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Тұрғын үй-коммуналдық шаруашылық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11,658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3,066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Өзгелер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4,353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4,353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94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БЮДЖЕТ ШЫҒЫСТАРЫНЫҢ ҮЛЕСІ, </a:t>
            </a:r>
            <a:r>
              <a:rPr lang="ru-RU" dirty="0" smtClean="0"/>
              <a:t>%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0235937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394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926336"/>
          </a:xfrm>
        </p:spPr>
        <p:txBody>
          <a:bodyPr/>
          <a:lstStyle/>
          <a:p>
            <a:r>
              <a:rPr lang="kk-KZ" dirty="0" smtClean="0">
                <a:solidFill>
                  <a:srgbClr val="FFFF00"/>
                </a:solidFill>
              </a:rPr>
              <a:t>Мектепке дейінгі Білім беру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2" y="975360"/>
            <a:ext cx="6669024" cy="508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kk-KZ" sz="2000" dirty="0" smtClean="0">
                <a:solidFill>
                  <a:srgbClr val="FFFF00"/>
                </a:solidFill>
              </a:rPr>
              <a:t>Шолақай  ауылдық округіне Құндызды станциясынан оқушыларды тасымалдау. Балалар саны 11.  Оқушыларды  автобуспен тасымалдауға қаралған қаржы 3115,0  мың теңге.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6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76784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92D050"/>
                </a:solidFill>
              </a:rPr>
              <a:t>Тұрғын үй-коммуналдық шаруашылығы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1011936"/>
            <a:ext cx="5815584" cy="4864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Елді мекендердің көшелерін жарықтандыру – 7952,0 мың теңге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92D050"/>
                </a:solidFill>
              </a:rPr>
              <a:t>Елді мекендердің </a:t>
            </a:r>
            <a:r>
              <a:rPr lang="kk-KZ" b="1" dirty="0" smtClean="0">
                <a:solidFill>
                  <a:srgbClr val="92D050"/>
                </a:solidFill>
              </a:rPr>
              <a:t>санитариясын қамтамасыз ету – 2544,0 </a:t>
            </a:r>
            <a:r>
              <a:rPr lang="kk-KZ" b="1" dirty="0">
                <a:solidFill>
                  <a:srgbClr val="92D050"/>
                </a:solidFill>
              </a:rPr>
              <a:t>мың теңге</a:t>
            </a:r>
            <a:endParaRPr lang="ru-RU" b="1" dirty="0">
              <a:solidFill>
                <a:srgbClr val="92D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rgbClr val="92D050"/>
                </a:solidFill>
              </a:rPr>
              <a:t>Елді </a:t>
            </a:r>
            <a:r>
              <a:rPr lang="kk-KZ" b="1" dirty="0" smtClean="0">
                <a:solidFill>
                  <a:srgbClr val="92D050"/>
                </a:solidFill>
              </a:rPr>
              <a:t>мекендерді абаттандыру және көгалдандыру – 1162,0 мың </a:t>
            </a:r>
            <a:r>
              <a:rPr lang="kk-KZ" b="1" dirty="0">
                <a:solidFill>
                  <a:srgbClr val="92D050"/>
                </a:solidFill>
              </a:rPr>
              <a:t>теңге</a:t>
            </a:r>
            <a:endParaRPr lang="ru-RU" b="1" dirty="0">
              <a:solidFill>
                <a:srgbClr val="92D05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3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өңірлерді дамытудың 2020 жылға дейінгі бағдарламасы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3668266"/>
            <a:ext cx="3133345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k-KZ" sz="2800" b="1" dirty="0" smtClean="0"/>
              <a:t>Алматы облысы Панфилов ауданы Шолақай ауылындағы Жаңақұрылыс көшесін ағымдағы жөндеу – 4260,0 мың теңге.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9" y="3668266"/>
            <a:ext cx="3243834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766125"/>
            <a:ext cx="3193123" cy="249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7" y="675250"/>
            <a:ext cx="6964621" cy="563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7350394" y="5300904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Жол</a:t>
            </a:r>
            <a:endParaRPr lang="ru-RU" sz="2800" b="1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244171" y="2422244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704474" y="5203837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9244171" y="5350765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970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750</TotalTime>
  <Words>437</Words>
  <Application>Microsoft Office PowerPoint</Application>
  <PresentationFormat>Произвольный</PresentationFormat>
  <Paragraphs>129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Damask</vt:lpstr>
      <vt:lpstr>2019-2021 жылдарға арналған  Шолақай ауылдық округінің азаматтық бюджеті</vt:lpstr>
      <vt:lpstr>Шолақай ауылдық округінің әлеуметтік-экономикалық дамуының негізгі көрсеткіштері</vt:lpstr>
      <vt:lpstr>Аудандық маңызы бар қала, ауылдық округ бюджеті – Бюджеттік Кодекспен айқындалған түсімдер есебінен қалыптастырылатын және аудандық маңызы бар қаланың, ауылдың, кенттің, ауылдық округтің әкімдерінің, оларға ведомстволық бағынысты мемлекеттік мекемелердің міндеттері мен функцияларын қаржылық қамтамасыз етуге және тиісті әкімшілік-аумақтық бірлікте мемлекеттік саясатты іске асыруға арналған орталықтандырылған ақша қоры. </vt:lpstr>
      <vt:lpstr>2019-2021 жылдарға арналған Шолақай Ауылдық округі бюджетінің негізгі параметрлері</vt:lpstr>
      <vt:lpstr>Шығыстар   2019-2021 жылдарға арналған ауылдық округ бюджетінің шығыстары Мемлекет басшысының Қазақстан халқына Жолдауы, мемлекеттік және салалық бағдарламалары, 2019-2021  жылдарға арналған Панфилов ауданының даму бағдарламасының шараларын жүзеге асыруға бағытталған. </vt:lpstr>
      <vt:lpstr>БЮДЖЕТ ШЫҒЫСТАРЫНЫҢ ҮЛЕСІ, %</vt:lpstr>
      <vt:lpstr>Мектепке дейінгі Білім беру</vt:lpstr>
      <vt:lpstr>Тұрғын үй-коммуналдық шаруашылығы</vt:lpstr>
      <vt:lpstr>өңірлерді дамытудың 2020 жылға дейінгі бағдарламасы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2018-2020 жылдарға арналған  ?? ауылдық округінің азаматтық бюджеті</dc:title>
  <dc:creator>111</dc:creator>
  <cp:lastModifiedBy>asus</cp:lastModifiedBy>
  <cp:revision>50</cp:revision>
  <dcterms:created xsi:type="dcterms:W3CDTF">2018-01-25T05:17:13Z</dcterms:created>
  <dcterms:modified xsi:type="dcterms:W3CDTF">2019-10-29T04:49:54Z</dcterms:modified>
</cp:coreProperties>
</file>