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Шығындар үлесі,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Жалпы сипаттағы мемлекеттiк қызметтер</c:v>
                </c:pt>
                <c:pt idx="1">
                  <c:v>Тұрғын үй-коммуналдық шаруашылық</c:v>
                </c:pt>
                <c:pt idx="2">
                  <c:v>Басқалар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75.099999999999994</c:v>
                </c:pt>
                <c:pt idx="1">
                  <c:v>10.9</c:v>
                </c:pt>
                <c:pt idx="2">
                  <c:v>13.1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5412480"/>
        <c:axId val="105419136"/>
      </c:barChart>
      <c:catAx>
        <c:axId val="10541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419136"/>
        <c:crosses val="autoZero"/>
        <c:auto val="1"/>
        <c:lblAlgn val="ctr"/>
        <c:lblOffset val="100"/>
        <c:noMultiLvlLbl val="0"/>
      </c:catAx>
      <c:valAx>
        <c:axId val="10541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41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7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3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5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42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83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2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61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2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3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2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6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4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9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4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928" y="536448"/>
            <a:ext cx="9692640" cy="3938016"/>
          </a:xfrm>
        </p:spPr>
        <p:txBody>
          <a:bodyPr>
            <a:normAutofit/>
          </a:bodyPr>
          <a:lstStyle/>
          <a:p>
            <a:r>
              <a:rPr lang="kk-KZ" sz="5401" b="1" cap="all" dirty="0" smtClean="0">
                <a:ln w="3175" cmpd="sng">
                  <a:noFill/>
                </a:ln>
                <a:cs typeface="Arial" panose="020B0604020202020204" pitchFamily="34" charset="0"/>
              </a:rPr>
              <a:t>2019-2021 </a:t>
            </a:r>
            <a:r>
              <a:rPr lang="kk-KZ" sz="5401" b="1" cap="all" dirty="0">
                <a:ln w="3175" cmpd="sng">
                  <a:noFill/>
                </a:ln>
                <a:cs typeface="Arial" panose="020B0604020202020204" pitchFamily="34" charset="0"/>
              </a:rPr>
              <a:t>жылдарға арналған </a:t>
            </a:r>
            <a:r>
              <a:rPr lang="kk-KZ" sz="5401" b="1" cap="all" dirty="0">
                <a:ln w="3175" cmpd="sng">
                  <a:noFill/>
                </a:ln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kk-KZ" sz="5401" b="1" cap="all" dirty="0">
                <a:ln w="3175" cmpd="sng">
                  <a:noFill/>
                </a:ln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kk-KZ" sz="5401" dirty="0" smtClean="0">
                <a:ln w="3175" cmpd="sng">
                  <a:noFill/>
                </a:ln>
                <a:cs typeface="Arial" panose="020B0604020202020204" pitchFamily="34" charset="0"/>
              </a:rPr>
              <a:t>Басқұншы</a:t>
            </a:r>
            <a:r>
              <a:rPr lang="kk-KZ" sz="5401" b="1" cap="all" dirty="0" smtClean="0">
                <a:ln w="3175" cmpd="sng">
                  <a:noFill/>
                </a:ln>
                <a:cs typeface="Arial" panose="020B0604020202020204" pitchFamily="34" charset="0"/>
              </a:rPr>
              <a:t> </a:t>
            </a:r>
            <a:r>
              <a:rPr lang="kk-KZ" sz="5401" b="1" cap="all" dirty="0">
                <a:ln w="3175" cmpd="sng">
                  <a:noFill/>
                </a:ln>
                <a:cs typeface="Arial" panose="020B0604020202020204" pitchFamily="34" charset="0"/>
              </a:rPr>
              <a:t>ауылдық округінің азаматтық </a:t>
            </a:r>
            <a:r>
              <a:rPr lang="kk-KZ" sz="5401" b="1" cap="all" dirty="0">
                <a:ln w="3175" cmpd="sng">
                  <a:noFill/>
                </a:ln>
                <a:solidFill>
                  <a:prstClr val="black"/>
                </a:solidFill>
                <a:cs typeface="Arial" panose="020B0604020202020204" pitchFamily="34" charset="0"/>
              </a:rPr>
              <a:t>бюджеті</a:t>
            </a:r>
            <a:endParaRPr 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2500" dirty="0" smtClean="0">
                <a:ln w="3175" cmpd="sng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Басқұншы </a:t>
            </a:r>
            <a:r>
              <a:rPr lang="kk-KZ" sz="2500" b="1" cap="all" dirty="0" smtClean="0">
                <a:ln w="3175" cmpd="sng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500" b="1" cap="all" dirty="0">
                <a:ln w="3175" cmpd="sng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ауылдық округінің </a:t>
            </a:r>
            <a:r>
              <a:rPr lang="kk-KZ" sz="2500" b="1" cap="all" dirty="0">
                <a:ln w="3175" cmpd="sng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әлеуметтік-экономикалық дамуының негізгі көрсеткіштері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483835"/>
              </p:ext>
            </p:extLst>
          </p:nvPr>
        </p:nvGraphicFramePr>
        <p:xfrm>
          <a:off x="914400" y="2095500"/>
          <a:ext cx="10353675" cy="2875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70735"/>
                <a:gridCol w="2070735"/>
                <a:gridCol w="2070735"/>
                <a:gridCol w="2070735"/>
                <a:gridCol w="2070735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</a:t>
                      </a:r>
                      <a:r>
                        <a:rPr lang="kk-KZ" sz="1400" dirty="0" smtClean="0">
                          <a:effectLst/>
                        </a:rPr>
                        <a:t>8 </a:t>
                      </a:r>
                      <a:r>
                        <a:rPr lang="kk-KZ" sz="1400" dirty="0">
                          <a:effectLst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</a:t>
                      </a:r>
                      <a:r>
                        <a:rPr lang="kk-KZ" sz="1400" dirty="0" smtClean="0">
                          <a:effectLst/>
                        </a:rPr>
                        <a:t>9 </a:t>
                      </a:r>
                      <a:r>
                        <a:rPr lang="kk-KZ" sz="1400" dirty="0">
                          <a:effectLst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</a:t>
                      </a:r>
                      <a:r>
                        <a:rPr lang="kk-KZ" sz="1400" dirty="0" smtClean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</a:t>
                      </a:r>
                      <a:r>
                        <a:rPr lang="kk-KZ" sz="1400" dirty="0" smtClean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</a:rPr>
                        <a:t>Тұрғындардың саны, мың адам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5819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5945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Күнкөрістің ең төменгі деңгейі</a:t>
                      </a:r>
                      <a:r>
                        <a:rPr lang="ru-RU" sz="1400" dirty="0">
                          <a:effectLst/>
                        </a:rPr>
                        <a:t>,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28284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28698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х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Зейнетақының ең төменгі мөлшері, </a:t>
                      </a:r>
                      <a:r>
                        <a:rPr lang="ru-RU" sz="1400" dirty="0">
                          <a:effectLst/>
                        </a:rPr>
                        <a:t>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33745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36108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х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Баз</a:t>
                      </a:r>
                      <a:r>
                        <a:rPr lang="kk-KZ" sz="1400" dirty="0">
                          <a:effectLst/>
                        </a:rPr>
                        <a:t>алық зейнетақы</a:t>
                      </a:r>
                      <a:r>
                        <a:rPr lang="ru-RU" sz="1400" dirty="0">
                          <a:effectLst/>
                        </a:rPr>
                        <a:t>,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15274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16037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Еңбекақының ең төменгі мөлшері,</a:t>
                      </a:r>
                      <a:r>
                        <a:rPr lang="ru-RU" sz="1400" dirty="0">
                          <a:effectLst/>
                        </a:rPr>
                        <a:t>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28284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42500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Айлық есептік көрсеткіш,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kk-KZ" sz="1400" dirty="0">
                          <a:effectLst/>
                        </a:rPr>
                        <a:t>АЕК</a:t>
                      </a:r>
                      <a:r>
                        <a:rPr lang="ru-RU" sz="1400" dirty="0">
                          <a:effectLst/>
                        </a:rPr>
                        <a:t>),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2405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2525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2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defTabSz="457166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kk-KZ" sz="2000" u="sng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Аудандық маңызы бар қала, ауылдық округ </a:t>
            </a:r>
            <a:r>
              <a:rPr lang="kk-KZ" sz="2000" u="sng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бюджеті </a:t>
            </a:r>
            <a:r>
              <a:rPr lang="kk-KZ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– Бюджеттік Кодекспен айқындалған түсімдер есебінен қалыптастырылатын және аудандық маңызы бар қаланың, ауылдың, кенттің, ауылдық округтің әкімдерінің, оларға ведомстволық бағынысты мемлекеттік мекемелердің міндеттері мен функцияларын қаржылық қамтамасыз етуге және тиісті әкімшілік-аумақтық бірлікте мемлекеттік саясатты іске асыруға арналған орталықтандырылған ақша </a:t>
            </a:r>
            <a:r>
              <a:rPr lang="kk-KZ" sz="2000" b="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қоры.</a:t>
            </a:r>
            <a: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7722" y="3692190"/>
            <a:ext cx="9733512" cy="2562306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kk-KZ" sz="1800" dirty="0" smtClean="0">
                <a:solidFill>
                  <a:schemeClr val="bg1"/>
                </a:solidFill>
                <a:effectLst/>
              </a:rPr>
              <a:t>Басқұншы </a:t>
            </a:r>
            <a:r>
              <a:rPr lang="kk-KZ" sz="1800" dirty="0">
                <a:solidFill>
                  <a:schemeClr val="bg1"/>
                </a:solidFill>
                <a:effectLst/>
              </a:rPr>
              <a:t>а</a:t>
            </a:r>
            <a:r>
              <a:rPr lang="kk-KZ" sz="1800" dirty="0" smtClean="0">
                <a:solidFill>
                  <a:schemeClr val="bg1"/>
                </a:solidFill>
                <a:effectLst/>
              </a:rPr>
              <a:t>уылдық округінің </a:t>
            </a:r>
            <a:r>
              <a:rPr lang="kk-KZ" sz="1800" dirty="0">
                <a:solidFill>
                  <a:schemeClr val="bg1"/>
                </a:solidFill>
                <a:effectLst/>
              </a:rPr>
              <a:t>бюджеті Панфилов аудандық мәслихатының 2019 жылғы 9   қаңтардағы «Панфилов ауданының Жаркент қаласы мен ауылдық округтерінің 2019-2021 жылдарға арналған бюджеттері туралы» №6-48-300 шешіміне және </a:t>
            </a:r>
            <a:r>
              <a:rPr lang="ru-RU" sz="1800" dirty="0">
                <a:solidFill>
                  <a:schemeClr val="bg1"/>
                </a:solidFill>
                <a:effectLst/>
              </a:rPr>
              <a:t>«</a:t>
            </a:r>
            <a:r>
              <a:rPr lang="kk-KZ" sz="1800" dirty="0">
                <a:solidFill>
                  <a:schemeClr val="bg1"/>
                </a:solidFill>
                <a:effectLst/>
              </a:rPr>
              <a:t>Панфилов аудандық мәслихатының 2019 жылғы 9   қаңтардағы «Панфилов ауданының Жаркент қаласы мен ауылдық округтерінің 2019-2021 жылдарға арналған бюджеттері туралы» №6-48-300 шешіміне өзгерістер енгізу туралы 2019 жылғы 20 қыркүйектегі №6-60-356 шешіміне  сәйкес </a:t>
            </a:r>
            <a:r>
              <a:rPr lang="kk-KZ" sz="1800" dirty="0" smtClean="0">
                <a:solidFill>
                  <a:schemeClr val="bg1"/>
                </a:solidFill>
                <a:effectLst/>
              </a:rPr>
              <a:t>негізінде кірістер 31,1 </a:t>
            </a:r>
            <a:r>
              <a:rPr lang="kk-KZ" sz="1800" dirty="0">
                <a:solidFill>
                  <a:schemeClr val="bg1"/>
                </a:solidFill>
                <a:effectLst/>
              </a:rPr>
              <a:t>млн.теңге және шығындар </a:t>
            </a:r>
            <a:r>
              <a:rPr lang="kk-KZ" sz="1800" dirty="0" smtClean="0">
                <a:solidFill>
                  <a:schemeClr val="bg1"/>
                </a:solidFill>
                <a:effectLst/>
              </a:rPr>
              <a:t>32,9  </a:t>
            </a:r>
            <a:r>
              <a:rPr lang="kk-KZ" sz="1800" dirty="0">
                <a:solidFill>
                  <a:schemeClr val="bg1"/>
                </a:solidFill>
                <a:effectLst/>
              </a:rPr>
              <a:t>млн.теңге көлемінде бекітілген. </a:t>
            </a:r>
            <a:endParaRPr lang="ru-RU" sz="1800" dirty="0">
              <a:solidFill>
                <a:schemeClr val="bg1"/>
              </a:solidFill>
              <a:effectLst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65761"/>
            <a:ext cx="10353761" cy="1024128"/>
          </a:xfrm>
        </p:spPr>
        <p:txBody>
          <a:bodyPr>
            <a:normAutofit fontScale="90000"/>
          </a:bodyPr>
          <a:lstStyle/>
          <a:p>
            <a:r>
              <a:rPr lang="kk-KZ" sz="2800" dirty="0" smtClean="0">
                <a:effectLst/>
              </a:rPr>
              <a:t>2019-2021 </a:t>
            </a:r>
            <a:r>
              <a:rPr lang="kk-KZ" sz="2800" dirty="0">
                <a:effectLst/>
              </a:rPr>
              <a:t>жылдарға арналған </a:t>
            </a:r>
            <a:r>
              <a:rPr lang="kk-KZ" sz="2800" dirty="0" smtClean="0">
                <a:effectLst/>
              </a:rPr>
              <a:t>Басқұншы Ауылдық округі бюджетінің </a:t>
            </a:r>
            <a:r>
              <a:rPr lang="kk-KZ" sz="2800" dirty="0">
                <a:effectLst/>
              </a:rPr>
              <a:t>негізгі параметрлері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605992"/>
              </p:ext>
            </p:extLst>
          </p:nvPr>
        </p:nvGraphicFramePr>
        <p:xfrm>
          <a:off x="913881" y="1607820"/>
          <a:ext cx="10353675" cy="42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735"/>
                <a:gridCol w="2070735"/>
                <a:gridCol w="2070735"/>
                <a:gridCol w="2070735"/>
                <a:gridCol w="207073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 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Түсімдер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оның ішінде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33,1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Салықтық түсімдер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Салықтық емес түсімдер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Негізгі капиталды сатудан түсетін кірістер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Трансферттердің түсімдері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24,6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Қ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аржы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активтерін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сатудан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түсетін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түсімдер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Бос қалдықтар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Шығындар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32,9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6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53568"/>
            <a:ext cx="10353761" cy="1582353"/>
          </a:xfrm>
        </p:spPr>
        <p:txBody>
          <a:bodyPr>
            <a:noAutofit/>
          </a:bodyPr>
          <a:lstStyle/>
          <a:p>
            <a:r>
              <a:rPr lang="kk-K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Шығыстар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r>
              <a:rPr lang="kk-KZ" sz="1400" b="0" dirty="0">
                <a:effectLst/>
              </a:rPr>
              <a:t> 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r>
              <a:rPr lang="kk-KZ" sz="1400" b="0" dirty="0" smtClean="0">
                <a:effectLst/>
              </a:rPr>
              <a:t>2019-2021 </a:t>
            </a:r>
            <a:r>
              <a:rPr lang="kk-KZ" sz="1400" b="0" dirty="0">
                <a:effectLst/>
              </a:rPr>
              <a:t>жылдарға арналған </a:t>
            </a:r>
            <a:r>
              <a:rPr lang="kk-KZ" sz="1400" b="0" dirty="0" smtClean="0">
                <a:effectLst/>
              </a:rPr>
              <a:t>ауылдық округ бюджетінің </a:t>
            </a:r>
            <a:r>
              <a:rPr lang="kk-KZ" sz="1400" b="0" dirty="0">
                <a:effectLst/>
              </a:rPr>
              <a:t>шығыстары Мемлекет басшысының Қазақстан халқына Жолдауы, мемлекеттік және салалық бағдарламалары, </a:t>
            </a:r>
            <a:r>
              <a:rPr lang="kk-KZ" sz="1400" b="0" dirty="0" smtClean="0">
                <a:effectLst/>
              </a:rPr>
              <a:t>2019-2021  </a:t>
            </a:r>
            <a:r>
              <a:rPr lang="kk-KZ" sz="1400" b="0" dirty="0">
                <a:effectLst/>
              </a:rPr>
              <a:t>жылдарға арналған Панфилов ауданының даму бағдарламасының шараларын жүзеге асыруға бағытталған.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endParaRPr lang="ru-RU" sz="1400" b="0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781577"/>
              </p:ext>
            </p:extLst>
          </p:nvPr>
        </p:nvGraphicFramePr>
        <p:xfrm>
          <a:off x="914401" y="2095500"/>
          <a:ext cx="10374085" cy="2432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4253"/>
                <a:gridCol w="1368196"/>
                <a:gridCol w="1527004"/>
                <a:gridCol w="1453708"/>
                <a:gridCol w="1260924"/>
              </a:tblGrid>
              <a:tr h="373043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Функционалдық</a:t>
                      </a:r>
                      <a:r>
                        <a:rPr lang="kk-KZ" baseline="0" dirty="0" smtClean="0">
                          <a:solidFill>
                            <a:schemeClr val="tx1"/>
                          </a:solidFill>
                        </a:rPr>
                        <a:t> топтар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Барлығы шығыстар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млн.теңге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6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28,0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32,9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29,9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30,2</a:t>
                      </a:r>
                      <a:endParaRPr lang="ru-RU" b="1" dirty="0"/>
                    </a:p>
                  </a:txBody>
                  <a:tcPr/>
                </a:tc>
              </a:tr>
              <a:tr h="567741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Жалпы сипаттағы мемлекеттік қызметтер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21,6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24,7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21,4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21,6</a:t>
                      </a:r>
                      <a:endParaRPr lang="ru-RU" dirty="0"/>
                    </a:p>
                  </a:txBody>
                  <a:tcPr/>
                </a:tc>
              </a:tr>
              <a:tr h="373043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Тұрғын үй-коммуналдық шаруашылық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</a:t>
                      </a:r>
                      <a:r>
                        <a:rPr lang="kk-KZ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3,8</a:t>
                      </a:r>
                      <a:endParaRPr lang="ru-RU" dirty="0"/>
                    </a:p>
                  </a:txBody>
                  <a:tcPr/>
                </a:tc>
              </a:tr>
              <a:tr h="373043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Өзгелер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4</a:t>
                      </a:r>
                      <a:r>
                        <a:rPr lang="ru-RU" dirty="0" smtClean="0"/>
                        <a:t>,</a:t>
                      </a:r>
                      <a:r>
                        <a:rPr lang="kk-KZ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4</a:t>
                      </a:r>
                      <a:r>
                        <a:rPr lang="ru-RU" dirty="0" smtClean="0"/>
                        <a:t>,</a:t>
                      </a:r>
                      <a:r>
                        <a:rPr lang="kk-KZ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3043">
                <a:tc>
                  <a:txBody>
                    <a:bodyPr/>
                    <a:lstStyle/>
                    <a:p>
                      <a:r>
                        <a:rPr lang="kk-KZ" baseline="0" dirty="0" smtClean="0">
                          <a:solidFill>
                            <a:srgbClr val="FF0000"/>
                          </a:solidFill>
                        </a:rPr>
                        <a:t>Трансферттер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7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Бюджет шығыстарының үлесі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450128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32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767840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92D050"/>
                </a:solidFill>
              </a:rPr>
              <a:t>Тұрғын үй-коммуналдық шаруашылығы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8" y="1011936"/>
            <a:ext cx="5815584" cy="4864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92D050"/>
                </a:solidFill>
              </a:rPr>
              <a:t>Елді мекендердің көшелерін жарықтандыру - 898 мың теңге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>
                <a:solidFill>
                  <a:srgbClr val="92D050"/>
                </a:solidFill>
              </a:rPr>
              <a:t>Елді мекендердің </a:t>
            </a:r>
            <a:r>
              <a:rPr lang="kk-KZ" b="1" dirty="0" smtClean="0">
                <a:solidFill>
                  <a:srgbClr val="92D050"/>
                </a:solidFill>
              </a:rPr>
              <a:t>санитариясын қамтамасыз ету </a:t>
            </a:r>
            <a:r>
              <a:rPr lang="kk-KZ" b="1" dirty="0">
                <a:solidFill>
                  <a:srgbClr val="92D050"/>
                </a:solidFill>
              </a:rPr>
              <a:t>- </a:t>
            </a:r>
            <a:r>
              <a:rPr lang="kk-KZ" b="1" dirty="0" smtClean="0">
                <a:solidFill>
                  <a:srgbClr val="92D050"/>
                </a:solidFill>
              </a:rPr>
              <a:t>1855 </a:t>
            </a:r>
            <a:r>
              <a:rPr lang="kk-KZ" b="1" dirty="0">
                <a:solidFill>
                  <a:srgbClr val="92D050"/>
                </a:solidFill>
              </a:rPr>
              <a:t>мың теңге</a:t>
            </a:r>
            <a:endParaRPr lang="ru-RU" b="1" dirty="0">
              <a:solidFill>
                <a:srgbClr val="92D05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>
                <a:solidFill>
                  <a:srgbClr val="92D050"/>
                </a:solidFill>
              </a:rPr>
              <a:t>Елді </a:t>
            </a:r>
            <a:r>
              <a:rPr lang="kk-KZ" b="1" dirty="0" smtClean="0">
                <a:solidFill>
                  <a:srgbClr val="92D050"/>
                </a:solidFill>
              </a:rPr>
              <a:t>мекендерді абаттандыру және көгалдандыру - 824 </a:t>
            </a:r>
            <a:r>
              <a:rPr lang="kk-KZ" b="1" dirty="0">
                <a:solidFill>
                  <a:srgbClr val="92D050"/>
                </a:solidFill>
              </a:rPr>
              <a:t>мың теңге</a:t>
            </a:r>
            <a:endParaRPr lang="ru-RU" b="1" dirty="0">
              <a:solidFill>
                <a:srgbClr val="92D050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9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өңірлерді дамытудың 2020 жылға дейінгі бағдарламасы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8" y="3668266"/>
            <a:ext cx="3133345" cy="2378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kk-KZ" sz="2800" b="1" dirty="0" smtClean="0"/>
              <a:t>Алмалы ауылындағы 2, 3 Горизонтальная көшелерін ағымдағы жөндеу – 4251 мың теңге.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49" y="3668266"/>
            <a:ext cx="3243834" cy="2378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8" y="766125"/>
            <a:ext cx="3193123" cy="249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87" y="799653"/>
            <a:ext cx="3362357" cy="2595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5704474" y="2698381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Жол</a:t>
            </a:r>
            <a:endParaRPr lang="ru-RU" sz="2800" b="1" dirty="0"/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244171" y="2422244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Мал қорымы</a:t>
            </a:r>
            <a:endParaRPr lang="ru-RU" sz="2800" b="1" dirty="0"/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704474" y="5203837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Сумен жабдықтау</a:t>
            </a:r>
            <a:endParaRPr lang="ru-RU" sz="2800" b="1" dirty="0"/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9244171" y="5350765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smtClean="0"/>
              <a:t>Спорт алаңы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701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979</TotalTime>
  <Words>414</Words>
  <Application>Microsoft Office PowerPoint</Application>
  <PresentationFormat>Произвольный</PresentationFormat>
  <Paragraphs>128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Damask</vt:lpstr>
      <vt:lpstr>2019-2021 жылдарға арналған  Басқұншы ауылдық округінің азаматтық бюджеті</vt:lpstr>
      <vt:lpstr>Басқұншы  ауылдық округінің әлеуметтік-экономикалық дамуының негізгі көрсеткіштері</vt:lpstr>
      <vt:lpstr>Аудандық маңызы бар қала, ауылдық округ бюджеті – Бюджеттік Кодекспен айқындалған түсімдер есебінен қалыптастырылатын және аудандық маңызы бар қаланың, ауылдың, кенттің, ауылдық округтің әкімдерінің, оларға ведомстволық бағынысты мемлекеттік мекемелердің міндеттері мен функцияларын қаржылық қамтамасыз етуге және тиісті әкімшілік-аумақтық бірлікте мемлекеттік саясатты іске асыруға арналған орталықтандырылған ақша қоры. </vt:lpstr>
      <vt:lpstr>2019-2021 жылдарға арналған Басқұншы Ауылдық округі бюджетінің негізгі параметрлері</vt:lpstr>
      <vt:lpstr>Шығыстар   2019-2021 жылдарға арналған ауылдық округ бюджетінің шығыстары Мемлекет басшысының Қазақстан халқына Жолдауы, мемлекеттік және салалық бағдарламалары, 2019-2021  жылдарға арналған Панфилов ауданының даму бағдарламасының шараларын жүзеге асыруға бағытталған. </vt:lpstr>
      <vt:lpstr>Бюджет шығыстарының үлесі</vt:lpstr>
      <vt:lpstr>Тұрғын үй-коммуналдық шаруашылығы</vt:lpstr>
      <vt:lpstr>өңірлерді дамытудың 2020 жылға дейінгі бағдарламасы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2018-2020 жылдарға арналған  ?? ауылдық округінің азаматтық бюджеті</dc:title>
  <dc:creator>111</dc:creator>
  <cp:lastModifiedBy>Бухгалтер</cp:lastModifiedBy>
  <cp:revision>81</cp:revision>
  <dcterms:created xsi:type="dcterms:W3CDTF">2018-01-25T05:17:13Z</dcterms:created>
  <dcterms:modified xsi:type="dcterms:W3CDTF">2019-10-29T04:10:22Z</dcterms:modified>
</cp:coreProperties>
</file>