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6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3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05856515373348"/>
          <c:y val="0.22123893805309758"/>
          <c:w val="0.76281112737920964"/>
          <c:h val="0.561946902654868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1.9596588033428413E-4"/>
                </c:manualLayout>
              </c:layout>
              <c:showCatName val="1"/>
            </c:dLbl>
            <c:dLbl>
              <c:idx val="1"/>
              <c:layout>
                <c:manualLayout>
                  <c:x val="-5.4584026736717688E-3"/>
                  <c:y val="1.4109543384068446E-2"/>
                </c:manualLayout>
              </c:layout>
              <c:showCatName val="1"/>
            </c:dLbl>
            <c:dLbl>
              <c:idx val="10"/>
              <c:layout>
                <c:manualLayout>
                  <c:x val="-1.8194675578905885E-3"/>
                  <c:y val="7.054771692034229E-3"/>
                </c:manualLayout>
              </c:layout>
              <c:showCatName val="1"/>
            </c:dLbl>
            <c:showCatName val="1"/>
            <c:showLeaderLines val="1"/>
          </c:dLbls>
          <c:cat>
            <c:numRef>
              <c:f>Sheet1!$B$1:$L$1</c:f>
              <c:numCache>
                <c:formatCode>0</c:formatCode>
                <c:ptCount val="11"/>
                <c:pt idx="0" formatCode="General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0.0</c:formatCode>
                <c:ptCount val="11"/>
                <c:pt idx="0">
                  <c:v>0.4</c:v>
                </c:pt>
                <c:pt idx="1">
                  <c:v>76.5</c:v>
                </c:pt>
                <c:pt idx="2">
                  <c:v>0.5</c:v>
                </c:pt>
                <c:pt idx="3">
                  <c:v>2.2999999999999998</c:v>
                </c:pt>
                <c:pt idx="4">
                  <c:v>0.1</c:v>
                </c:pt>
                <c:pt idx="5">
                  <c:v>0.5</c:v>
                </c:pt>
                <c:pt idx="6">
                  <c:v>3.1</c:v>
                </c:pt>
                <c:pt idx="7">
                  <c:v>0.1</c:v>
                </c:pt>
                <c:pt idx="8">
                  <c:v>3.3</c:v>
                </c:pt>
                <c:pt idx="9">
                  <c:v>9.9</c:v>
                </c:pt>
                <c:pt idx="10">
                  <c:v>3.3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1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Ескелд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1800" baseline="0" dirty="0" smtClean="0">
                <a:latin typeface="Times New Roman" pitchFamily="18" charset="0"/>
                <a:cs typeface="Times New Roman" pitchFamily="18" charset="0"/>
              </a:rPr>
              <a:t> ауданының білім бөлімінің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» ММ                                                 бюджет</a:t>
            </a:r>
            <a:r>
              <a:rPr lang="kk-KZ" sz="1800" baseline="0" dirty="0" smtClean="0">
                <a:latin typeface="Times New Roman" pitchFamily="18" charset="0"/>
                <a:cs typeface="Times New Roman" pitchFamily="18" charset="0"/>
              </a:rPr>
              <a:t>інің 2019-2021 жылдардағы шығындары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258730284130583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4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 жыл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4957744</c:v>
                </c:pt>
                <c:pt idx="1">
                  <c:v>5252209</c:v>
                </c:pt>
                <c:pt idx="2">
                  <c:v>5385013</c:v>
                </c:pt>
              </c:numCache>
            </c:numRef>
          </c:val>
        </c:ser>
        <c:shape val="box"/>
        <c:axId val="67272704"/>
        <c:axId val="67275776"/>
        <c:axId val="0"/>
      </c:bar3DChart>
      <c:catAx>
        <c:axId val="67272704"/>
        <c:scaling>
          <c:orientation val="minMax"/>
        </c:scaling>
        <c:axPos val="b"/>
        <c:tickLblPos val="nextTo"/>
        <c:crossAx val="67275776"/>
        <c:crosses val="autoZero"/>
        <c:auto val="1"/>
        <c:lblAlgn val="ctr"/>
        <c:lblOffset val="100"/>
      </c:catAx>
      <c:valAx>
        <c:axId val="67275776"/>
        <c:scaling>
          <c:orientation val="minMax"/>
        </c:scaling>
        <c:axPos val="l"/>
        <c:numFmt formatCode="General" sourceLinked="1"/>
        <c:tickLblPos val="nextTo"/>
        <c:crossAx val="67272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0" y="1412776"/>
            <a:ext cx="8856984" cy="252028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Ескелді ауданының</a:t>
            </a:r>
            <a:b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бөлімінің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жылға </a:t>
            </a:r>
            <a:b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арналған бюджетінің                  азаматтық бюджеті</a:t>
            </a:r>
            <a:endParaRPr lang="ru-RU" sz="4000" i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9" y="5229201"/>
            <a:ext cx="30963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Қарабұлақ ауылы 2019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915400" cy="1152128"/>
          </a:xfrm>
        </p:spPr>
        <p:txBody>
          <a:bodyPr>
            <a:normAutofit/>
          </a:bodyPr>
          <a:lstStyle/>
          <a:p>
            <a:endParaRPr lang="ru-RU" sz="1800" dirty="0">
              <a:cs typeface="Times New Roman" pitchFamily="18" charset="0"/>
            </a:endParaRPr>
          </a:p>
        </p:txBody>
      </p:sp>
      <p:graphicFrame>
        <p:nvGraphicFramePr>
          <p:cNvPr id="11" name="Object 105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" y="1920875"/>
          <a:ext cx="3809628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700808"/>
            <a:ext cx="4375150" cy="4654117"/>
          </a:xfrm>
        </p:spPr>
        <p:txBody>
          <a:bodyPr>
            <a:no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1. бөлімді ұстап тұруға -0,4%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2. жалпы білім беру мекемелерін  ұстауға-76,5%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3. білім беру жүйесін ақпараттандыру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б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ілім беру мекемелері  үшін оқулықтар мен оқу-әдістемелік кешендерді сатып алу және жеткізу»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-2,3%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мемлекеттік органдардың күрделі шығындары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жетім баланы және ата-аналарының қамқорыңсыз қалған баланы күтіп ұстауға асыраушыларына ай сайынғы ақшалай қаражат төлемдері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мектепке дейінгі білім беру ұйымдарына мемлекеттік білім беру тапсырысын іске асыруға аудандардың бюджеттеріне берілетін ағымдағы нысаналы трансферттер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-3,7%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жетім балалар мен ата-анасының қамқорлығынсыз қалған балаларды отбасылық типтегі балалар үйлеріне және асырап алушыларға мемлекеттік қолдау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мектепке дейінгі білім беру ұйымдарына мемлекеттік білім беру тапсырысын іске асыру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-3,3%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ведомствалық бағыныстағы мемлекеттік мекемелердің және ұйымдарының күрделі шығыстары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-9,9%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Ауыл-Ел Бесігі жобасы аясында ауылдық жерлердегі әлеуметтік және инженерлік инфрақұрлым бойынша шараларды жүзеге асыруға берілетін ағымдағы нысаналы трансферттер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836712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Ескелді ауданының білім бөлімінің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ММ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 2019 жылғы бюджетінің                             үлес салмақтары. Барлығы – 4 957 744,0мың теңге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Ескелді ауданының білім бөлімінің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ММ</a:t>
            </a:r>
            <a:endParaRPr lang="kk-K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2019-2021 жылдарда бөлінген бюджет қаражаты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488504" y="548679"/>
          <a:ext cx="9001000" cy="6023586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77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мың.теңге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4957744,0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5252209,0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5385013,0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«Жергілікті деңгейде білім беру саласындағы мемлекеттік саясатты іске асыру жөніндегі қызметтер»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17661,0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«Жалпы білім беру»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3794377,0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4134383,0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smtClean="0">
                          <a:latin typeface="Times New Roman" pitchFamily="18" charset="0"/>
                          <a:cs typeface="Times New Roman" pitchFamily="18" charset="0"/>
                        </a:rPr>
                        <a:t>4194431,0</a:t>
                      </a:r>
                      <a:endParaRPr lang="kk-K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1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«Ауданның  мемлекеттік мекемелерінде білім беру жүйесін ақпараттандыру»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22788,0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5899,0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«Ауданның мемлекеттік білім беру мекемелері  үшін оқулықтар мен оқу-әдістемелік кешендерді сатып алу және жеткізу»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113760,0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119177,0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91671,0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16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«Мемлекеттік органдардың күрделі шығындары»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90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«Жетім баланы және ата-аналарының қамқорыңсыз қалған баланы күтіп ұстауға асыраушыларына ай сайынғы ақшалай қаражат төлемдері»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30051,0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07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«Мектепке дейінгі білім беру ұйымдарына мемлекеттік білім беру тапсырысын іске асыруға аудандардың бюджеттеріне берілетін ағымдағы нысаналы трансферттер»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151901,0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158432,0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165176,0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7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«Жетім балалар мен ата-анасының қамқорлығынсыз қалған балаларды отбасылық типтегі балалар үйлеріне және асырап алушыларға мемлекеттік қолдау»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5854,0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12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«Мектепке дейінгі білім беру ұйымдарына мемлекеттік білім беру тапсырысын іске асыру»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166892,0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219803,0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328407,0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9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«Ведомствалық бағыныстағы мемлекеттік мекемелердің және ұйымдарының күрделі шығыстары»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495269,0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509856,0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527701,0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1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«Ауыл-Ел Бесігі жобасы аясында ауылдық жерлердегі әлеуметтік және инженерлік инфрақұрлым бойынша шараларды жүзеге асыруға берілетін ағымдағы нысаналы трансферттер»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165492,0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32334,0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16314,0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26342</TotalTime>
  <Words>410</Words>
  <Application>Microsoft Office PowerPoint</Application>
  <PresentationFormat>Лист A4 (210x297 мм)</PresentationFormat>
  <Paragraphs>75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Ескелді ауданының білім бөлімінің 2019 жылға  арналған бюджетінің                  азаматтық бюджеті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1941</cp:revision>
  <cp:lastPrinted>2016-07-20T11:16:55Z</cp:lastPrinted>
  <dcterms:created xsi:type="dcterms:W3CDTF">2004-02-06T14:47:15Z</dcterms:created>
  <dcterms:modified xsi:type="dcterms:W3CDTF">2019-10-30T05:49:57Z</dcterms:modified>
</cp:coreProperties>
</file>