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63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 snapToGrid="0">
      <p:cViewPr varScale="1">
        <p:scale>
          <a:sx n="87" d="100"/>
          <a:sy n="87" d="100"/>
        </p:scale>
        <p:origin x="-624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72B0E-67CC-41ED-884E-357E4A257C4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6C4D0FD-252E-4D2B-B6F8-18C12D24053A}">
      <dgm:prSet/>
      <dgm:spPr/>
      <dgm:t>
        <a:bodyPr/>
        <a:lstStyle/>
        <a:p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Байланыс қызметтеріне ақы төлеу: 8046,5</a:t>
          </a:r>
          <a:r>
            <a:rPr lang="kk-KZ" i="1" dirty="0">
              <a:latin typeface="Times New Roman" panose="02020603050405020304" pitchFamily="18" charset="0"/>
              <a:cs typeface="Times New Roman" panose="02020603050405020304" pitchFamily="18" charset="0"/>
            </a:rPr>
            <a:t> мың теңге</a:t>
          </a:r>
          <a:endParaRPr lang="ru-RU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B685B5-786F-48FB-89AF-F5EAE5B8A283}" type="parTrans" cxnId="{6B2E1805-F129-4DA7-98D3-9C35BA14F9FF}">
      <dgm:prSet/>
      <dgm:spPr/>
      <dgm:t>
        <a:bodyPr/>
        <a:lstStyle/>
        <a:p>
          <a:endParaRPr lang="ru-RU"/>
        </a:p>
      </dgm:t>
    </dgm:pt>
    <dgm:pt modelId="{A6D05D9B-561B-4EFA-A54D-5ADAA7FE018E}" type="sibTrans" cxnId="{6B2E1805-F129-4DA7-98D3-9C35BA14F9FF}">
      <dgm:prSet/>
      <dgm:spPr/>
      <dgm:t>
        <a:bodyPr/>
        <a:lstStyle/>
        <a:p>
          <a:endParaRPr lang="ru-RU"/>
        </a:p>
      </dgm:t>
    </dgm:pt>
    <dgm:pt modelId="{981B19C3-B9FF-425F-985B-424F906F2D72}">
      <dgm:prSet/>
      <dgm:spPr/>
      <dgm:t>
        <a:bodyPr/>
        <a:lstStyle/>
        <a:p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Өзге де қызметтер мен жұмыстарға ақы төлеу: 44651,9</a:t>
          </a:r>
          <a:r>
            <a:rPr lang="kk-KZ" i="1" dirty="0">
              <a:latin typeface="Times New Roman" panose="02020603050405020304" pitchFamily="18" charset="0"/>
              <a:cs typeface="Times New Roman" panose="02020603050405020304" pitchFamily="18" charset="0"/>
            </a:rPr>
            <a:t>мың теңге</a:t>
          </a:r>
          <a:endParaRPr lang="ru-RU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5B1C47-DB19-4216-9E0E-C7804B3ABBE3}" type="parTrans" cxnId="{D417268A-CCAF-4403-B6C1-16475162CF99}">
      <dgm:prSet/>
      <dgm:spPr/>
      <dgm:t>
        <a:bodyPr/>
        <a:lstStyle/>
        <a:p>
          <a:endParaRPr lang="ru-RU"/>
        </a:p>
      </dgm:t>
    </dgm:pt>
    <dgm:pt modelId="{E4BFF0AD-2E9E-45BE-BE9A-3390943D9C62}" type="sibTrans" cxnId="{D417268A-CCAF-4403-B6C1-16475162CF99}">
      <dgm:prSet/>
      <dgm:spPr/>
      <dgm:t>
        <a:bodyPr/>
        <a:lstStyle/>
        <a:p>
          <a:endParaRPr lang="ru-RU"/>
        </a:p>
      </dgm:t>
    </dgm:pt>
    <dgm:pt modelId="{3DAB5F7B-DA16-40EC-BC74-E5E129855B3B}" type="pres">
      <dgm:prSet presAssocID="{1CF72B0E-67CC-41ED-884E-357E4A257C44}" presName="CompostProcess" presStyleCnt="0">
        <dgm:presLayoutVars>
          <dgm:dir/>
          <dgm:resizeHandles val="exact"/>
        </dgm:presLayoutVars>
      </dgm:prSet>
      <dgm:spPr/>
    </dgm:pt>
    <dgm:pt modelId="{D8B6A870-82F9-4C15-9AD3-E7E8A2AAEF76}" type="pres">
      <dgm:prSet presAssocID="{1CF72B0E-67CC-41ED-884E-357E4A257C44}" presName="arrow" presStyleLbl="bgShp" presStyleIdx="0" presStyleCnt="1"/>
      <dgm:spPr/>
    </dgm:pt>
    <dgm:pt modelId="{F27C67B5-CF65-42D1-A673-21B492876194}" type="pres">
      <dgm:prSet presAssocID="{1CF72B0E-67CC-41ED-884E-357E4A257C44}" presName="linearProcess" presStyleCnt="0"/>
      <dgm:spPr/>
    </dgm:pt>
    <dgm:pt modelId="{F6F05197-2727-4F30-816D-07CCA3B66C4C}" type="pres">
      <dgm:prSet presAssocID="{16C4D0FD-252E-4D2B-B6F8-18C12D24053A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B16CB-8074-488C-94B1-40A3269DD645}" type="pres">
      <dgm:prSet presAssocID="{A6D05D9B-561B-4EFA-A54D-5ADAA7FE018E}" presName="sibTrans" presStyleCnt="0"/>
      <dgm:spPr/>
    </dgm:pt>
    <dgm:pt modelId="{70AE4579-7112-48FF-9911-E187C075E222}" type="pres">
      <dgm:prSet presAssocID="{981B19C3-B9FF-425F-985B-424F906F2D72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AD76EB-785F-4B1B-9763-86D8D1C148FB}" type="presOf" srcId="{1CF72B0E-67CC-41ED-884E-357E4A257C44}" destId="{3DAB5F7B-DA16-40EC-BC74-E5E129855B3B}" srcOrd="0" destOrd="0" presId="urn:microsoft.com/office/officeart/2005/8/layout/hProcess9"/>
    <dgm:cxn modelId="{D417268A-CCAF-4403-B6C1-16475162CF99}" srcId="{1CF72B0E-67CC-41ED-884E-357E4A257C44}" destId="{981B19C3-B9FF-425F-985B-424F906F2D72}" srcOrd="1" destOrd="0" parTransId="{BA5B1C47-DB19-4216-9E0E-C7804B3ABBE3}" sibTransId="{E4BFF0AD-2E9E-45BE-BE9A-3390943D9C62}"/>
    <dgm:cxn modelId="{825DF4EC-8282-401C-8E02-55DEDDF41FB2}" type="presOf" srcId="{981B19C3-B9FF-425F-985B-424F906F2D72}" destId="{70AE4579-7112-48FF-9911-E187C075E222}" srcOrd="0" destOrd="0" presId="urn:microsoft.com/office/officeart/2005/8/layout/hProcess9"/>
    <dgm:cxn modelId="{754779FE-E337-421A-9B4A-3F4973138CED}" type="presOf" srcId="{16C4D0FD-252E-4D2B-B6F8-18C12D24053A}" destId="{F6F05197-2727-4F30-816D-07CCA3B66C4C}" srcOrd="0" destOrd="0" presId="urn:microsoft.com/office/officeart/2005/8/layout/hProcess9"/>
    <dgm:cxn modelId="{6B2E1805-F129-4DA7-98D3-9C35BA14F9FF}" srcId="{1CF72B0E-67CC-41ED-884E-357E4A257C44}" destId="{16C4D0FD-252E-4D2B-B6F8-18C12D24053A}" srcOrd="0" destOrd="0" parTransId="{A7B685B5-786F-48FB-89AF-F5EAE5B8A283}" sibTransId="{A6D05D9B-561B-4EFA-A54D-5ADAA7FE018E}"/>
    <dgm:cxn modelId="{7972851C-02E9-41A0-9C10-1F65474A6577}" type="presParOf" srcId="{3DAB5F7B-DA16-40EC-BC74-E5E129855B3B}" destId="{D8B6A870-82F9-4C15-9AD3-E7E8A2AAEF76}" srcOrd="0" destOrd="0" presId="urn:microsoft.com/office/officeart/2005/8/layout/hProcess9"/>
    <dgm:cxn modelId="{C12DDCFD-6C86-4FF2-ADAB-8CC174C7E5CF}" type="presParOf" srcId="{3DAB5F7B-DA16-40EC-BC74-E5E129855B3B}" destId="{F27C67B5-CF65-42D1-A673-21B492876194}" srcOrd="1" destOrd="0" presId="urn:microsoft.com/office/officeart/2005/8/layout/hProcess9"/>
    <dgm:cxn modelId="{F114251E-84A8-491C-9DA8-B8777CA41298}" type="presParOf" srcId="{F27C67B5-CF65-42D1-A673-21B492876194}" destId="{F6F05197-2727-4F30-816D-07CCA3B66C4C}" srcOrd="0" destOrd="0" presId="urn:microsoft.com/office/officeart/2005/8/layout/hProcess9"/>
    <dgm:cxn modelId="{27251313-EABB-4AB7-9059-A7CF33600B0A}" type="presParOf" srcId="{F27C67B5-CF65-42D1-A673-21B492876194}" destId="{57BB16CB-8074-488C-94B1-40A3269DD645}" srcOrd="1" destOrd="0" presId="urn:microsoft.com/office/officeart/2005/8/layout/hProcess9"/>
    <dgm:cxn modelId="{76F1C343-3E0B-49B7-A947-7A2FF1D0A39B}" type="presParOf" srcId="{F27C67B5-CF65-42D1-A673-21B492876194}" destId="{70AE4579-7112-48FF-9911-E187C075E22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6A870-82F9-4C15-9AD3-E7E8A2AAEF76}">
      <dsp:nvSpPr>
        <dsp:cNvPr id="0" name=""/>
        <dsp:cNvSpPr/>
      </dsp:nvSpPr>
      <dsp:spPr>
        <a:xfrm>
          <a:off x="766919" y="0"/>
          <a:ext cx="8691751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05197-2727-4F30-816D-07CCA3B66C4C}">
      <dsp:nvSpPr>
        <dsp:cNvPr id="0" name=""/>
        <dsp:cNvSpPr/>
      </dsp:nvSpPr>
      <dsp:spPr>
        <a:xfrm>
          <a:off x="124" y="1625600"/>
          <a:ext cx="498797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Байланыс қызметтеріне ақы төлеу: 8046,5</a:t>
          </a:r>
          <a:r>
            <a:rPr lang="kk-KZ" sz="35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мың теңге</a:t>
          </a:r>
          <a:endParaRPr lang="ru-RU" sz="35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931" y="1731407"/>
        <a:ext cx="4776356" cy="1955852"/>
      </dsp:txXfrm>
    </dsp:sp>
    <dsp:sp modelId="{70AE4579-7112-48FF-9911-E187C075E222}">
      <dsp:nvSpPr>
        <dsp:cNvPr id="0" name=""/>
        <dsp:cNvSpPr/>
      </dsp:nvSpPr>
      <dsp:spPr>
        <a:xfrm>
          <a:off x="5237494" y="1625600"/>
          <a:ext cx="498797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Өзге де қызметтер мен жұмыстарға ақы төлеу: 44651,9</a:t>
          </a:r>
          <a:r>
            <a:rPr lang="kk-KZ" sz="35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мың теңге</a:t>
          </a:r>
          <a:endParaRPr lang="ru-RU" sz="35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3301" y="1731407"/>
        <a:ext cx="4776356" cy="195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0ACAA9-431F-4DE3-B70F-42241ED54DA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F9DD00-3ADE-4FE7-9952-99A622FF480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29658" y="625035"/>
            <a:ext cx="6500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«Алматы облысының дін істері басқармасы» ММ-нің </a:t>
            </a:r>
          </a:p>
          <a:p>
            <a:pPr lvl="0"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«Дін саласындағы мәселелерді зерттеу орталығы» КММ-сі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2086" y="2110155"/>
            <a:ext cx="80253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sz="4000" b="1" i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kk-KZ" sz="4000" b="1" i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kk-KZ" sz="4000" b="1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40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 бюджеттің атқарылуы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1691" y="5995687"/>
            <a:ext cx="357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Талдықорған қ. 2019 жыл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94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11351" y="221144"/>
            <a:ext cx="3763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 ақы қоры</a:t>
            </a:r>
            <a:endParaRPr lang="ru-RU" sz="2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8289" y="1623246"/>
            <a:ext cx="3233651" cy="60454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1070689" y="1775646"/>
            <a:ext cx="3233651" cy="60454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830118" y="900717"/>
            <a:ext cx="44798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 мемлекеттік қызметшілердің </a:t>
            </a:r>
          </a:p>
          <a:p>
            <a:pPr algn="ctr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еңбек ақы қоры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stCxn id="9" idx="2"/>
          </p:cNvCxnSpPr>
          <p:nvPr/>
        </p:nvCxnSpPr>
        <p:spPr>
          <a:xfrm rot="5400000">
            <a:off x="5725276" y="1733135"/>
            <a:ext cx="530870" cy="158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06109" y="2008711"/>
            <a:ext cx="2382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63630,1 мың теңге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830119" y="2408823"/>
            <a:ext cx="1788167" cy="1081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2" idx="2"/>
          </p:cNvCxnSpPr>
          <p:nvPr/>
        </p:nvCxnSpPr>
        <p:spPr>
          <a:xfrm rot="16200000" flipH="1">
            <a:off x="6420448" y="2085840"/>
            <a:ext cx="1081726" cy="1727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1881555" y="3572005"/>
            <a:ext cx="3429000" cy="15606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 бюджет: 55442,1 мың теңге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7159870" y="3490547"/>
            <a:ext cx="3540369" cy="15122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 бюджет: 8188,0 мың теңге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7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35581461"/>
              </p:ext>
            </p:extLst>
          </p:nvPr>
        </p:nvGraphicFramePr>
        <p:xfrm>
          <a:off x="816658" y="696519"/>
          <a:ext cx="102255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17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199190" y="1724628"/>
            <a:ext cx="7500395" cy="2650602"/>
            <a:chOff x="0" y="2371803"/>
            <a:chExt cx="3112086" cy="2155682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2371803"/>
              <a:ext cx="3112086" cy="215568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 txBox="1"/>
            <p:nvPr/>
          </p:nvSpPr>
          <p:spPr>
            <a:xfrm>
              <a:off x="105232" y="2477035"/>
              <a:ext cx="2901622" cy="19452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62865" rIns="125730" bIns="62865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33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 – сапар шығындары: 10962,9</a:t>
              </a:r>
              <a:r>
                <a:rPr lang="kk-KZ" sz="3300" i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мың теңге</a:t>
              </a:r>
              <a:endParaRPr lang="ru-RU" sz="3300" i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474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07535" y="926362"/>
            <a:ext cx="7234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мекеменің күрделі шығыстары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75634" y="2801072"/>
            <a:ext cx="5903089" cy="170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Барлығы: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1220,6 мың теңге</a:t>
            </a:r>
          </a:p>
          <a:p>
            <a:pPr algn="ctr"/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953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85</Words>
  <Application>Microsoft Office PowerPoint</Application>
  <PresentationFormat>Произвольный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Administrator</dc:creator>
  <cp:lastModifiedBy>Baha</cp:lastModifiedBy>
  <cp:revision>19</cp:revision>
  <dcterms:created xsi:type="dcterms:W3CDTF">2020-02-28T03:25:43Z</dcterms:created>
  <dcterms:modified xsi:type="dcterms:W3CDTF">2020-03-19T03:33:11Z</dcterms:modified>
</cp:coreProperties>
</file>