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3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4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sldIdLst>
    <p:sldId id="417" r:id="rId4"/>
    <p:sldId id="415" r:id="rId5"/>
    <p:sldId id="413" r:id="rId6"/>
    <p:sldId id="411" r:id="rId7"/>
    <p:sldId id="409" r:id="rId8"/>
    <p:sldId id="407" r:id="rId9"/>
    <p:sldId id="405" r:id="rId10"/>
    <p:sldId id="403" r:id="rId11"/>
    <p:sldId id="401" r:id="rId12"/>
    <p:sldId id="399" r:id="rId13"/>
    <p:sldId id="397" r:id="rId14"/>
    <p:sldId id="379" r:id="rId15"/>
    <p:sldId id="380" r:id="rId16"/>
    <p:sldId id="419" r:id="rId17"/>
    <p:sldId id="382" r:id="rId18"/>
    <p:sldId id="422" r:id="rId19"/>
    <p:sldId id="383" r:id="rId20"/>
    <p:sldId id="384" r:id="rId21"/>
    <p:sldId id="385" r:id="rId22"/>
    <p:sldId id="378" r:id="rId23"/>
    <p:sldId id="390" r:id="rId24"/>
    <p:sldId id="391" r:id="rId25"/>
    <p:sldId id="392" r:id="rId26"/>
    <p:sldId id="393" r:id="rId27"/>
    <p:sldId id="394" r:id="rId28"/>
    <p:sldId id="389" r:id="rId29"/>
    <p:sldId id="388" r:id="rId30"/>
    <p:sldId id="363" r:id="rId31"/>
    <p:sldId id="364" r:id="rId32"/>
    <p:sldId id="386" r:id="rId33"/>
    <p:sldId id="387" r:id="rId34"/>
    <p:sldId id="395" r:id="rId35"/>
    <p:sldId id="367" r:id="rId36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5" autoAdjust="0"/>
    <p:restoredTop sz="94660"/>
  </p:normalViewPr>
  <p:slideViewPr>
    <p:cSldViewPr>
      <p:cViewPr>
        <p:scale>
          <a:sx n="48" d="100"/>
          <a:sy n="48" d="100"/>
        </p:scale>
        <p:origin x="135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image" Target="../media/image16.jpeg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97048352644286E-2"/>
          <c:y val="0.18169967843409365"/>
          <c:w val="0.21090273568751144"/>
          <c:h val="0.653055021879892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сату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0924272827308623E-2"/>
                  <c:y val="0.11061699547242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509-44B0-A59D-98B58F5C61FD}"/>
                </c:ext>
              </c:extLst>
            </c:dLbl>
            <c:dLbl>
              <c:idx val="1"/>
              <c:layout>
                <c:manualLayout>
                  <c:x val="-3.114611713614886E-2"/>
                  <c:y val="0.12294065170301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509-44B0-A59D-98B58F5C61FD}"/>
                </c:ext>
              </c:extLst>
            </c:dLbl>
            <c:dLbl>
              <c:idx val="3"/>
              <c:layout>
                <c:manualLayout>
                  <c:x val="-2.9657877238303178E-2"/>
                  <c:y val="-9.4062400695025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509-44B0-A59D-98B58F5C61FD}"/>
                </c:ext>
              </c:extLst>
            </c:dLbl>
            <c:dLbl>
              <c:idx val="4"/>
              <c:layout>
                <c:manualLayout>
                  <c:x val="-2.4237343988136942E-2"/>
                  <c:y val="-0.11360671294339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509-44B0-A59D-98B58F5C61FD}"/>
                </c:ext>
              </c:extLst>
            </c:dLbl>
            <c:dLbl>
              <c:idx val="5"/>
              <c:layout>
                <c:manualLayout>
                  <c:x val="1.1820123691442237E-3"/>
                  <c:y val="-0.10701140494855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509-44B0-A59D-98B58F5C61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өнеркәсіп</c:v>
                </c:pt>
                <c:pt idx="1">
                  <c:v>құрылыс</c:v>
                </c:pt>
                <c:pt idx="2">
                  <c:v>сауда</c:v>
                </c:pt>
                <c:pt idx="3">
                  <c:v>көлік және қоймалау</c:v>
                </c:pt>
                <c:pt idx="4">
                  <c:v>білім, денсаулық сақтау</c:v>
                </c:pt>
                <c:pt idx="5">
                  <c:v>ақпарат және байланыс</c:v>
                </c:pt>
                <c:pt idx="6">
                  <c:v>өзге қызметтер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5.9</c:v>
                </c:pt>
                <c:pt idx="1">
                  <c:v>6.2</c:v>
                </c:pt>
                <c:pt idx="2">
                  <c:v>22.2</c:v>
                </c:pt>
                <c:pt idx="3">
                  <c:v>7.2</c:v>
                </c:pt>
                <c:pt idx="4">
                  <c:v>6.3</c:v>
                </c:pt>
                <c:pt idx="5">
                  <c:v>4.4000000000000004</c:v>
                </c:pt>
                <c:pt idx="6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09-44B0-A59D-98B58F5C6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39024096881822318"/>
          <c:y val="0"/>
          <c:w val="0.24356880998475922"/>
          <c:h val="0.9981910095653466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85640857392831"/>
          <c:y val="0.15442965243636431"/>
          <c:w val="0.44535979877515308"/>
          <c:h val="0.714686347536960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8C6-4C08-9AC5-13C209F9D3C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8C6-4C08-9AC5-13C209F9D3C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8C6-4C08-9AC5-13C209F9D3C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8C6-4C08-9AC5-13C209F9D3C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D8C6-4C08-9AC5-13C209F9D3C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D8C6-4C08-9AC5-13C209F9D3C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D8C6-4C08-9AC5-13C209F9D3C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D8C6-4C08-9AC5-13C209F9D3C4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693,8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8C6-4C08-9AC5-13C209F9D3C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24,6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8C6-4C08-9AC5-13C209F9D3C4}"/>
                </c:ext>
              </c:extLst>
            </c:dLbl>
            <c:dLbl>
              <c:idx val="5"/>
              <c:layout>
                <c:manualLayout>
                  <c:x val="-1.11111098959853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8C6-4C08-9AC5-13C209F9D3C4}"/>
                </c:ext>
              </c:extLst>
            </c:dLbl>
            <c:dLbl>
              <c:idx val="6"/>
              <c:layout>
                <c:manualLayout>
                  <c:x val="-1.8055555555555505E-2"/>
                  <c:y val="-8.915218031484765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8C6-4C08-9AC5-13C209F9D3C4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211,8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8C6-4C08-9AC5-13C209F9D3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Содержание аппарта</c:v>
                </c:pt>
                <c:pt idx="1">
                  <c:v>Обучение гос.языка</c:v>
                </c:pt>
                <c:pt idx="2">
                  <c:v>Проведение литературно-муз.вечеров</c:v>
                </c:pt>
                <c:pt idx="3">
                  <c:v>Пропаганда гос.языка </c:v>
                </c:pt>
                <c:pt idx="4">
                  <c:v>Проведение конкурсов языков народов КЗ</c:v>
                </c:pt>
                <c:pt idx="5">
                  <c:v>Проведение семинаров и круглых столов</c:v>
                </c:pt>
                <c:pt idx="6">
                  <c:v>Обучение англ.языку сотрудников ЭКСПО2017</c:v>
                </c:pt>
                <c:pt idx="7">
                  <c:v>Проведение соц.исследований по актуальным вопросам развития языков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523.29999999999995</c:v>
                </c:pt>
                <c:pt idx="1">
                  <c:v>425.9</c:v>
                </c:pt>
                <c:pt idx="2">
                  <c:v>1424.9</c:v>
                </c:pt>
                <c:pt idx="3">
                  <c:v>505.9</c:v>
                </c:pt>
                <c:pt idx="4">
                  <c:v>100</c:v>
                </c:pt>
                <c:pt idx="5">
                  <c:v>408.3</c:v>
                </c:pt>
                <c:pt idx="6">
                  <c:v>195.1</c:v>
                </c:pt>
                <c:pt idx="7">
                  <c:v>185.1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C6-4C08-9AC5-13C209F9D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6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85640857392831"/>
          <c:y val="0.15442965243636431"/>
          <c:w val="0.44535979877515308"/>
          <c:h val="0.714686347536960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629-4CAA-A27A-3FA264F2BCF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629-4CAA-A27A-3FA264F2BCF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629-4CAA-A27A-3FA264F2BCF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629-4CAA-A27A-3FA264F2BCF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629-4CAA-A27A-3FA264F2BCF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629-4CAA-A27A-3FA264F2BCF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629-4CAA-A27A-3FA264F2BCF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629-4CAA-A27A-3FA264F2BCF5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1 693,8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29-4CAA-A27A-3FA264F2BCF5}"/>
                </c:ext>
              </c:extLst>
            </c:dLbl>
            <c:dLbl>
              <c:idx val="6"/>
              <c:layout>
                <c:manualLayout>
                  <c:x val="-1.8055555555555505E-2"/>
                  <c:y val="-8.915218031484765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629-4CAA-A27A-3FA264F2BC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Содержание аппарта</c:v>
                </c:pt>
                <c:pt idx="1">
                  <c:v>Обучение гос.языка</c:v>
                </c:pt>
                <c:pt idx="2">
                  <c:v>Проведение литературно-муз.вечеров</c:v>
                </c:pt>
                <c:pt idx="3">
                  <c:v>Пропаганда гос.языка </c:v>
                </c:pt>
                <c:pt idx="4">
                  <c:v>Проведение конкурсов языков народов КЗ</c:v>
                </c:pt>
                <c:pt idx="5">
                  <c:v>Проведение семинаров и круглых столов</c:v>
                </c:pt>
                <c:pt idx="6">
                  <c:v>Обучение англ.языку сотрудников ЭКСПО2017</c:v>
                </c:pt>
                <c:pt idx="7">
                  <c:v>Проведение соц.исследований по актуальным вопросам развития языков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523.29999999999995</c:v>
                </c:pt>
                <c:pt idx="1">
                  <c:v>425.9</c:v>
                </c:pt>
                <c:pt idx="2">
                  <c:v>1424.9</c:v>
                </c:pt>
                <c:pt idx="3">
                  <c:v>505.9</c:v>
                </c:pt>
                <c:pt idx="4">
                  <c:v>100</c:v>
                </c:pt>
                <c:pt idx="5">
                  <c:v>408.3</c:v>
                </c:pt>
                <c:pt idx="6">
                  <c:v>195.1</c:v>
                </c:pt>
                <c:pt idx="7">
                  <c:v>185.1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29-4CAA-A27A-3FA264F2B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6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0881E-2"/>
          <c:y val="0.14397493249049445"/>
          <c:w val="0.94610937251365879"/>
          <c:h val="0.66810547127416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B2-4365-B345-3D9662805BE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B2-4365-B345-3D9662805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 план)</c:v>
                </c:pt>
                <c:pt idx="1">
                  <c:v>2020 год (уточн. 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55.5</c:v>
                </c:pt>
                <c:pt idx="1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B2-4365-B345-3D9662805B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4B-4547-A50F-D958ED63A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 план)</c:v>
                </c:pt>
                <c:pt idx="1">
                  <c:v>2020 год (уточн. план)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12.7</c:v>
                </c:pt>
                <c:pt idx="1">
                  <c:v>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B2-4365-B345-3D9662805B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4B-4547-A50F-D958ED63A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 план)</c:v>
                </c:pt>
                <c:pt idx="1">
                  <c:v>2020 год (уточн. план)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42.8</c:v>
                </c:pt>
                <c:pt idx="1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B2-4365-B345-3D9662805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13387008"/>
        <c:axId val="148661760"/>
      </c:barChart>
      <c:catAx>
        <c:axId val="113387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8661760"/>
        <c:crosses val="autoZero"/>
        <c:auto val="1"/>
        <c:lblAlgn val="ctr"/>
        <c:lblOffset val="100"/>
        <c:noMultiLvlLbl val="0"/>
      </c:catAx>
      <c:valAx>
        <c:axId val="148661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338700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>
        <c:manualLayout>
          <c:xMode val="edge"/>
          <c:yMode val="edge"/>
          <c:x val="0.16536765308631854"/>
          <c:y val="0.84633651816464839"/>
          <c:w val="0.69376024071404119"/>
          <c:h val="6.727852234105508E-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78813810932947"/>
          <c:y val="8.046150461285749E-2"/>
          <c:w val="0.71852186935944362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8B-4817-9610-C7F940A8E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(утвержд.)</c:v>
                </c:pt>
                <c:pt idx="1">
                  <c:v>2020 год (уточн.)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4.7</c:v>
                </c:pt>
                <c:pt idx="1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AA-4DBB-9D3F-9B9AA14FB4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48B-4817-9610-C7F940A8E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(утвержд.)</c:v>
                </c:pt>
                <c:pt idx="1">
                  <c:v>2020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AA-4DBB-9D3F-9B9AA14FB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203968"/>
        <c:axId val="149259008"/>
      </c:barChart>
      <c:catAx>
        <c:axId val="149203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 defTabSz="0">
              <a:tabLst>
                <a:tab pos="0" algn="l"/>
              </a:tabLst>
              <a:defRPr sz="1050"/>
            </a:pPr>
            <a:endParaRPr lang="ru-RU"/>
          </a:p>
        </c:txPr>
        <c:crossAx val="149259008"/>
        <c:crosses val="autoZero"/>
        <c:auto val="1"/>
        <c:lblAlgn val="ctr"/>
        <c:lblOffset val="100"/>
        <c:noMultiLvlLbl val="0"/>
      </c:catAx>
      <c:valAx>
        <c:axId val="149259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9203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18"/>
          <c:y val="0.71104413345205775"/>
          <c:w val="0.25318273248456491"/>
          <c:h val="0.1692703424084954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22024702748543"/>
          <c:y val="8.046150461285749E-2"/>
          <c:w val="0.6995739248831867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54-41C9-9A52-6AB895A4DD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(утвержд.)</c:v>
                </c:pt>
                <c:pt idx="1">
                  <c:v>2020 год (уточн.)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8-4C59-9A52-F1B29EFA1C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54-41C9-9A52-6AB895A4DD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(утвержд.)</c:v>
                </c:pt>
                <c:pt idx="1">
                  <c:v>2020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5.3</c:v>
                </c:pt>
                <c:pt idx="1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E8-4C59-9A52-F1B29EFA1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080448"/>
        <c:axId val="53081984"/>
      </c:barChart>
      <c:catAx>
        <c:axId val="53080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100"/>
            </a:pPr>
            <a:endParaRPr lang="ru-RU"/>
          </a:p>
        </c:txPr>
        <c:crossAx val="53081984"/>
        <c:crosses val="autoZero"/>
        <c:auto val="1"/>
        <c:lblAlgn val="ctr"/>
        <c:lblOffset val="100"/>
        <c:noMultiLvlLbl val="0"/>
      </c:catAx>
      <c:valAx>
        <c:axId val="53081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3080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18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22024702748543"/>
          <c:y val="8.046150461285749E-2"/>
          <c:w val="0.75277975297251543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74-446E-99F0-9786FA477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(утвержд.)</c:v>
                </c:pt>
                <c:pt idx="1">
                  <c:v>2020 год (уточн.)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5.9</c:v>
                </c:pt>
                <c:pt idx="1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0-4615-9ECD-C2F1704463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34,3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74-446E-99F0-9786FA477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(утвержд.)</c:v>
                </c:pt>
                <c:pt idx="1">
                  <c:v>2020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A0-4615-9ECD-C2F170446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986944"/>
        <c:axId val="151988480"/>
      </c:barChart>
      <c:catAx>
        <c:axId val="151986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100"/>
            </a:pPr>
            <a:endParaRPr lang="ru-RU"/>
          </a:p>
        </c:txPr>
        <c:crossAx val="151988480"/>
        <c:crosses val="autoZero"/>
        <c:auto val="1"/>
        <c:lblAlgn val="ctr"/>
        <c:lblOffset val="100"/>
        <c:noMultiLvlLbl val="0"/>
      </c:catAx>
      <c:valAx>
        <c:axId val="151988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1986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18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0881E-2"/>
          <c:y val="0.14397493249049445"/>
          <c:w val="0.94610937251365879"/>
          <c:h val="0.66810547127416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3BA-45F3-B892-685D3804054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BA-45F3-B892-685D380405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 план)</c:v>
                </c:pt>
                <c:pt idx="1">
                  <c:v>2020 год (уточн. 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33.5</c:v>
                </c:pt>
                <c:pt idx="1">
                  <c:v>78.900000000000006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BA-45F3-B892-685D380405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76,1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53-46D7-BFC2-19568FC9B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 план)</c:v>
                </c:pt>
                <c:pt idx="1">
                  <c:v>2020 год (уточн. план)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</c:v>
                </c:pt>
                <c:pt idx="1">
                  <c:v>76.400000000000006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BA-45F3-B892-685D380405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53-46D7-BFC2-19568FC9B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 план)</c:v>
                </c:pt>
                <c:pt idx="1">
                  <c:v>2020 год (уточн. план)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BA-45F3-B892-685D38040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52064768"/>
        <c:axId val="152066304"/>
      </c:barChart>
      <c:catAx>
        <c:axId val="15206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2066304"/>
        <c:crosses val="autoZero"/>
        <c:auto val="1"/>
        <c:lblAlgn val="ctr"/>
        <c:lblOffset val="100"/>
        <c:noMultiLvlLbl val="0"/>
      </c:catAx>
      <c:valAx>
        <c:axId val="152066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206476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06189144648026"/>
          <c:y val="8.046150461285749E-2"/>
          <c:w val="0.7679381085535204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2E5-47C0-A52F-12A3183368A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E5-47C0-A52F-12A318336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(утвержд.)</c:v>
                </c:pt>
                <c:pt idx="1">
                  <c:v>2020 год (уточн.)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17.600000000000001</c:v>
                </c:pt>
                <c:pt idx="1">
                  <c:v>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E5-47C0-A52F-12A3183368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52712226675901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E5-47C0-A52F-12A3183368A7}"/>
                </c:ext>
              </c:extLst>
            </c:dLbl>
            <c:dLbl>
              <c:idx val="1"/>
              <c:layout>
                <c:manualLayout>
                  <c:x val="2.6527122266759011E-2"/>
                  <c:y val="8.255668296348574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2E5-47C0-A52F-12A318336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(утвержд.)</c:v>
                </c:pt>
                <c:pt idx="1">
                  <c:v>2020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8.6999999999999993</c:v>
                </c:pt>
                <c:pt idx="1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E5-47C0-A52F-12A318336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340352"/>
        <c:axId val="152341888"/>
      </c:barChart>
      <c:catAx>
        <c:axId val="152340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100"/>
            </a:pPr>
            <a:endParaRPr lang="ru-RU"/>
          </a:p>
        </c:txPr>
        <c:crossAx val="152341888"/>
        <c:crosses val="autoZero"/>
        <c:auto val="1"/>
        <c:lblAlgn val="ctr"/>
        <c:lblOffset val="100"/>
        <c:noMultiLvlLbl val="0"/>
      </c:catAx>
      <c:valAx>
        <c:axId val="152341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2340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18"/>
          <c:y val="0.71104413345205775"/>
          <c:w val="0.25318273248456491"/>
          <c:h val="0.1692703424084954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85148034173148"/>
          <c:y val="8.046150461285749E-2"/>
          <c:w val="0.58967584692089992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C51-4C9F-AFC0-0B522D51271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E84-40FD-A534-BC3B13B04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(утвержд.)</c:v>
                </c:pt>
                <c:pt idx="1">
                  <c:v>2020 год (уточн.)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51-4C9F-AFC0-0B522D5127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C51-4C9F-AFC0-0B522D51271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C51-4C9F-AFC0-0B522D5127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(утвержд.)</c:v>
                </c:pt>
                <c:pt idx="1">
                  <c:v>2020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51-4C9F-AFC0-0B522D512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931904"/>
        <c:axId val="151941888"/>
      </c:barChart>
      <c:catAx>
        <c:axId val="151931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100"/>
            </a:pPr>
            <a:endParaRPr lang="ru-RU"/>
          </a:p>
        </c:txPr>
        <c:crossAx val="151941888"/>
        <c:crosses val="autoZero"/>
        <c:auto val="1"/>
        <c:lblAlgn val="ctr"/>
        <c:lblOffset val="100"/>
        <c:noMultiLvlLbl val="0"/>
      </c:catAx>
      <c:valAx>
        <c:axId val="151941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1931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18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22024702748543"/>
          <c:y val="8.046150461285749E-2"/>
          <c:w val="0.71109427512475065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E1-4EC5-BBAD-53B31E7C95B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E1-4EC5-BBAD-53B31E7C95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(утвержд.)</c:v>
                </c:pt>
                <c:pt idx="1">
                  <c:v>2020 год (уточн.)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1.4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E1-4EC5-BBAD-53B31E7C95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E1-4EC5-BBAD-53B31E7C95B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DB6-47C0-B5C0-B0E4ACFD83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(утвержд.)</c:v>
                </c:pt>
                <c:pt idx="1">
                  <c:v>2020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E1-4EC5-BBAD-53B31E7C9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477696"/>
        <c:axId val="152479232"/>
      </c:barChart>
      <c:catAx>
        <c:axId val="152477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100"/>
            </a:pPr>
            <a:endParaRPr lang="ru-RU"/>
          </a:p>
        </c:txPr>
        <c:crossAx val="152479232"/>
        <c:crosses val="autoZero"/>
        <c:auto val="1"/>
        <c:lblAlgn val="ctr"/>
        <c:lblOffset val="100"/>
        <c:noMultiLvlLbl val="0"/>
      </c:catAx>
      <c:valAx>
        <c:axId val="152479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2477696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39235642903756118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just"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81054034990043"/>
          <c:y val="5.6087961823088478E-2"/>
          <c:w val="0.62919410821342503"/>
          <c:h val="0.457172093545004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сату</c:v>
                </c:pt>
              </c:strCache>
            </c:strRef>
          </c:tx>
          <c:dLbls>
            <c:dLbl>
              <c:idx val="3"/>
              <c:layout>
                <c:manualLayout>
                  <c:x val="-5.78943065736022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23-431E-835F-58C9EB21E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ШОБ-тан КТС</c:v>
                </c:pt>
                <c:pt idx="1">
                  <c:v>ЖТС</c:v>
                </c:pt>
                <c:pt idx="2">
                  <c:v>ӘС</c:v>
                </c:pt>
                <c:pt idx="3">
                  <c:v>меншік салығы</c:v>
                </c:pt>
                <c:pt idx="4">
                  <c:v>өзге салықтар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61979.7</c:v>
                </c:pt>
                <c:pt idx="1">
                  <c:v>109729.2</c:v>
                </c:pt>
                <c:pt idx="2">
                  <c:v>82735.8</c:v>
                </c:pt>
                <c:pt idx="3">
                  <c:v>31795.1</c:v>
                </c:pt>
                <c:pt idx="4">
                  <c:v>11636.3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3-431E-835F-58C9EB21E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1625693402085237"/>
          <c:y val="0.58209500019984095"/>
          <c:w val="0.54362784263324615"/>
          <c:h val="0.2832938914247468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0874E-2"/>
          <c:y val="0.14397493249049445"/>
          <c:w val="0.94610937251365879"/>
          <c:h val="0.66810547127416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89-4A5B-B46E-D12D553CEA5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89-4A5B-B46E-D12D553CEA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 план)</c:v>
                </c:pt>
                <c:pt idx="1">
                  <c:v>2020 год (уточн. 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25.8</c:v>
                </c:pt>
                <c:pt idx="1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89-4A5B-B46E-D12D553CEA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A5-43B5-A8B9-FD3B93B7D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 план)</c:v>
                </c:pt>
                <c:pt idx="1">
                  <c:v>2020 год (уточн. план)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5.9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89-4A5B-B46E-D12D553CEA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17,3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A5-43B5-A8B9-FD3B93B7D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 план)</c:v>
                </c:pt>
                <c:pt idx="1">
                  <c:v>2020 год (уточн. план)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19.899999999999999</c:v>
                </c:pt>
                <c:pt idx="1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89-4A5B-B46E-D12D553CE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52416640"/>
        <c:axId val="152418176"/>
      </c:barChart>
      <c:catAx>
        <c:axId val="15241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2418176"/>
        <c:crosses val="autoZero"/>
        <c:auto val="1"/>
        <c:lblAlgn val="ctr"/>
        <c:lblOffset val="100"/>
        <c:noMultiLvlLbl val="0"/>
      </c:catAx>
      <c:valAx>
        <c:axId val="152418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241664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22024702748543"/>
          <c:y val="8.046150461285749E-2"/>
          <c:w val="0.6995739248831867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F7-4B50-9471-F2E967F63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(утвержд.)</c:v>
                </c:pt>
                <c:pt idx="1">
                  <c:v>2020 год (уточн.)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D-49DF-B8EF-BF7FCA73F8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17,3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F7-4B50-9471-F2E967F63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(утвержд.)</c:v>
                </c:pt>
                <c:pt idx="1">
                  <c:v>2020 год (уточн.)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19.899999999999999</c:v>
                </c:pt>
                <c:pt idx="1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D-49DF-B8EF-BF7FCA73F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843008"/>
        <c:axId val="152844544"/>
      </c:barChart>
      <c:catAx>
        <c:axId val="152843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blipFill>
            <a:blip xmlns:r="http://schemas.openxmlformats.org/officeDocument/2006/relationships" r:embed="rId1"/>
            <a:tile tx="0" ty="0" sx="100000" sy="100000" flip="none" algn="tl"/>
          </a:blipFill>
        </c:spPr>
        <c:txPr>
          <a:bodyPr/>
          <a:lstStyle/>
          <a:p>
            <a:pPr algn="just">
              <a:defRPr sz="1100"/>
            </a:pPr>
            <a:endParaRPr lang="ru-RU"/>
          </a:p>
        </c:txPr>
        <c:crossAx val="152844544"/>
        <c:crosses val="autoZero"/>
        <c:auto val="1"/>
        <c:lblAlgn val="ctr"/>
        <c:lblOffset val="100"/>
        <c:noMultiLvlLbl val="0"/>
      </c:catAx>
      <c:valAx>
        <c:axId val="152844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2843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18"/>
          <c:y val="0.71104413345205775"/>
          <c:w val="0.25318273248456491"/>
          <c:h val="0.1692703424084954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0936E-2"/>
          <c:y val="0.14397493249049495"/>
          <c:w val="0.94610937251365979"/>
          <c:h val="0.66810547127416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4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 план)</c:v>
                </c:pt>
                <c:pt idx="1">
                  <c:v>2020 год (уточнен. план)</c:v>
                </c:pt>
              </c:strCache>
            </c:strRef>
          </c:cat>
          <c:val>
            <c:numRef>
              <c:f>Лист1!$B$2:$B$3</c:f>
              <c:numCache>
                <c:formatCode>#\ ##0</c:formatCode>
                <c:ptCount val="2"/>
                <c:pt idx="0">
                  <c:v>36127</c:v>
                </c:pt>
                <c:pt idx="1">
                  <c:v>43693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C-48D3-BB8E-ACDCBA8E15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4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 план)</c:v>
                </c:pt>
                <c:pt idx="1">
                  <c:v>2020 год (уточнен. план)</c:v>
                </c:pt>
              </c:strCache>
            </c:strRef>
          </c:cat>
          <c:val>
            <c:numRef>
              <c:f>Лист1!$C$2:$C$3</c:f>
              <c:numCache>
                <c:formatCode>#\ ##0</c:formatCode>
                <c:ptCount val="2"/>
                <c:pt idx="0">
                  <c:v>36127</c:v>
                </c:pt>
                <c:pt idx="1">
                  <c:v>27706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4C-48D3-BB8E-ACDCBA8E15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4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(утвержд. план)</c:v>
                </c:pt>
                <c:pt idx="1">
                  <c:v>2020 год (уточнен. план)</c:v>
                </c:pt>
              </c:strCache>
            </c:strRef>
          </c:cat>
          <c:val>
            <c:numRef>
              <c:f>Лист1!$D$2:$D$3</c:f>
              <c:numCache>
                <c:formatCode>#\ ##0</c:formatCode>
                <c:ptCount val="2"/>
                <c:pt idx="1">
                  <c:v>15987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4C-48D3-BB8E-ACDCBA8E1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31525856"/>
        <c:axId val="1"/>
      </c:barChart>
      <c:catAx>
        <c:axId val="13152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7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\ ##0" sourceLinked="1"/>
        <c:majorTickMark val="out"/>
        <c:minorTickMark val="none"/>
        <c:tickLblPos val="nextTo"/>
        <c:crossAx val="131525856"/>
        <c:crosses val="autoZero"/>
        <c:crossBetween val="between"/>
      </c:valAx>
      <c:spPr>
        <a:noFill/>
        <a:ln w="25369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047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553476917972124"/>
          <c:y val="0.13825313481814516"/>
          <c:w val="0.56708481376743292"/>
          <c:h val="0.574496826664985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spPr>
              <a:scene3d>
                <a:camera prst="orthographicFront"/>
                <a:lightRig rig="threePt" dir="t"/>
              </a:scene3d>
              <a:sp3d>
                <a:bevelB w="6350"/>
              </a:sp3d>
            </c:spPr>
            <c:txPr>
              <a:bodyPr/>
              <a:lstStyle/>
              <a:p>
                <a:pPr>
                  <a:defRPr sz="139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утв 2020г</c:v>
                </c:pt>
                <c:pt idx="1">
                  <c:v>уточн 2020г</c:v>
                </c:pt>
              </c:strCache>
            </c:strRef>
          </c:cat>
          <c:val>
            <c:numRef>
              <c:f>Лист1!$B$2:$B$3</c:f>
              <c:numCache>
                <c:formatCode>_-* #\ ##0_р_._-;\-* #\ ##0_р_._-;_-* "-"??_р_._-;_-@_-</c:formatCode>
                <c:ptCount val="2"/>
                <c:pt idx="0">
                  <c:v>13325</c:v>
                </c:pt>
                <c:pt idx="1">
                  <c:v>7576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9-41FD-A029-B1337A9FE5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 h="50800"/>
            </a:sp3d>
          </c:spPr>
          <c:invertIfNegative val="0"/>
          <c:dLbls>
            <c:dLbl>
              <c:idx val="0"/>
              <c:layout>
                <c:manualLayout>
                  <c:x val="7.2002189009774453E-2"/>
                  <c:y val="-8.2556629297332786E-3"/>
                </c:manualLayout>
              </c:layout>
              <c:spPr/>
              <c:txPr>
                <a:bodyPr/>
                <a:lstStyle/>
                <a:p>
                  <a:pPr>
                    <a:defRPr sz="1396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49-41FD-A029-B1337A9FE5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утв 2020г</c:v>
                </c:pt>
                <c:pt idx="1">
                  <c:v>уточн 2020г</c:v>
                </c:pt>
              </c:strCache>
            </c:strRef>
          </c:cat>
          <c:val>
            <c:numRef>
              <c:f>Лист1!$C$2:$C$3</c:f>
              <c:numCache>
                <c:formatCode>_-* #\ ##0_р_._-;\-* #\ ##0_р_._-;_-* "-"??_р_._-;_-@_-</c:formatCode>
                <c:ptCount val="2"/>
                <c:pt idx="1">
                  <c:v>10775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49-41FD-A029-B1337A9FE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753128"/>
        <c:axId val="1"/>
      </c:barChart>
      <c:catAx>
        <c:axId val="127753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8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27753128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0.39235653781913626"/>
          <c:y val="0.71104436019571626"/>
          <c:w val="0.25318271295633499"/>
          <c:h val="0.16927060043420494"/>
        </c:manualLayout>
      </c:layout>
      <c:overlay val="0"/>
      <c:txPr>
        <a:bodyPr/>
        <a:lstStyle/>
        <a:p>
          <a:pPr>
            <a:defRPr sz="1198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13743170947E-2"/>
          <c:y val="0.14397493249049501"/>
          <c:w val="0.9461093725136599"/>
          <c:h val="0.6681054712741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32 024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DC-4254-AC4F-DE644A1B6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(утв.)</c:v>
                </c:pt>
                <c:pt idx="1">
                  <c:v>2020 год (уточ)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37238.400000000001</c:v>
                </c:pt>
                <c:pt idx="1">
                  <c:v>30038.9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C-4254-AC4F-DE644A1B6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55019904"/>
        <c:axId val="159745152"/>
      </c:barChart>
      <c:catAx>
        <c:axId val="15501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4"/>
            </a:pPr>
            <a:endParaRPr lang="ru-RU"/>
          </a:p>
        </c:txPr>
        <c:crossAx val="159745152"/>
        <c:crosses val="autoZero"/>
        <c:auto val="1"/>
        <c:lblAlgn val="ctr"/>
        <c:lblOffset val="100"/>
        <c:noMultiLvlLbl val="0"/>
      </c:catAx>
      <c:valAx>
        <c:axId val="1597451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5019904"/>
        <c:crosses val="autoZero"/>
        <c:crossBetween val="between"/>
      </c:valAx>
      <c:spPr>
        <a:noFill/>
        <a:ln w="25376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044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8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5 791,1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CA-4A10-B5F7-DF2AB7AEA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2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                       (утв.)</c:v>
                </c:pt>
                <c:pt idx="1">
                  <c:v>2020 год                       (уточ)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503.77199999999999</c:v>
                </c:pt>
                <c:pt idx="1">
                  <c:v>4991.1009999999997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CA-4A10-B5F7-DF2AB7AEA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526912"/>
        <c:axId val="44457984"/>
      </c:barChart>
      <c:catAx>
        <c:axId val="163526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8" b="1"/>
            </a:pPr>
            <a:endParaRPr lang="ru-RU"/>
          </a:p>
        </c:txPr>
        <c:crossAx val="44457984"/>
        <c:crosses val="autoZero"/>
        <c:auto val="1"/>
        <c:lblAlgn val="ctr"/>
        <c:lblOffset val="100"/>
        <c:noMultiLvlLbl val="0"/>
      </c:catAx>
      <c:valAx>
        <c:axId val="4445798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63526912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txPr>
    <a:bodyPr/>
    <a:lstStyle/>
    <a:p>
      <a:pPr>
        <a:defRPr sz="1288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1 450,0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5B-4BD4-9BEF-9CA1177FA390}"/>
                </c:ext>
              </c:extLst>
            </c:dLbl>
            <c:dLbl>
              <c:idx val="1"/>
              <c:layout>
                <c:manualLayout>
                  <c:x val="7.1486468230738051E-2"/>
                  <c:y val="1.92610724625811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1 000,0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5B-4BD4-9BEF-9CA1177FA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4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                                      (утв.)</c:v>
                </c:pt>
                <c:pt idx="1">
                  <c:v>2020 год                                     (уточ)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187.79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5B-4BD4-9BEF-9CA1177FA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907904"/>
        <c:axId val="44913792"/>
      </c:barChart>
      <c:catAx>
        <c:axId val="44907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51" b="1"/>
            </a:pPr>
            <a:endParaRPr lang="ru-RU"/>
          </a:p>
        </c:txPr>
        <c:crossAx val="44913792"/>
        <c:crosses val="autoZero"/>
        <c:auto val="1"/>
        <c:lblAlgn val="ctr"/>
        <c:lblOffset val="100"/>
        <c:noMultiLvlLbl val="0"/>
      </c:catAx>
      <c:valAx>
        <c:axId val="4491379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44907904"/>
        <c:crosses val="autoZero"/>
        <c:crossBetween val="between"/>
      </c:valAx>
      <c:spPr>
        <a:noFill/>
        <a:ln w="21615">
          <a:noFill/>
        </a:ln>
      </c:spPr>
    </c:plotArea>
    <c:plotVisOnly val="1"/>
    <c:dispBlanksAs val="gap"/>
    <c:showDLblsOverMax val="0"/>
  </c:chart>
  <c:txPr>
    <a:bodyPr/>
    <a:lstStyle/>
    <a:p>
      <a:pPr>
        <a:defRPr sz="1099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241229713205E-2"/>
          <c:y val="9.356995542073894E-2"/>
          <c:w val="0.94610937251366001"/>
          <c:h val="0.66810547127416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33 452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5D1-4D07-8A75-35B79C4EA2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2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(утв.)</c:v>
                </c:pt>
                <c:pt idx="1">
                  <c:v>2020 год (уточ)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14102.117</c:v>
                </c:pt>
                <c:pt idx="1">
                  <c:v>29113.307000000001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1-4D07-8A75-35B79C4EA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44957056"/>
        <c:axId val="44700800"/>
      </c:barChart>
      <c:catAx>
        <c:axId val="4495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6"/>
            </a:pPr>
            <a:endParaRPr lang="ru-RU"/>
          </a:p>
        </c:txPr>
        <c:crossAx val="44700800"/>
        <c:crosses val="autoZero"/>
        <c:auto val="1"/>
        <c:lblAlgn val="ctr"/>
        <c:lblOffset val="100"/>
        <c:noMultiLvlLbl val="0"/>
      </c:catAx>
      <c:valAx>
        <c:axId val="447008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4957056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8.046150461285749E-2"/>
          <c:w val="0.73748026065017358"/>
          <c:h val="0.695963963267907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302555984501815E-3"/>
                  <c:y val="3.02578314007801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B17-4AB9-9B1D-F33E3ACE5B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3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(утв.)</c:v>
                </c:pt>
                <c:pt idx="1">
                  <c:v>2020 год (уточ)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13848.5</c:v>
                </c:pt>
                <c:pt idx="1">
                  <c:v>13687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17-4AB9-9B1D-F33E3ACE5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761856"/>
        <c:axId val="44763392"/>
      </c:barChart>
      <c:catAx>
        <c:axId val="44761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42" b="1"/>
            </a:pPr>
            <a:endParaRPr lang="ru-RU"/>
          </a:p>
        </c:txPr>
        <c:crossAx val="44763392"/>
        <c:crosses val="autoZero"/>
        <c:auto val="1"/>
        <c:lblAlgn val="ctr"/>
        <c:lblOffset val="100"/>
        <c:noMultiLvlLbl val="0"/>
      </c:catAx>
      <c:valAx>
        <c:axId val="4476339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44761856"/>
        <c:crosses val="autoZero"/>
        <c:crossBetween val="between"/>
      </c:valAx>
      <c:spPr>
        <a:noFill/>
        <a:ln w="23960">
          <a:noFill/>
        </a:ln>
      </c:spPr>
    </c:plotArea>
    <c:plotVisOnly val="1"/>
    <c:dispBlanksAs val="gap"/>
    <c:showDLblsOverMax val="0"/>
  </c:chart>
  <c:txPr>
    <a:bodyPr/>
    <a:lstStyle/>
    <a:p>
      <a:pPr>
        <a:defRPr sz="1765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 </a:t>
                    </a:r>
                    <a:r>
                      <a:rPr lang="en-US" smtClean="0"/>
                      <a:t>902,4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A5A-438B-AFE9-63E5182C2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(утв.)</c:v>
                </c:pt>
                <c:pt idx="1">
                  <c:v>2020 год (уточ)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2802.4169999999999</c:v>
                </c:pt>
                <c:pt idx="1">
                  <c:v>6902.4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5A-438B-AFE9-63E5182C2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808064"/>
        <c:axId val="44809600"/>
      </c:barChart>
      <c:catAx>
        <c:axId val="44808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44809600"/>
        <c:crosses val="autoZero"/>
        <c:auto val="1"/>
        <c:lblAlgn val="ctr"/>
        <c:lblOffset val="100"/>
        <c:noMultiLvlLbl val="0"/>
      </c:catAx>
      <c:valAx>
        <c:axId val="4480960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44808064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txPr>
    <a:bodyPr/>
    <a:lstStyle/>
    <a:p>
      <a:pPr>
        <a:defRPr sz="129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00294911470336"/>
          <c:y val="7.8523146552323772E-2"/>
          <c:w val="0.55586131988686149"/>
          <c:h val="0.403888529813070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layout>
                <c:manualLayout>
                  <c:x val="-5.78943065736022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59-4419-9F44-139D0C507A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мемлекеттік меншіктен салық</c:v>
                </c:pt>
                <c:pt idx="1">
                  <c:v>өзге салықтық емес түсімдер</c:v>
                </c:pt>
                <c:pt idx="2">
                  <c:v>айыппұлдар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481.8</c:v>
                </c:pt>
                <c:pt idx="1">
                  <c:v>707.1</c:v>
                </c:pt>
                <c:pt idx="2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59-4419-9F44-139D0C507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625693402085237"/>
          <c:y val="0.58209500019984095"/>
          <c:w val="0.76362620761293465"/>
          <c:h val="0.4010786112532329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27888102973466"/>
          <c:y val="0.14502881912369311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858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463-487E-B1DC-EAD9925BBE9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5 892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63-487E-B1DC-EAD9925BB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(утв.)</c:v>
                </c:pt>
                <c:pt idx="1">
                  <c:v>2020 год (уточ)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2348.6849999999999</c:v>
                </c:pt>
                <c:pt idx="1">
                  <c:v>3027.5239999999999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63-487E-B1DC-EAD9925BB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063168"/>
        <c:axId val="45081344"/>
      </c:barChart>
      <c:catAx>
        <c:axId val="45063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/>
            </a:pPr>
            <a:endParaRPr lang="ru-RU"/>
          </a:p>
        </c:txPr>
        <c:crossAx val="45081344"/>
        <c:crosses val="autoZero"/>
        <c:auto val="1"/>
        <c:lblAlgn val="ctr"/>
        <c:lblOffset val="100"/>
        <c:noMultiLvlLbl val="0"/>
      </c:catAx>
      <c:valAx>
        <c:axId val="4508134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4506316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872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(утв.)</c:v>
                </c:pt>
                <c:pt idx="1">
                  <c:v>2020 год (уточ)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1069.7239999999999</c:v>
                </c:pt>
                <c:pt idx="1">
                  <c:v>1074.558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E-40B8-BC3B-8106FDD3B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136512"/>
        <c:axId val="163844480"/>
      </c:barChart>
      <c:catAx>
        <c:axId val="45136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3844480"/>
        <c:crosses val="autoZero"/>
        <c:auto val="1"/>
        <c:lblAlgn val="ctr"/>
        <c:lblOffset val="100"/>
        <c:noMultiLvlLbl val="0"/>
      </c:catAx>
      <c:valAx>
        <c:axId val="16384448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45136512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txPr>
    <a:bodyPr/>
    <a:lstStyle/>
    <a:p>
      <a:pPr>
        <a:defRPr sz="1874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388157295735361E-2"/>
                  <c:y val="1.74324714783490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C51-4C8D-AF60-B89669AA3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(уточ)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51-4C8D-AF60-B89669AA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980800"/>
        <c:axId val="163982336"/>
      </c:barChart>
      <c:catAx>
        <c:axId val="163980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/>
            </a:pPr>
            <a:endParaRPr lang="ru-RU"/>
          </a:p>
        </c:txPr>
        <c:crossAx val="163982336"/>
        <c:crosses val="autoZero"/>
        <c:auto val="1"/>
        <c:lblAlgn val="ctr"/>
        <c:lblOffset val="100"/>
        <c:noMultiLvlLbl val="0"/>
      </c:catAx>
      <c:valAx>
        <c:axId val="16398233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3980800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17 120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7D7-4030-934B-716220903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(утв.)</c:v>
                </c:pt>
                <c:pt idx="1">
                  <c:v>2020 год (уточ)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18320.974999999999</c:v>
                </c:pt>
                <c:pt idx="1">
                  <c:v>16620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7-4030-934B-716220903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502144"/>
        <c:axId val="164503936"/>
      </c:barChart>
      <c:catAx>
        <c:axId val="164502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/>
            </a:pPr>
            <a:endParaRPr lang="ru-RU"/>
          </a:p>
        </c:txPr>
        <c:crossAx val="164503936"/>
        <c:crosses val="autoZero"/>
        <c:auto val="1"/>
        <c:lblAlgn val="ctr"/>
        <c:lblOffset val="100"/>
        <c:noMultiLvlLbl val="0"/>
      </c:catAx>
      <c:valAx>
        <c:axId val="16450393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4502144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19688028745837E-2"/>
          <c:y val="0.25918651707690449"/>
          <c:w val="0.94610937251366001"/>
          <c:h val="0.66810547127416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6.074411541381928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8 049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D32-4E2B-9CBB-EA04ECEDE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2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(утв.)</c:v>
                </c:pt>
                <c:pt idx="1">
                  <c:v>2020 год (уточ)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1323.2360000000001</c:v>
                </c:pt>
                <c:pt idx="1">
                  <c:v>1983.22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32-4E2B-9CBB-EA04ECEDE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64541568"/>
        <c:axId val="164543104"/>
      </c:barChart>
      <c:catAx>
        <c:axId val="16454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164543104"/>
        <c:crosses val="autoZero"/>
        <c:auto val="1"/>
        <c:lblAlgn val="ctr"/>
        <c:lblOffset val="100"/>
        <c:noMultiLvlLbl val="0"/>
      </c:catAx>
      <c:valAx>
        <c:axId val="1645431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4541568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998-4526-AB26-2B23DEB9EC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6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(утв.)</c:v>
                </c:pt>
                <c:pt idx="1">
                  <c:v>2020 год (уточ)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1000</c:v>
                </c:pt>
                <c:pt idx="1">
                  <c:v>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98-4526-AB26-2B23DEB9E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280576"/>
        <c:axId val="164327424"/>
      </c:barChart>
      <c:catAx>
        <c:axId val="164280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78" b="1"/>
            </a:pPr>
            <a:endParaRPr lang="ru-RU"/>
          </a:p>
        </c:txPr>
        <c:crossAx val="164327424"/>
        <c:crosses val="autoZero"/>
        <c:auto val="1"/>
        <c:lblAlgn val="ctr"/>
        <c:lblOffset val="100"/>
        <c:noMultiLvlLbl val="0"/>
      </c:catAx>
      <c:valAx>
        <c:axId val="16432742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4280576"/>
        <c:crosses val="autoZero"/>
        <c:crossBetween val="between"/>
      </c:valAx>
      <c:spPr>
        <a:noFill/>
        <a:ln w="22296">
          <a:noFill/>
        </a:ln>
      </c:spPr>
    </c:plotArea>
    <c:plotVisOnly val="1"/>
    <c:dispBlanksAs val="gap"/>
    <c:showDLblsOverMax val="0"/>
  </c:chart>
  <c:txPr>
    <a:bodyPr/>
    <a:lstStyle/>
    <a:p>
      <a:pPr>
        <a:defRPr sz="1645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0.23113923259241922"/>
          <c:w val="0.68960886716033376"/>
          <c:h val="0.551987290828893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kk-KZ" smtClean="0"/>
                      <a:t>6</a:t>
                    </a:r>
                    <a:r>
                      <a:rPr lang="en-US" smtClean="0"/>
                      <a:t> </a:t>
                    </a:r>
                    <a:r>
                      <a:rPr lang="kk-KZ" smtClean="0"/>
                      <a:t>030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25-4919-BB77-AB79E8ED0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7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(уточ)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6030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25-4919-BB77-AB79E8ED0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343168"/>
        <c:axId val="164357248"/>
      </c:barChart>
      <c:catAx>
        <c:axId val="164343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99" b="1"/>
            </a:pPr>
            <a:endParaRPr lang="ru-RU"/>
          </a:p>
        </c:txPr>
        <c:crossAx val="164357248"/>
        <c:crosses val="autoZero"/>
        <c:auto val="1"/>
        <c:lblAlgn val="ctr"/>
        <c:lblOffset val="100"/>
        <c:noMultiLvlLbl val="0"/>
      </c:catAx>
      <c:valAx>
        <c:axId val="16435724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4343168"/>
        <c:crosses val="autoZero"/>
        <c:crossBetween val="between"/>
      </c:valAx>
      <c:spPr>
        <a:noFill/>
        <a:ln w="20307">
          <a:noFill/>
        </a:ln>
      </c:spPr>
    </c:plotArea>
    <c:plotVisOnly val="1"/>
    <c:dispBlanksAs val="gap"/>
    <c:showDLblsOverMax val="0"/>
  </c:chart>
  <c:txPr>
    <a:bodyPr/>
    <a:lstStyle/>
    <a:p>
      <a:pPr>
        <a:defRPr sz="1497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68511111509692E-2"/>
          <c:y val="0.14037463588878574"/>
          <c:w val="0.94610937251366001"/>
          <c:h val="0.66810547127416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 </a:t>
                    </a:r>
                    <a:r>
                      <a:rPr lang="en-US" smtClean="0"/>
                      <a:t>981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C9-4FE4-B411-055FC3BB11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2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(утв.)</c:v>
                </c:pt>
                <c:pt idx="1">
                  <c:v>2020 год (уточ)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8659.0830000000005</c:v>
                </c:pt>
                <c:pt idx="1">
                  <c:v>9746.1190000000006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C9-4FE4-B411-055FC3BB1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64404608"/>
        <c:axId val="165164160"/>
      </c:barChart>
      <c:catAx>
        <c:axId val="16440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165164160"/>
        <c:crosses val="autoZero"/>
        <c:auto val="1"/>
        <c:lblAlgn val="ctr"/>
        <c:lblOffset val="100"/>
        <c:noMultiLvlLbl val="0"/>
      </c:catAx>
      <c:valAx>
        <c:axId val="16516416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4404608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(утв.)</c:v>
                </c:pt>
                <c:pt idx="1">
                  <c:v>2020 год (уточ)</c:v>
                </c:pt>
              </c:strCache>
            </c:strRef>
          </c:cat>
          <c:val>
            <c:numRef>
              <c:f>Лист1!$B$2:$B$3</c:f>
              <c:numCache>
                <c:formatCode>#\ ##0</c:formatCode>
                <c:ptCount val="2"/>
                <c:pt idx="0">
                  <c:v>4017.8</c:v>
                </c:pt>
                <c:pt idx="1">
                  <c:v>3995.297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1-4705-AC0F-0E5CA199F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584056"/>
        <c:axId val="1"/>
      </c:barChart>
      <c:catAx>
        <c:axId val="126584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\ ##0" sourceLinked="1"/>
        <c:majorTickMark val="out"/>
        <c:minorTickMark val="none"/>
        <c:tickLblPos val="nextTo"/>
        <c:crossAx val="126584056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  <c:showDLblsOverMax val="0"/>
  </c:chart>
  <c:txPr>
    <a:bodyPr/>
    <a:lstStyle/>
    <a:p>
      <a:pPr>
        <a:defRPr sz="1874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1 801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B0C-4383-8390-7606DBFD8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(утв.)</c:v>
                </c:pt>
                <c:pt idx="1">
                  <c:v>2020 год (уточ)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1633.297</c:v>
                </c:pt>
                <c:pt idx="1">
                  <c:v>2044.1969999999999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0C-4383-8390-7606DBFD8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200640"/>
        <c:axId val="165202176"/>
      </c:barChart>
      <c:catAx>
        <c:axId val="165200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/>
            </a:pPr>
            <a:endParaRPr lang="ru-RU"/>
          </a:p>
        </c:txPr>
        <c:crossAx val="165202176"/>
        <c:crosses val="autoZero"/>
        <c:auto val="1"/>
        <c:lblAlgn val="ctr"/>
        <c:lblOffset val="100"/>
        <c:noMultiLvlLbl val="0"/>
      </c:catAx>
      <c:valAx>
        <c:axId val="16520217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5200640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02029218238436"/>
          <c:y val="7.5718748461169355E-2"/>
          <c:w val="0.59059790383102206"/>
          <c:h val="0.42912811263346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Lbls>
            <c:dLbl>
              <c:idx val="1"/>
              <c:layout>
                <c:manualLayout>
                  <c:x val="0.11683283801537704"/>
                  <c:y val="6.619373179487439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7C-4BDF-BF06-BA0EEBC62188}"/>
                </c:ext>
              </c:extLst>
            </c:dLbl>
            <c:dLbl>
              <c:idx val="2"/>
              <c:layout>
                <c:manualLayout>
                  <c:x val="0.11226207491371325"/>
                  <c:y val="9.044183843973005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7C-4BDF-BF06-BA0EEBC62188}"/>
                </c:ext>
              </c:extLst>
            </c:dLbl>
            <c:dLbl>
              <c:idx val="3"/>
              <c:layout>
                <c:manualLayout>
                  <c:x val="-5.78943065736022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C-4BDF-BF06-BA0EEBC621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пәтер сату</c:v>
                </c:pt>
                <c:pt idx="1">
                  <c:v>пәтерлерді жекешелендіру</c:v>
                </c:pt>
                <c:pt idx="2">
                  <c:v>жер мен бейматериалдық активтер сату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12132.8</c:v>
                </c:pt>
                <c:pt idx="1">
                  <c:v>1100</c:v>
                </c:pt>
                <c:pt idx="2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C-4BDF-BF06-BA0EEBC62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625693402085237"/>
          <c:y val="0.58209500019984095"/>
          <c:w val="0.76362620761293465"/>
          <c:h val="0.4010786112532329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1372972020781"/>
          <c:y val="7.844617549157544E-2"/>
          <c:w val="0.73748026065017336"/>
          <c:h val="0.70468000411790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 </a:t>
                    </a:r>
                    <a:r>
                      <a:rPr lang="en-US" smtClean="0"/>
                      <a:t>506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2A-4163-86F8-2ECE43913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 (утв.)</c:v>
                </c:pt>
                <c:pt idx="1">
                  <c:v>2020 год (уточ)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2348.6849999999999</c:v>
                </c:pt>
                <c:pt idx="1">
                  <c:v>3027.5239999999999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A-4163-86F8-2ECE43913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484992"/>
        <c:axId val="164486528"/>
      </c:barChart>
      <c:catAx>
        <c:axId val="164484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/>
            </a:pPr>
            <a:endParaRPr lang="ru-RU"/>
          </a:p>
        </c:txPr>
        <c:crossAx val="164486528"/>
        <c:crosses val="autoZero"/>
        <c:auto val="1"/>
        <c:lblAlgn val="ctr"/>
        <c:lblOffset val="100"/>
        <c:noMultiLvlLbl val="0"/>
      </c:catAx>
      <c:valAx>
        <c:axId val="16448652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64484992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872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0895E-2"/>
          <c:y val="0.14397493249049456"/>
          <c:w val="0.94610937251365901"/>
          <c:h val="0.66810547127416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Шығыстар барлығы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2046165789867057E-2"/>
                  <c:y val="-3.2993874214354535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112096,8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20-4E84-B43C-EF04EE6B2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жыл (нақт. жоспар)</c:v>
                </c:pt>
                <c:pt idx="1">
                  <c:v>2020 жыл (нақт. жоспар)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86069.2</c:v>
                </c:pt>
                <c:pt idx="1">
                  <c:v>114289.7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0-4E84-B43C-EF04EE6B28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жергілікті бюджет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56529,1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620-4E84-B43C-EF04EE6B2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жыл (нақт. жоспар)</c:v>
                </c:pt>
                <c:pt idx="1">
                  <c:v>2020 жыл (нақт. жоспар)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65458.2</c:v>
                </c:pt>
                <c:pt idx="1">
                  <c:v>80695.100000000006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20-4E84-B43C-EF04EE6B28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Трансферттер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55567,7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620-4E84-B43C-EF04EE6B2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жыл (нақт. жоспар)</c:v>
                </c:pt>
                <c:pt idx="1">
                  <c:v>2020 жыл (нақт. жоспар)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20611</c:v>
                </c:pt>
                <c:pt idx="1">
                  <c:v>33594.6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20-4E84-B43C-EF04EE6B2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43594880"/>
        <c:axId val="43596416"/>
      </c:barChart>
      <c:catAx>
        <c:axId val="4359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3596416"/>
        <c:crosses val="autoZero"/>
        <c:auto val="1"/>
        <c:lblAlgn val="ctr"/>
        <c:lblOffset val="100"/>
        <c:noMultiLvlLbl val="0"/>
      </c:catAx>
      <c:valAx>
        <c:axId val="43596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5948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18675,9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139-4A31-9960-65A2428C0F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жыл</c:v>
                </c:pt>
                <c:pt idx="1">
                  <c:v>2020 жыл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15835.2</c:v>
                </c:pt>
                <c:pt idx="1">
                  <c:v>18285.900000000001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39-4A31-9960-65A2428C0F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002189009774453E-2"/>
                  <c:y val="-8.2556629297332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39-4A31-9960-65A2428C0FE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6616,5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39-4A31-9960-65A2428C0F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жыл</c:v>
                </c:pt>
                <c:pt idx="1">
                  <c:v>2020 жыл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1427.5</c:v>
                </c:pt>
                <c:pt idx="1">
                  <c:v>6427.5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39-4A31-9960-65A2428C0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20288"/>
        <c:axId val="54221824"/>
      </c:barChart>
      <c:catAx>
        <c:axId val="54220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4221824"/>
        <c:crosses val="autoZero"/>
        <c:auto val="1"/>
        <c:lblAlgn val="ctr"/>
        <c:lblOffset val="100"/>
        <c:noMultiLvlLbl val="0"/>
      </c:catAx>
      <c:valAx>
        <c:axId val="5422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220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46"/>
          <c:y val="0.71104413345205775"/>
          <c:w val="0.25318273248456491"/>
          <c:h val="0.1692703424084955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42286,7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03-44A7-A3CF-0219E64DC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жыл</c:v>
                </c:pt>
                <c:pt idx="1">
                  <c:v>2020 жыл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33219.1</c:v>
                </c:pt>
                <c:pt idx="1">
                  <c:v>42193.8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3-44A7-A3CF-0219E64DC6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0542445335180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03-44A7-A3CF-0219E64DC67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16088,3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03-44A7-A3CF-0219E64DC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жыл</c:v>
                </c:pt>
                <c:pt idx="1">
                  <c:v>2020 жыл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13960.3</c:v>
                </c:pt>
                <c:pt idx="1">
                  <c:v>22876.2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03-44A7-A3CF-0219E64DC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872576"/>
        <c:axId val="100874112"/>
      </c:barChart>
      <c:catAx>
        <c:axId val="100872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0874112"/>
        <c:crosses val="autoZero"/>
        <c:auto val="1"/>
        <c:lblAlgn val="ctr"/>
        <c:lblOffset val="100"/>
        <c:noMultiLvlLbl val="0"/>
      </c:catAx>
      <c:valAx>
        <c:axId val="100874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0872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46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7841,1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74-460E-9EBD-22F2C5921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жыл</c:v>
                </c:pt>
                <c:pt idx="1">
                  <c:v>2020 жыл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5583</c:v>
                </c:pt>
                <c:pt idx="1">
                  <c:v>7931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74-460E-9EBD-22F2C59217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1835,5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74-460E-9EBD-22F2C5921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жыл</c:v>
                </c:pt>
                <c:pt idx="1">
                  <c:v>2020 жыл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811</c:v>
                </c:pt>
                <c:pt idx="1">
                  <c:v>1727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74-460E-9EBD-22F2C5921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386368"/>
        <c:axId val="36291328"/>
      </c:barChart>
      <c:catAx>
        <c:axId val="41386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6291328"/>
        <c:crosses val="autoZero"/>
        <c:auto val="1"/>
        <c:lblAlgn val="ctr"/>
        <c:lblOffset val="100"/>
        <c:noMultiLvlLbl val="0"/>
      </c:catAx>
      <c:valAx>
        <c:axId val="36291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1386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146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8853533467193"/>
          <c:y val="4.2297530754150527E-2"/>
          <c:w val="0.78785332019914112"/>
          <c:h val="0.81967281413176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958729912040368E-3"/>
                  <c:y val="-0.14246931861524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E7-4275-AC02-A6628A55F93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5672,9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E7-4275-AC02-A6628A55F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жылы</c:v>
                </c:pt>
                <c:pt idx="1">
                  <c:v>2020 жылы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6445.7</c:v>
                </c:pt>
                <c:pt idx="1">
                  <c:v>5483.1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E7-4275-AC02-A6628A55F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62112"/>
        <c:axId val="142264192"/>
      </c:barChart>
      <c:catAx>
        <c:axId val="11516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2264192"/>
        <c:crosses val="autoZero"/>
        <c:auto val="1"/>
        <c:lblAlgn val="ctr"/>
        <c:lblOffset val="100"/>
        <c:noMultiLvlLbl val="0"/>
      </c:catAx>
      <c:valAx>
        <c:axId val="142264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516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0.21486</cdr:x>
      <cdr:y>0.07575</cdr:y>
    </cdr:to>
    <cdr:sp macro="" textlink="">
      <cdr:nvSpPr>
        <cdr:cNvPr id="6" name="TextBox 26"/>
        <cdr:cNvSpPr txBox="1"/>
      </cdr:nvSpPr>
      <cdr:spPr>
        <a:xfrm xmlns:a="http://schemas.openxmlformats.org/drawingml/2006/main">
          <a:off x="0" y="0"/>
          <a:ext cx="1872208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1pPr>
          <a:lvl2pPr marL="45717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2pPr>
          <a:lvl3pPr marL="91435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3pPr>
          <a:lvl4pPr marL="13715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4pPr>
          <a:lvl5pPr marL="182870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5pPr>
          <a:lvl6pPr marL="2285878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6pPr>
          <a:lvl7pPr marL="2743054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7pPr>
          <a:lvl8pPr marL="3200229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8pPr>
          <a:lvl9pPr marL="3657405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9pPr>
        </a:lstStyle>
        <a:p xmlns:a="http://schemas.openxmlformats.org/drawingml/2006/main">
          <a:pPr>
            <a:defRPr/>
          </a:pPr>
          <a:endParaRPr lang="ru-RU" b="1" dirty="0" smtClean="0">
            <a:solidFill>
              <a:srgbClr val="8064A2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defRPr/>
          </a:pPr>
          <a:endParaRPr lang="ru-RU" b="1" dirty="0">
            <a:solidFill>
              <a:srgbClr val="8064A2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0.04722</cdr:x>
      <cdr:y>0</cdr:y>
    </cdr:from>
    <cdr:to>
      <cdr:x>0.88986</cdr:x>
      <cdr:y>0.09183</cdr:y>
    </cdr:to>
    <cdr:sp macro="" textlink="">
      <cdr:nvSpPr>
        <cdr:cNvPr id="8" name="TextBox 26"/>
        <cdr:cNvSpPr txBox="1"/>
      </cdr:nvSpPr>
      <cdr:spPr>
        <a:xfrm xmlns:a="http://schemas.openxmlformats.org/drawingml/2006/main">
          <a:off x="431801" y="0"/>
          <a:ext cx="770510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1pPr>
          <a:lvl2pPr marL="45717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2pPr>
          <a:lvl3pPr marL="91435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3pPr>
          <a:lvl4pPr marL="13715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4pPr>
          <a:lvl5pPr marL="182870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5pPr>
          <a:lvl6pPr marL="2285878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6pPr>
          <a:lvl7pPr marL="2743054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7pPr>
          <a:lvl8pPr marL="3200229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8pPr>
          <a:lvl9pPr marL="3657405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ru-RU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Кохлеарлық импланттарға сөйлеу процессорларын </a:t>
          </a:r>
          <a:r>
            <a:rPr lang="ru-RU" sz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ауыстыру</a:t>
          </a:r>
          <a:r>
            <a:rPr lang="ru-RU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және жүйге келтіру бойынша қызметтерге (41 адам))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0.87743</cdr:x>
      <cdr:y>0.21874</cdr:y>
    </cdr:from>
    <cdr:to>
      <cdr:x>0.98237</cdr:x>
      <cdr:y>0.37551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023224" y="1246411"/>
          <a:ext cx="959571" cy="893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0.33462</cdr:x>
      <cdr:y>0.35802</cdr:y>
    </cdr:from>
    <cdr:to>
      <cdr:x>0.43956</cdr:x>
      <cdr:y>0.45679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915816" y="2088232"/>
          <a:ext cx="9144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6" name="Прямая соединительная линия 25"/>
        <cdr:cNvSpPr/>
      </cdr:nvSpPr>
      <cdr:spPr>
        <a:xfrm xmlns:a="http://schemas.openxmlformats.org/drawingml/2006/main">
          <a:off x="0" y="-62068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0.63946</cdr:x>
      <cdr:y>0.02362</cdr:y>
    </cdr:from>
    <cdr:to>
      <cdr:x>0.97559</cdr:x>
      <cdr:y>0.14173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5572132" y="142876"/>
          <a:ext cx="2928958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0.7119</cdr:x>
      <cdr:y>0.07837</cdr:y>
    </cdr:from>
    <cdr:to>
      <cdr:x>0.99928</cdr:x>
      <cdr:y>0.21259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509657" y="446577"/>
          <a:ext cx="2627803" cy="764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инвалидными колясками,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сурдо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тифло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средствами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(5 819 средств)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0.80731</cdr:x>
      <cdr:y>0.34767</cdr:y>
    </cdr:from>
    <cdr:to>
      <cdr:x>0.98769</cdr:x>
      <cdr:y>0.50564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382024" y="1981058"/>
          <a:ext cx="1649369" cy="90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Обеспечение протезно-ортопедическими изделиями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10 261 изделий)</a:t>
          </a:r>
        </a:p>
        <a:p xmlns:a="http://schemas.openxmlformats.org/drawingml/2006/main">
          <a:pPr lvl="0"/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0.1653</cdr:x>
      <cdr:y>0.09409</cdr:y>
    </cdr:from>
    <cdr:to>
      <cdr:x>0.42148</cdr:x>
      <cdr:y>0.16444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511548" y="536153"/>
          <a:ext cx="2342473" cy="400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развитие Служб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Инватакси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</cdr:x>
      <cdr:y>0</cdr:y>
    </cdr:from>
    <cdr:to>
      <cdr:x>0.73202</cdr:x>
      <cdr:y>0.10505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107306" y="0"/>
          <a:ext cx="2428893" cy="642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0.00393</cdr:x>
      <cdr:y>0.34703</cdr:y>
    </cdr:from>
    <cdr:to>
      <cdr:x>0.24405</cdr:x>
      <cdr:y>0.53453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5892" y="1977394"/>
          <a:ext cx="2195736" cy="106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ts val="15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Материальное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обеспечение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детей-инвалидов, воспитывающихся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и обучающихся на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дому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232 чел</a:t>
          </a: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.)</a:t>
          </a:r>
        </a:p>
      </cdr:txBody>
    </cdr:sp>
  </cdr:relSizeAnchor>
  <cdr:relSizeAnchor xmlns:cdr="http://schemas.openxmlformats.org/drawingml/2006/chartDrawing">
    <cdr:from>
      <cdr:x>0.74154</cdr:x>
      <cdr:y>0.57986</cdr:y>
    </cdr:from>
    <cdr:to>
      <cdr:x>1</cdr:x>
      <cdr:y>0.8736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6780607" y="3304100"/>
          <a:ext cx="2363393" cy="1673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обязательными  гигиеническими средствами, на услуги индивидуального помощника, услуги специалиста жестового языка 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(4 692 чел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.)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8" name="Прямая соединительная линия 37"/>
        <cdr:cNvSpPr/>
      </cdr:nvSpPr>
      <cdr:spPr>
        <a:xfrm xmlns:a="http://schemas.openxmlformats.org/drawingml/2006/main" flipV="1">
          <a:off x="-107504" y="-76470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0.31516</cdr:y>
    </cdr:from>
    <cdr:to>
      <cdr:x>0.25198</cdr:x>
      <cdr:y>0.58363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-215008" y="1928826"/>
          <a:ext cx="2249918" cy="1643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>
          <a:off x="-107504" y="-40466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0.07868</cdr:x>
      <cdr:y>0.66015</cdr:y>
    </cdr:from>
    <cdr:to>
      <cdr:x>0.3284</cdr:x>
      <cdr:y>0.79331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719460" y="3761594"/>
          <a:ext cx="2283409" cy="758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lnSpc>
              <a:spcPts val="1400"/>
            </a:lnSpc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Размещение государственного социального заказа в неправительственных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организациях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0.02382</cdr:x>
      <cdr:y>0.19603</cdr:y>
    </cdr:from>
    <cdr:to>
      <cdr:x>0.29808</cdr:x>
      <cdr:y>0.32103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217793" y="1116994"/>
          <a:ext cx="2507812" cy="712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ru-RU" sz="1400" dirty="0">
              <a:latin typeface="Times New Roman" pitchFamily="18" charset="0"/>
              <a:cs typeface="Times New Roman" pitchFamily="18" charset="0"/>
            </a:rPr>
            <a:t>На санаторно-курортное лечением инвалидов и детей инвалидов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2 639 чел.)</a:t>
          </a:r>
        </a:p>
      </cdr:txBody>
    </cdr:sp>
  </cdr:relSizeAnchor>
  <cdr:relSizeAnchor xmlns:cdr="http://schemas.openxmlformats.org/drawingml/2006/chartDrawing">
    <cdr:from>
      <cdr:x>0.19056</cdr:x>
      <cdr:y>0.9189</cdr:y>
    </cdr:from>
    <cdr:to>
      <cdr:x>0.8048</cdr:x>
      <cdr:y>1</cdr:y>
    </cdr:to>
    <cdr:sp macro="" textlink="">
      <cdr:nvSpPr>
        <cdr:cNvPr id="37" name="Прямоугольник 36"/>
        <cdr:cNvSpPr/>
      </cdr:nvSpPr>
      <cdr:spPr>
        <a:xfrm xmlns:a="http://schemas.openxmlformats.org/drawingml/2006/main">
          <a:off x="1742480" y="5293458"/>
          <a:ext cx="5616624" cy="46718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0.24568</cdr:x>
      <cdr:y>0.93442</cdr:y>
    </cdr:from>
    <cdr:to>
      <cdr:x>0.7733</cdr:x>
      <cdr:y>1</cdr:y>
    </cdr:to>
    <cdr:sp macro="" textlink="">
      <cdr:nvSpPr>
        <cdr:cNvPr id="39" name="TextBox 8"/>
        <cdr:cNvSpPr txBox="1"/>
      </cdr:nvSpPr>
      <cdr:spPr>
        <a:xfrm xmlns:a="http://schemas.openxmlformats.org/drawingml/2006/main">
          <a:off x="2248838" y="5339697"/>
          <a:ext cx="4829583" cy="374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dirty="0" smtClean="0">
              <a:solidFill>
                <a:schemeClr val="bg1"/>
              </a:solidFill>
            </a:rPr>
            <a:t>ГРАЖДАНСКИЙ БЮДЖЕТ ГОРОДА НУР-СУЛТАН</a:t>
          </a:r>
          <a:endParaRPr lang="ru-RU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0.21486</cdr:x>
      <cdr:y>0.07575</cdr:y>
    </cdr:to>
    <cdr:sp macro="" textlink="">
      <cdr:nvSpPr>
        <cdr:cNvPr id="6" name="TextBox 26"/>
        <cdr:cNvSpPr txBox="1"/>
      </cdr:nvSpPr>
      <cdr:spPr>
        <a:xfrm xmlns:a="http://schemas.openxmlformats.org/drawingml/2006/main">
          <a:off x="0" y="0"/>
          <a:ext cx="1872208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1pPr>
          <a:lvl2pPr marL="45717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2pPr>
          <a:lvl3pPr marL="91435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3pPr>
          <a:lvl4pPr marL="13715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4pPr>
          <a:lvl5pPr marL="182870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5pPr>
          <a:lvl6pPr marL="2285878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6pPr>
          <a:lvl7pPr marL="2743054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7pPr>
          <a:lvl8pPr marL="3200229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8pPr>
          <a:lvl9pPr marL="3657405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9pPr>
        </a:lstStyle>
        <a:p xmlns:a="http://schemas.openxmlformats.org/drawingml/2006/main">
          <a:pPr>
            <a:defRPr/>
          </a:pPr>
          <a:endParaRPr lang="ru-RU" b="1" dirty="0" smtClean="0">
            <a:solidFill>
              <a:srgbClr val="8064A2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defRPr/>
          </a:pPr>
          <a:endParaRPr lang="ru-RU" b="1" dirty="0">
            <a:solidFill>
              <a:srgbClr val="8064A2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0.04725</cdr:x>
      <cdr:y>0</cdr:y>
    </cdr:from>
    <cdr:to>
      <cdr:x>0.99224</cdr:x>
      <cdr:y>0.16746</cdr:y>
    </cdr:to>
    <cdr:sp macro="" textlink="">
      <cdr:nvSpPr>
        <cdr:cNvPr id="8" name="TextBox 26"/>
        <cdr:cNvSpPr txBox="1"/>
      </cdr:nvSpPr>
      <cdr:spPr>
        <a:xfrm xmlns:a="http://schemas.openxmlformats.org/drawingml/2006/main">
          <a:off x="432048" y="0"/>
          <a:ext cx="8640960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1pPr>
          <a:lvl2pPr marL="45717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2pPr>
          <a:lvl3pPr marL="91435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3pPr>
          <a:lvl4pPr marL="13715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4pPr>
          <a:lvl5pPr marL="182870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5pPr>
          <a:lvl6pPr marL="2285878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6pPr>
          <a:lvl7pPr marL="2743054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7pPr>
          <a:lvl8pPr marL="3200229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8pPr>
          <a:lvl9pPr marL="3657405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9pPr>
        </a:lstStyle>
        <a:p xmlns:a="http://schemas.openxmlformats.org/drawingml/2006/main">
          <a:pPr>
            <a:defRPr/>
          </a:pPr>
          <a:endParaRPr lang="ru-RU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defRPr/>
          </a:pP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defRPr/>
          </a:pP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Кохлеарлық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импланттарға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сөйлеу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процессорларын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ауыстыру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жүйге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келтіру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қызметтерге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41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))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0.87743</cdr:x>
      <cdr:y>0.21874</cdr:y>
    </cdr:from>
    <cdr:to>
      <cdr:x>0.98237</cdr:x>
      <cdr:y>0.37551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023224" y="1246411"/>
          <a:ext cx="959571" cy="893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0.33462</cdr:x>
      <cdr:y>0.35802</cdr:y>
    </cdr:from>
    <cdr:to>
      <cdr:x>0.43956</cdr:x>
      <cdr:y>0.45679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915816" y="2088232"/>
          <a:ext cx="9144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6" name="Прямая соединительная линия 25"/>
        <cdr:cNvSpPr/>
      </cdr:nvSpPr>
      <cdr:spPr>
        <a:xfrm xmlns:a="http://schemas.openxmlformats.org/drawingml/2006/main">
          <a:off x="0" y="-62068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0.63946</cdr:x>
      <cdr:y>0.02362</cdr:y>
    </cdr:from>
    <cdr:to>
      <cdr:x>0.97559</cdr:x>
      <cdr:y>0.14173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5572132" y="142876"/>
          <a:ext cx="2928958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0.7119</cdr:x>
      <cdr:y>0.20498</cdr:y>
    </cdr:from>
    <cdr:to>
      <cdr:x>0.99928</cdr:x>
      <cdr:y>0.34124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509614" y="1167854"/>
          <a:ext cx="2627803" cy="776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Мүгедек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арбалармен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сурдо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тифлоқұралдармен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қамтамасыз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(5 819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қаражат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0.80731</cdr:x>
      <cdr:y>0.34767</cdr:y>
    </cdr:from>
    <cdr:to>
      <cdr:x>0.98769</cdr:x>
      <cdr:y>0.50564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382024" y="1981058"/>
          <a:ext cx="1649369" cy="90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err="1">
              <a:latin typeface="Times New Roman" pitchFamily="18" charset="0"/>
              <a:cs typeface="Times New Roman" pitchFamily="18" charset="0"/>
            </a:rPr>
            <a:t>Протездік-ортопедиялық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бұйымдармен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қамтамасыз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(10 261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бұйым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))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0.1653</cdr:x>
      <cdr:y>0.13902</cdr:y>
    </cdr:from>
    <cdr:to>
      <cdr:x>0.42148</cdr:x>
      <cdr:y>0.22754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511503" y="792088"/>
          <a:ext cx="2342511" cy="504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Инватакси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қызметтерін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дамытуға</a:t>
          </a:r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</cdr:x>
      <cdr:y>0</cdr:y>
    </cdr:from>
    <cdr:to>
      <cdr:x>0.73202</cdr:x>
      <cdr:y>0.10505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107306" y="0"/>
          <a:ext cx="2428893" cy="642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0.04724</cdr:x>
      <cdr:y>0.39807</cdr:y>
    </cdr:from>
    <cdr:to>
      <cdr:x>0.28213</cdr:x>
      <cdr:y>0.59394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31924" y="2267992"/>
          <a:ext cx="2147886" cy="1116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ts val="1500"/>
            </a:lnSpc>
          </a:pPr>
          <a:r>
            <a:rPr lang="ru-RU" sz="1400" dirty="0" err="1">
              <a:latin typeface="Times New Roman" pitchFamily="18" charset="0"/>
              <a:cs typeface="Times New Roman" pitchFamily="18" charset="0"/>
            </a:rPr>
            <a:t>Үйде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тәрбиеленетін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оқытылатын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мүгедек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балаларды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материалдық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қамтамасыз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(232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))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0.74154</cdr:x>
      <cdr:y>0.61928</cdr:y>
    </cdr:from>
    <cdr:to>
      <cdr:x>1</cdr:x>
      <cdr:y>0.93524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6780643" y="3528392"/>
          <a:ext cx="2363358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err="1">
              <a:latin typeface="Times New Roman" pitchFamily="18" charset="0"/>
              <a:cs typeface="Times New Roman" pitchFamily="18" charset="0"/>
            </a:rPr>
            <a:t>Міндетті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гигиеналық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құралдармен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қамтамасыз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жеке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көмекшінің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ымдау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тілі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маманының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қызметтеріне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(4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692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))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8" name="Прямая соединительная линия 37"/>
        <cdr:cNvSpPr/>
      </cdr:nvSpPr>
      <cdr:spPr>
        <a:xfrm xmlns:a="http://schemas.openxmlformats.org/drawingml/2006/main" flipV="1">
          <a:off x="-107504" y="-76470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0.31516</cdr:y>
    </cdr:from>
    <cdr:to>
      <cdr:x>0.25198</cdr:x>
      <cdr:y>0.58363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-215008" y="1928826"/>
          <a:ext cx="2249918" cy="1643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>
          <a:off x="-107504" y="-40466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0.07868</cdr:x>
      <cdr:y>0.69511</cdr:y>
    </cdr:from>
    <cdr:to>
      <cdr:x>0.3284</cdr:x>
      <cdr:y>0.85975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719450" y="3960439"/>
          <a:ext cx="2283440" cy="938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lnSpc>
              <a:spcPts val="1400"/>
            </a:lnSpc>
          </a:pPr>
          <a:r>
            <a:rPr lang="ru-RU" sz="1400" dirty="0" err="1">
              <a:latin typeface="Times New Roman" pitchFamily="18" charset="0"/>
              <a:cs typeface="Times New Roman" pitchFamily="18" charset="0"/>
            </a:rPr>
            <a:t>Үкіметтік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ұйымдарда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мемлекеттік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әлеуметтік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тапсырысты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орналастыру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0.04724</cdr:x>
      <cdr:y>0.23312</cdr:y>
    </cdr:from>
    <cdr:to>
      <cdr:x>0.33074</cdr:x>
      <cdr:y>0.36658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431924" y="1328192"/>
          <a:ext cx="2592386" cy="760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ru-RU" sz="1400" dirty="0" err="1">
              <a:latin typeface="Times New Roman" pitchFamily="18" charset="0"/>
              <a:cs typeface="Times New Roman" pitchFamily="18" charset="0"/>
            </a:rPr>
            <a:t>Мүгедектерді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мүгедек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балаларды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санаторлық-курорттық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емдеуге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(2 639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))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0.19056</cdr:x>
      <cdr:y>0.9189</cdr:y>
    </cdr:from>
    <cdr:to>
      <cdr:x>0.8048</cdr:x>
      <cdr:y>1</cdr:y>
    </cdr:to>
    <cdr:sp macro="" textlink="">
      <cdr:nvSpPr>
        <cdr:cNvPr id="37" name="Прямоугольник 36"/>
        <cdr:cNvSpPr/>
      </cdr:nvSpPr>
      <cdr:spPr>
        <a:xfrm xmlns:a="http://schemas.openxmlformats.org/drawingml/2006/main">
          <a:off x="1742480" y="5293458"/>
          <a:ext cx="5616624" cy="46718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0.24568</cdr:x>
      <cdr:y>0.88656</cdr:y>
    </cdr:from>
    <cdr:to>
      <cdr:x>0.89774</cdr:x>
      <cdr:y>1</cdr:y>
    </cdr:to>
    <cdr:sp macro="" textlink="">
      <cdr:nvSpPr>
        <cdr:cNvPr id="39" name="TextBox 8"/>
        <cdr:cNvSpPr txBox="1"/>
      </cdr:nvSpPr>
      <cdr:spPr>
        <a:xfrm xmlns:a="http://schemas.openxmlformats.org/drawingml/2006/main">
          <a:off x="2246498" y="5051206"/>
          <a:ext cx="596241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endParaRPr lang="ru-RU" dirty="0" smtClean="0">
            <a:solidFill>
              <a:schemeClr val="bg1"/>
            </a:solidFill>
          </a:endParaRPr>
        </a:p>
        <a:p xmlns:a="http://schemas.openxmlformats.org/drawingml/2006/main">
          <a:pPr algn="just"/>
          <a:r>
            <a:rPr lang="ru-RU" dirty="0" smtClean="0">
              <a:solidFill>
                <a:schemeClr val="bg1"/>
              </a:solidFill>
            </a:rPr>
            <a:t>НҰР-СҰЛТАН </a:t>
          </a:r>
          <a:r>
            <a:rPr lang="ru-RU" dirty="0">
              <a:solidFill>
                <a:schemeClr val="bg1"/>
              </a:solidFill>
            </a:rPr>
            <a:t>ҚАЛАСЫНЫҢ АЗАМАТТЫҚ БЮДЖЕТІ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0.78461</cdr:x>
      <cdr:y>0.46084</cdr:y>
    </cdr:from>
    <cdr:to>
      <cdr:x>0.93502</cdr:x>
      <cdr:y>0.65134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2629467" y="744556"/>
          <a:ext cx="504067" cy="3077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/>
            <a:t>1,4</a:t>
          </a:r>
        </a:p>
      </cdr:txBody>
    </cdr:sp>
  </cdr:relSizeAnchor>
  <cdr:relSizeAnchor xmlns:cdr="http://schemas.openxmlformats.org/drawingml/2006/chartDrawing">
    <cdr:from>
      <cdr:x>0.78461</cdr:x>
      <cdr:y>0.16474</cdr:y>
    </cdr:from>
    <cdr:to>
      <cdr:x>0.93502</cdr:x>
      <cdr:y>0.35524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629467" y="266167"/>
          <a:ext cx="504067" cy="3077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/>
            <a:t>5,1</a:t>
          </a:r>
          <a:endParaRPr lang="ru-RU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0.70908</cdr:x>
      <cdr:y>0.18724</cdr:y>
    </cdr:from>
    <cdr:to>
      <cdr:x>0.94543</cdr:x>
      <cdr:y>0.3673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2376264" y="288032"/>
          <a:ext cx="792059" cy="2769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prstClr val="black"/>
              </a:solidFill>
            </a:rPr>
            <a:t>18 351</a:t>
          </a:r>
          <a:endParaRPr lang="ru-RU" sz="12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0.53718</cdr:x>
      <cdr:y>0.46811</cdr:y>
    </cdr:from>
    <cdr:to>
      <cdr:x>0.77353</cdr:x>
      <cdr:y>0.64817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1800200" y="720080"/>
          <a:ext cx="792059" cy="2769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prstClr val="black"/>
              </a:solidFill>
            </a:rPr>
            <a:t>13 325</a:t>
          </a:r>
          <a:endParaRPr lang="ru-RU" sz="1200" dirty="0">
            <a:solidFill>
              <a:prstClr val="black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3652-B2BC-4558-9D8B-352F222772AA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F0589-4F06-45EE-A720-073D73DDF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0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16794E-4AD2-4707-ABD8-0E483B71DBE0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4275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EC64-8FFC-4311-B2F2-73BA6EE8F781}" type="datetime1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2CC9-C786-4571-806E-DAAA0EE6C67F}" type="datetime1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E44F-FF41-4095-A8C4-9E4CF1376A79}" type="datetime1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1858-62F3-4F17-839F-FFCE41FB24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82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9C2D-3D94-49B5-863A-00CB1DA549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55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7D4-B6B6-46BC-8356-51A75462D7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76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2E6A-C9F6-4475-93B5-46DF753B6D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4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A5C-7F0F-4212-9370-60D4B261C8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5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6798-D16A-4AC6-AE3D-457EF3EFE8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84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1AA-0834-4EDD-96FE-973984C278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2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DD1A-94B5-4040-AB78-0665EFB4FC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0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A42D-4E82-471E-A5CE-9132E7A9D674}" type="datetime1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8CAF-0136-41F2-A333-2CE1E5DDFC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5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0A8D-FF6E-4635-B2E1-E3769B68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97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BACA-1E43-4B63-B529-DC46142BBD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13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6D3C1-5BFC-48A9-971E-4F242D3643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5B36-A2FE-4D54-A064-372B8B2489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62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88118-E43F-43E0-8A34-751E413B3E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9F78-2D56-472A-A670-8DA5839997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55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8CCD-ABA3-4AAF-AF7D-B238B81726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94EA-4A5D-458F-A3B1-36EFA463EA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31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22A4-E1C4-4BE9-BEB8-83BDA9825C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EB670-9C3A-428C-BD8C-DDEBE82EFE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14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DBAA-05DD-4255-9C72-94FD8A8C50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E64F-403C-4612-85E3-356C39DA1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4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CDB4-70BA-4B58-B931-04D2F1B88D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FF01-D322-4589-B1F5-FF6F0B00F0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DD15-382D-4613-9475-2F670D11DD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8AAA3-00E3-45F1-B7BC-E930D4F66C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1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D8FF-09E8-4411-83AC-0CC27F77B0FB}" type="datetime1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5C452-249F-40D9-A2B0-A4A4C2844E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7868-6744-46CE-8A86-445BCDD37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20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2CAC-856A-47BA-8DB4-016D5DAAFF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9305-8753-4725-9F54-94D76E880B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36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823D-B51B-4722-B367-D204510A69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A227-71FA-441B-B43C-97840C92A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11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6D9E-A04F-448C-9496-D674288F0C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4D28-F45E-4F08-BD26-B96C164B2A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2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697F-1D57-41B8-A163-28D2177CBE0C}" type="datetime1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1882-BC0E-4899-B32C-3FA8E822867B}" type="datetime1">
              <a:rPr lang="ru-RU" smtClean="0"/>
              <a:pPr/>
              <a:t>14.07.2020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3F26-BCD0-4DE6-9152-A032FF6A7731}" type="datetime1">
              <a:rPr lang="ru-RU" smtClean="0"/>
              <a:pPr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F5D8D-02CD-4B88-B9E6-898074418874}" type="datetime1">
              <a:rPr lang="ru-RU" smtClean="0"/>
              <a:pPr/>
              <a:t>14.07.2020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2E52-843A-4ABE-A217-2231C351922D}" type="datetime1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2AE9-A696-46B8-A32D-DECE0F253E36}" type="datetime1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0127A-DCB2-4AE3-933D-653ABCDCDD65}" type="datetime1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3A623-75C8-40A7-AC95-8E782F9B5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3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FC4F0-D827-4E37-BD71-1FD1C433D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B63A20-4B78-45B2-8F32-F792657415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1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2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3.x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chart" Target="../charts/chart26.xml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chart" Target="../charts/chart2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chart" Target="../charts/chart3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chart" Target="../charts/chart3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chart" Target="../charts/chart36.xml"/><Relationship Id="rId5" Type="http://schemas.openxmlformats.org/officeDocument/2006/relationships/image" Target="../media/image27.png"/><Relationship Id="rId10" Type="http://schemas.openxmlformats.org/officeDocument/2006/relationships/chart" Target="../charts/chart35.xml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chart" Target="../charts/chart3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6612" y="132342"/>
            <a:ext cx="539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</a:t>
            </a:r>
            <a:r>
              <a:rPr lang="kk-KZ" sz="3600" dirty="0" smtClean="0"/>
              <a:t>ҰР-СҰЛТАН ҚАЛАСЫНЫҢ </a:t>
            </a:r>
            <a:r>
              <a:rPr lang="kk-KZ" sz="2400" dirty="0" smtClean="0"/>
              <a:t>2020 жылға арналған </a:t>
            </a:r>
            <a:r>
              <a:rPr lang="kk-KZ" sz="3600" dirty="0" smtClean="0"/>
              <a:t>АЗАМАТТЫҚ БЮДЖЕТІ</a:t>
            </a:r>
            <a:endParaRPr lang="ru-RU" sz="24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140610" y="416313"/>
            <a:ext cx="4359382" cy="2448272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3495089" y="1669477"/>
            <a:ext cx="5397390" cy="2448272"/>
          </a:xfrm>
          <a:prstGeom prst="homePlat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140610" y="3002082"/>
            <a:ext cx="4359382" cy="2448272"/>
          </a:xfrm>
          <a:prstGeom prst="homePlat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3495088" y="4298788"/>
            <a:ext cx="5397390" cy="2448272"/>
          </a:xfrm>
          <a:prstGeom prst="homePlat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1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БІЛІМ САЛАСЫН ҚАРЖЫЛАНДЫРУ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948" y="418565"/>
            <a:ext cx="4901108" cy="21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1F497D"/>
                </a:solidFill>
              </a:rPr>
              <a:t>БІЛІМ САЛАСЫНДАҒЫ ШЫҒЫСТАР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94866" y="669177"/>
          <a:ext cx="10039369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ШЫҒЫСТАРДЫҢ БАҒЫТЫ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нақтыланған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2020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нысыналы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мақсаты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823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Психологиялық-медициналық-педагогикалық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консультациялық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көмек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көрсету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119,9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</a:rPr>
                        <a:t>164,8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психологиялық-медициналық-педагогикалық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консультацияны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(ЕТҚ,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басқа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да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шығындар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87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Күндізгі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нысанында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оқитындарды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әлеуметтік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қолдау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171,0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</a:rPr>
                        <a:t>163,7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Жеңілдікпен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жол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жүруді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қамтамасыз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ету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түрінде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әлеуметтік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қолдауға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жетім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мен аз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қамтылған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отбасылардан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шыққан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: 15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жастан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жоғары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- 7 474 бала.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87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Нәтижелі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жұмыспен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қамтуды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дамыту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бағдарламасы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кадрларды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даярлау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қайта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даярлау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объектілерін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1 777,5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</a:rPr>
                        <a:t>1 786,2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кепілдік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жағдайында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тапсырысын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ұлғайтуға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ТжКБ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алу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– 1050 студент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қыркүйек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айынан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желтоқсан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айына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дейін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жаңа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қабылдауға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3100 студент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жалғастырушы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);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жасөспірімдерге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арналған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инновациялық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лицейін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(БИЛ)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аббаттандыру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көгалдандыру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56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Ведомстволық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бағынысты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мекемелердің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күрделі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3 800,2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</a:rPr>
                        <a:t>5 372,5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ТжКБ-ны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техникалық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кәсіптік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берудің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құзыреттілік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орталығын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МТБ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жарақтандыруға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жаңа</a:t>
                      </a:r>
                      <a:r>
                        <a:rPr lang="kk-KZ" sz="1200" dirty="0" smtClean="0">
                          <a:solidFill>
                            <a:schemeClr val="tx1"/>
                          </a:solidFill>
                        </a:rPr>
                        <a:t> № 3 АМӨМ негізгі қаражатын сатып алуға, </a:t>
                      </a:r>
                      <a:r>
                        <a:rPr lang="kk-KZ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нысанына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ЖСҚ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әзірлеуге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№ 60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бөбекжай-бақшасын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ШАН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орнатуға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мектептерді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күрделі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: №3 , № 58, № 84, №48,,49, бала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бақшалар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: № 37,32, № 60,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басына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шаққандағы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қаржыландыру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шеңберіндегі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күрделі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(1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6 АЕК),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маман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жобасы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807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Өзге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1 251,7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</a:rPr>
                        <a:t>1 298,2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Мектеп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олимпиадаларын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өткізу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мекемелерге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грант беру, 1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қамқоршыларына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ай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сайынғы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төлемдер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10 АЕК (630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қамқорлық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жасау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1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75 АЕК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асырап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алғаны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үшін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біржолғы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ақшалай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төлеу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шамамен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65 бала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асырап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алушы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беруді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жаңғырту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орталығы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» КММ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29-36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көш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6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8860" y="6381328"/>
            <a:ext cx="5616624" cy="4944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2498288" y="2795041"/>
          <a:ext cx="4787196" cy="329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 flipH="1">
            <a:off x="2516746" y="2768018"/>
            <a:ext cx="4768738" cy="332527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БІЛІМ САЛАСЫН ҚАРЖЫЛАНДЫРУ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74625" y="369888"/>
            <a:ext cx="7350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1F497D"/>
                </a:solidFill>
                <a:latin typeface="Calibri" pitchFamily="34" charset="0"/>
              </a:rPr>
              <a:t>БЮДЖЕТТЕНДІРУ  БӨЛІГІНДЕ ОСЫ САЛАДА ҚАНДАЙ ӨЗГЕРІСТЕР БОЛДЫ?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624" y="752475"/>
            <a:ext cx="8213799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400" dirty="0" smtClean="0">
                <a:solidFill>
                  <a:prstClr val="black"/>
                </a:solidFill>
              </a:rPr>
              <a:t>Орта мектептерді жан басына шағын қаржыландыру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388" y="1196975"/>
            <a:ext cx="8209036" cy="12239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 dirty="0" smtClean="0">
                <a:solidFill>
                  <a:prstClr val="black"/>
                </a:solidFill>
              </a:rPr>
              <a:t>2020 </a:t>
            </a:r>
            <a:r>
              <a:rPr lang="ru-RU" sz="1600" dirty="0" err="1">
                <a:solidFill>
                  <a:prstClr val="black"/>
                </a:solidFill>
              </a:rPr>
              <a:t>жылы</a:t>
            </a:r>
            <a:r>
              <a:rPr lang="ru-RU" sz="1600" dirty="0">
                <a:solidFill>
                  <a:prstClr val="black"/>
                </a:solidFill>
              </a:rPr>
              <a:t> орта </a:t>
            </a:r>
            <a:r>
              <a:rPr lang="ru-RU" sz="1600" dirty="0" err="1">
                <a:solidFill>
                  <a:prstClr val="black"/>
                </a:solidFill>
              </a:rPr>
              <a:t>білім</a:t>
            </a:r>
            <a:r>
              <a:rPr lang="ru-RU" sz="1600" dirty="0">
                <a:solidFill>
                  <a:prstClr val="black"/>
                </a:solidFill>
              </a:rPr>
              <a:t> беру </a:t>
            </a:r>
            <a:r>
              <a:rPr lang="ru-RU" sz="1600" dirty="0" err="1">
                <a:solidFill>
                  <a:prstClr val="black"/>
                </a:solidFill>
              </a:rPr>
              <a:t>ұйымдарын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жан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басына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қаржыландыруға</a:t>
            </a:r>
            <a:r>
              <a:rPr lang="ru-RU" sz="1600" dirty="0">
                <a:solidFill>
                  <a:prstClr val="black"/>
                </a:solidFill>
              </a:rPr>
              <a:t> (</a:t>
            </a:r>
            <a:r>
              <a:rPr lang="ru-RU" sz="1600" dirty="0" smtClean="0">
                <a:solidFill>
                  <a:prstClr val="black"/>
                </a:solidFill>
              </a:rPr>
              <a:t>83 </a:t>
            </a:r>
            <a:r>
              <a:rPr lang="ru-RU" sz="1600" dirty="0" err="1" smtClean="0">
                <a:solidFill>
                  <a:prstClr val="black"/>
                </a:solidFill>
              </a:rPr>
              <a:t>мемлекеттік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мектеп</a:t>
            </a:r>
            <a:r>
              <a:rPr lang="ru-RU" sz="1600" dirty="0" smtClean="0">
                <a:solidFill>
                  <a:prstClr val="black"/>
                </a:solidFill>
              </a:rPr>
              <a:t>) 4,1 </a:t>
            </a:r>
            <a:r>
              <a:rPr lang="ru-RU" sz="1600" dirty="0" err="1">
                <a:solidFill>
                  <a:prstClr val="black"/>
                </a:solidFill>
              </a:rPr>
              <a:t>млрд.теңге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сомасында</a:t>
            </a:r>
            <a:r>
              <a:rPr lang="ru-RU" sz="1600" dirty="0" smtClean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күрделі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шығыстарға</a:t>
            </a:r>
            <a:r>
              <a:rPr lang="ru-RU" sz="1600" dirty="0">
                <a:solidFill>
                  <a:prstClr val="black"/>
                </a:solidFill>
              </a:rPr>
              <a:t> 1,6 млрд. </a:t>
            </a:r>
            <a:r>
              <a:rPr lang="ru-RU" sz="1600" dirty="0" err="1">
                <a:solidFill>
                  <a:prstClr val="black"/>
                </a:solidFill>
              </a:rPr>
              <a:t>теңге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сомасында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қаражат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бөлінді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145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0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102156"/>
              </p:ext>
            </p:extLst>
          </p:nvPr>
        </p:nvGraphicFramePr>
        <p:xfrm>
          <a:off x="107950" y="549275"/>
          <a:ext cx="12471401" cy="5572761"/>
        </p:xfrm>
        <a:graphic>
          <a:graphicData uri="http://schemas.openxmlformats.org/drawingml/2006/table">
            <a:tbl>
              <a:tblPr/>
              <a:tblGrid>
                <a:gridCol w="721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бағыттары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(бек.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нақт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нысаналы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тағайындаулары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БАРЛЫҒЫ,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оның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ішінде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16 865,5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19 629,3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Республикалық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бюджеттен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трансферттер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4 132,2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8 496,6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Жергілікті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бюджет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12 733,3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11 132,8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пен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төлемдердің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30-дан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астам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түрін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көрсетуге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Жергілікті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өкілетті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органдардың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шешімі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бойыша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төлемдер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4 188,7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3 422,7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көмекпен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қамтылды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адам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125 829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125 829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6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Мүгедектерді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қолдау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3 762,0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3 988,7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Санаторлық-курорттық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емдеу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протездік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-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ортопедиялық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бұйымдар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сурдо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тифло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құралдармен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кресло-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арбалармен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гигиеналық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құралдармен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қамтамасыз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ету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жеке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көмекшінің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қызметіне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ымдау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тілі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маманының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қызметіне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Инватакси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қызметін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дамытуға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т. 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Мүмкіндіктері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шектеулі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тұлғалар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адам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оның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ішінде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26 714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26 714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Мүгедек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адам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6 770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6 770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Аз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қамтылған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отбасылардың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балаларына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атаулы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кепілдендірілген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көрсету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2 300,8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4 755,5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Атаулы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төлеуге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- 3 304 322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(29 915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));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Балаларға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кепілді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пакетке402 839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(4 828 бала));ТЖ-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байланысты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азық-түлік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жиынтығы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74 668 адамға1 048 336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- 3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айға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5 647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(4 АЕК)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бағасымен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саланың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ведомстволық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мекемелерін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ұстауға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4 390,7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4 272,3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мекеменің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қызметін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қамтамасыз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ету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жалпы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ЕТҚ – 2,2 млрд.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жалпы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саны-1 472,5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бірлік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алушылар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саны-2 260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7711" name="TextBox 3"/>
          <p:cNvSpPr txBox="1">
            <a:spLocks noChangeArrowheads="1"/>
          </p:cNvSpPr>
          <p:nvPr/>
        </p:nvSpPr>
        <p:spPr bwMode="auto">
          <a:xfrm>
            <a:off x="468313" y="44450"/>
            <a:ext cx="8058150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FFFF"/>
                </a:solidFill>
              </a:rPr>
              <a:t>Халықты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әлеуметтік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қорғау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саласын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қаржыландыру</a:t>
            </a:r>
            <a:r>
              <a:rPr lang="ru-RU" sz="1600" b="1" dirty="0" smtClean="0">
                <a:solidFill>
                  <a:srgbClr val="FFFFFF"/>
                </a:solidFill>
              </a:rPr>
              <a:t>    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27712" name="TextBox 4"/>
          <p:cNvSpPr txBox="1">
            <a:spLocks noChangeArrowheads="1"/>
          </p:cNvSpPr>
          <p:nvPr/>
        </p:nvSpPr>
        <p:spPr bwMode="auto">
          <a:xfrm>
            <a:off x="8328025" y="333375"/>
            <a:ext cx="996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</a:t>
            </a:r>
            <a:r>
              <a:rPr lang="ru-RU" sz="1000" i="1" dirty="0" err="1" smtClean="0">
                <a:solidFill>
                  <a:srgbClr val="000000"/>
                </a:solidFill>
              </a:rPr>
              <a:t>теңге</a:t>
            </a:r>
            <a:endParaRPr lang="ru-RU" sz="1000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2275" y="6488113"/>
            <a:ext cx="6840538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714" name="TextBox 6"/>
          <p:cNvSpPr txBox="1">
            <a:spLocks noChangeArrowheads="1"/>
          </p:cNvSpPr>
          <p:nvPr/>
        </p:nvSpPr>
        <p:spPr bwMode="auto">
          <a:xfrm>
            <a:off x="2124075" y="6518275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НҰР-СҰЛТАН ҚАЛАСЫНЫҢ АЗАМАТТЫҚ БЮДЖЕТІ ГРАЖДАНСКИЙ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БЮДЖЕТ ГОРОДА НУР-СУЛТАН</a:t>
            </a:r>
          </a:p>
        </p:txBody>
      </p:sp>
      <p:sp>
        <p:nvSpPr>
          <p:cNvPr id="5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2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896508"/>
              </p:ext>
            </p:extLst>
          </p:nvPr>
        </p:nvGraphicFramePr>
        <p:xfrm>
          <a:off x="222250" y="615950"/>
          <a:ext cx="8921750" cy="5313775"/>
        </p:xfrm>
        <a:graphic>
          <a:graphicData uri="http://schemas.openxmlformats.org/drawingml/2006/table">
            <a:tbl>
              <a:tblPr/>
              <a:tblGrid>
                <a:gridCol w="347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9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бағытталуы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(бек.)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нақт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мақсатты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тағайындаулары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Жұмыспен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қамту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бағдарламасын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жүзеге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асыруға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1 610,0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2 608,1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жалақыны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ішінара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субсидиялауға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150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– 57 375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;</a:t>
                      </a:r>
                    </a:p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жастар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тәжірибесіне-664 076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қатысушылар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саны 1 370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төлем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35 АЕК));</a:t>
                      </a:r>
                    </a:p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ақпараттық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жұмысқа-23 390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;-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жаңа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бизнес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идеяларды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іске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асыруға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гранттар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беруге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100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(100 АЕК) - 26 510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;</a:t>
                      </a:r>
                    </a:p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жаңа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бизнес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идеяларды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іске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асыруға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гранттар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беруге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441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(200 АЕК) 233 819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;</a:t>
                      </a:r>
                    </a:p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қоғамдық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жұмыстарды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ұйымдастыруға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2 946 адамға-1 472 174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;</a:t>
                      </a:r>
                    </a:p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жұмыссыздарды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кәсіби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даярлау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қайта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даярлауға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700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жұмыссыз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– 110 418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</a:p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кәсіптік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бағдар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беру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жұмыстарын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жүргізуге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- 13 272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(5 175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қатысушы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));</a:t>
                      </a:r>
                    </a:p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Бос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орындар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жәрмеңкесін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өткізуге-7 032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;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Тұрғын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көмегі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Тұрғын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көмегін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алушылар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саны - 900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отбасы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төлемдердің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орташа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мөлшері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– 1 923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теңгені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құрайды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Атаулы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алушыларды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теледидарлық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абоненттік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қондырғылармен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қамтамасыз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ету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Барлығы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50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қондырғының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құны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30 000 тенге.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Өзге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де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560,5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төлемдерді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есептеу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төлеу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қызметтер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үшін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екінші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деңгейдегі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банктерге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аударылған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сомалардың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0,2-0,6%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мөлшеріндегі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төлемдерге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05" name="TextBox 3"/>
          <p:cNvSpPr txBox="1">
            <a:spLocks noChangeArrowheads="1"/>
          </p:cNvSpPr>
          <p:nvPr/>
        </p:nvSpPr>
        <p:spPr bwMode="auto">
          <a:xfrm>
            <a:off x="468313" y="44450"/>
            <a:ext cx="7859712" cy="3381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FFFF"/>
                </a:solidFill>
              </a:rPr>
              <a:t>Әлеуметтік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саланы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қаржыландыру</a:t>
            </a:r>
            <a:r>
              <a:rPr lang="ru-RU" sz="1600" b="1" dirty="0" smtClean="0">
                <a:solidFill>
                  <a:srgbClr val="FFFFFF"/>
                </a:solidFill>
              </a:rPr>
              <a:t>  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28706" name="TextBox 4"/>
          <p:cNvSpPr txBox="1">
            <a:spLocks noChangeArrowheads="1"/>
          </p:cNvSpPr>
          <p:nvPr/>
        </p:nvSpPr>
        <p:spPr bwMode="auto">
          <a:xfrm>
            <a:off x="8328025" y="404813"/>
            <a:ext cx="996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млн. тенге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2275" y="6092825"/>
            <a:ext cx="6840538" cy="5762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708" name="TextBox 6"/>
          <p:cNvSpPr txBox="1">
            <a:spLocks noChangeArrowheads="1"/>
          </p:cNvSpPr>
          <p:nvPr/>
        </p:nvSpPr>
        <p:spPr bwMode="auto">
          <a:xfrm>
            <a:off x="2195513" y="6157913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НҰР-СҰЛТАН ҚАЛАСЫНЫҢ АЗАМАТТЫҚ БЮДЖЕТІ 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3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B87A2-8CEE-4CD5-A9EA-EAF5496936BE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 txBox="1">
            <a:spLocks/>
          </p:cNvSpPr>
          <p:nvPr/>
        </p:nvSpPr>
        <p:spPr bwMode="auto">
          <a:xfrm>
            <a:off x="539750" y="0"/>
            <a:ext cx="7777163" cy="6921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dirty="0" err="1" smtClean="0">
                <a:solidFill>
                  <a:srgbClr val="FFFFFF"/>
                </a:solidFill>
                <a:latin typeface="Calibri" pitchFamily="34" charset="0"/>
              </a:rPr>
              <a:t>Нұр-Сұлтан</a:t>
            </a:r>
            <a:r>
              <a:rPr lang="ru-RU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  <a:latin typeface="Calibri" pitchFamily="34" charset="0"/>
              </a:rPr>
              <a:t>қаласы</a:t>
            </a:r>
            <a:r>
              <a:rPr lang="ru-RU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  <a:latin typeface="Calibri" pitchFamily="34" charset="0"/>
              </a:rPr>
              <a:t>мәслихатының</a:t>
            </a:r>
            <a:r>
              <a:rPr lang="ru-RU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шешімі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бойынша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2020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жылға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жеке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санаттағы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азаматтарға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әлеуметтік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көмек</a:t>
            </a:r>
            <a:r>
              <a:rPr lang="ru-RU" sz="1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rgbClr val="FFFFFF"/>
                </a:solidFill>
                <a:latin typeface="Calibri" pitchFamily="34" charset="0"/>
              </a:rPr>
              <a:t>көрсету</a:t>
            </a:r>
            <a:endParaRPr lang="ru-RU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179388" y="6092825"/>
            <a:ext cx="8713787" cy="754063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latin typeface="+mn-lt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35150" y="6489700"/>
            <a:ext cx="6697663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421" name="TextBox 32"/>
          <p:cNvSpPr txBox="1">
            <a:spLocks noChangeArrowheads="1"/>
          </p:cNvSpPr>
          <p:nvPr/>
        </p:nvSpPr>
        <p:spPr bwMode="auto">
          <a:xfrm>
            <a:off x="2195513" y="6524625"/>
            <a:ext cx="5761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56325" name="Номер слайда 4"/>
          <p:cNvSpPr txBox="1">
            <a:spLocks noGrp="1"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17C8DC90-58FD-4ECE-A171-8E5A824729B0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14</a:t>
            </a:fld>
            <a:endParaRPr lang="ru-RU" sz="120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60423" name="Группа 7"/>
          <p:cNvGrpSpPr>
            <a:grpSpLocks/>
          </p:cNvGrpSpPr>
          <p:nvPr/>
        </p:nvGrpSpPr>
        <p:grpSpPr bwMode="auto">
          <a:xfrm>
            <a:off x="1547813" y="1125538"/>
            <a:ext cx="6303962" cy="4646612"/>
            <a:chOff x="1472213" y="1290411"/>
            <a:chExt cx="6304143" cy="4646945"/>
          </a:xfrm>
        </p:grpSpPr>
        <p:sp>
          <p:nvSpPr>
            <p:cNvPr id="41" name="Шестиугольник 40"/>
            <p:cNvSpPr/>
            <p:nvPr/>
          </p:nvSpPr>
          <p:spPr>
            <a:xfrm>
              <a:off x="5502991" y="3662306"/>
              <a:ext cx="2273365" cy="1509820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5502991" y="2100094"/>
              <a:ext cx="2273365" cy="1509820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Шестиугольник 38"/>
            <p:cNvSpPr/>
            <p:nvPr/>
          </p:nvSpPr>
          <p:spPr>
            <a:xfrm>
              <a:off x="3537609" y="4427536"/>
              <a:ext cx="2273365" cy="1509820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427" name="Прямоугольник 70"/>
            <p:cNvSpPr>
              <a:spLocks noChangeArrowheads="1"/>
            </p:cNvSpPr>
            <p:nvPr/>
          </p:nvSpPr>
          <p:spPr bwMode="auto">
            <a:xfrm>
              <a:off x="3513796" y="4853016"/>
              <a:ext cx="2320992" cy="73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Естелік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күндерге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әлеуметтік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көмек</a:t>
              </a:r>
              <a:endParaRPr lang="ru-RU" sz="1400" b="1" i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ru-RU" sz="1400" b="1" i="1" dirty="0">
                  <a:solidFill>
                    <a:srgbClr val="1F497D"/>
                  </a:solidFill>
                </a:rPr>
                <a:t>1 124,5 </a:t>
              </a:r>
              <a:r>
                <a:rPr lang="ru-RU" sz="1400" b="1" i="1" dirty="0">
                  <a:solidFill>
                    <a:srgbClr val="1F497D"/>
                  </a:solidFill>
                  <a:latin typeface="Calibri" pitchFamily="34" charset="0"/>
                </a:rPr>
                <a:t>млн. </a:t>
              </a:r>
              <a:r>
                <a:rPr lang="ru-RU" sz="1400" b="1" i="1" dirty="0" err="1" smtClean="0">
                  <a:solidFill>
                    <a:srgbClr val="1F497D"/>
                  </a:solidFill>
                  <a:latin typeface="Calibri" pitchFamily="34" charset="0"/>
                </a:rPr>
                <a:t>теңге</a:t>
              </a:r>
              <a:endParaRPr lang="ru-RU" i="1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1580166" y="3671832"/>
              <a:ext cx="2273365" cy="1509820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Шестиугольник 34"/>
            <p:cNvSpPr/>
            <p:nvPr/>
          </p:nvSpPr>
          <p:spPr>
            <a:xfrm>
              <a:off x="1561116" y="2076279"/>
              <a:ext cx="2273365" cy="1509821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3513797" y="1298349"/>
              <a:ext cx="2273365" cy="1509821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3513797" y="2854210"/>
              <a:ext cx="2273365" cy="1511408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432" name="Прямоугольник 14"/>
            <p:cNvSpPr>
              <a:spLocks noChangeArrowheads="1"/>
            </p:cNvSpPr>
            <p:nvPr/>
          </p:nvSpPr>
          <p:spPr bwMode="auto">
            <a:xfrm>
              <a:off x="3848769" y="2858973"/>
              <a:ext cx="1587545" cy="692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 i="1" dirty="0" smtClean="0">
                  <a:solidFill>
                    <a:schemeClr val="bg1"/>
                  </a:solidFill>
                  <a:latin typeface="Calibri" pitchFamily="34" charset="0"/>
                </a:rPr>
                <a:t>2020 </a:t>
              </a:r>
              <a:r>
                <a:rPr lang="ru-RU" sz="1300" b="1" i="1" dirty="0" err="1" smtClean="0">
                  <a:solidFill>
                    <a:schemeClr val="bg1"/>
                  </a:solidFill>
                  <a:latin typeface="Calibri" pitchFamily="34" charset="0"/>
                </a:rPr>
                <a:t>жылға</a:t>
              </a:r>
              <a:r>
                <a:rPr lang="ru-RU" sz="1300" b="1" i="1" dirty="0" smtClean="0">
                  <a:solidFill>
                    <a:schemeClr val="bg1"/>
                  </a:solidFill>
                  <a:latin typeface="Calibri" pitchFamily="34" charset="0"/>
                </a:rPr>
                <a:t> 3422,7 млн. </a:t>
              </a:r>
              <a:r>
                <a:rPr lang="ru-RU" sz="1300" b="1" i="1" dirty="0" err="1" smtClean="0">
                  <a:solidFill>
                    <a:schemeClr val="bg1"/>
                  </a:solidFill>
                  <a:latin typeface="Calibri" pitchFamily="34" charset="0"/>
                </a:rPr>
                <a:t>теңге</a:t>
              </a:r>
              <a:r>
                <a:rPr lang="ru-RU" sz="1300" b="1" i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ru-RU" sz="1300" b="1" i="1" dirty="0" err="1" smtClean="0">
                  <a:solidFill>
                    <a:schemeClr val="bg1"/>
                  </a:solidFill>
                  <a:latin typeface="Calibri" pitchFamily="34" charset="0"/>
                </a:rPr>
                <a:t>қарастырылды</a:t>
              </a:r>
              <a:endParaRPr lang="ru-RU" sz="13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0433" name="Прямоугольник 57"/>
            <p:cNvSpPr>
              <a:spLocks noChangeArrowheads="1"/>
            </p:cNvSpPr>
            <p:nvPr/>
          </p:nvSpPr>
          <p:spPr bwMode="auto">
            <a:xfrm>
              <a:off x="5855426" y="3855995"/>
              <a:ext cx="1587545" cy="73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Дәрі-дәрмекпен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қамтамасыз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ету</a:t>
              </a:r>
              <a:endParaRPr lang="ru-RU" sz="1400" b="1" i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ru-RU" sz="1400" b="1" i="1" dirty="0">
                  <a:solidFill>
                    <a:srgbClr val="1F497D"/>
                  </a:solidFill>
                  <a:latin typeface="Calibri" pitchFamily="34" charset="0"/>
                </a:rPr>
                <a:t>34,0 млн. </a:t>
              </a:r>
              <a:r>
                <a:rPr lang="ru-RU" sz="1400" b="1" i="1" dirty="0" err="1" smtClean="0">
                  <a:solidFill>
                    <a:srgbClr val="1F497D"/>
                  </a:solidFill>
                  <a:latin typeface="Calibri" pitchFamily="34" charset="0"/>
                </a:rPr>
                <a:t>теңге</a:t>
              </a:r>
              <a:endParaRPr lang="ru-RU" i="1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60434" name="Прямоугольник 71"/>
            <p:cNvSpPr>
              <a:spLocks noChangeArrowheads="1"/>
            </p:cNvSpPr>
            <p:nvPr/>
          </p:nvSpPr>
          <p:spPr bwMode="auto">
            <a:xfrm>
              <a:off x="3466170" y="1730180"/>
              <a:ext cx="2320992" cy="95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Азаматтардың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жеңілдікпен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жүретін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санаттарын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тасымалдау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1424,8 млн.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теңге</a:t>
              </a:r>
              <a:endParaRPr lang="ru-RU" i="1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60435" name="Прямоугольник 72"/>
            <p:cNvSpPr>
              <a:spLocks noChangeArrowheads="1"/>
            </p:cNvSpPr>
            <p:nvPr/>
          </p:nvSpPr>
          <p:spPr bwMode="auto">
            <a:xfrm>
              <a:off x="5814150" y="2444606"/>
              <a:ext cx="1587545" cy="52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Оқу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гранттары</a:t>
              </a:r>
              <a:endParaRPr lang="ru-RU" sz="1400" b="1" i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ru-RU" sz="1400" b="1" i="1" dirty="0">
                  <a:solidFill>
                    <a:srgbClr val="1F497D"/>
                  </a:solidFill>
                  <a:latin typeface="Calibri" pitchFamily="34" charset="0"/>
                </a:rPr>
                <a:t>75,0 млн. </a:t>
              </a:r>
              <a:r>
                <a:rPr lang="ru-RU" sz="1400" b="1" i="1" dirty="0" err="1" smtClean="0">
                  <a:solidFill>
                    <a:srgbClr val="1F497D"/>
                  </a:solidFill>
                  <a:latin typeface="Calibri" pitchFamily="34" charset="0"/>
                </a:rPr>
                <a:t>теңге</a:t>
              </a:r>
              <a:endParaRPr lang="ru-RU" i="1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60436" name="Прямоугольник 73"/>
            <p:cNvSpPr>
              <a:spLocks noChangeArrowheads="1"/>
            </p:cNvSpPr>
            <p:nvPr/>
          </p:nvSpPr>
          <p:spPr bwMode="auto">
            <a:xfrm>
              <a:off x="1696057" y="4057622"/>
              <a:ext cx="2039996" cy="73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Санаторлық-курорттық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емдеу</a:t>
              </a:r>
              <a:endParaRPr lang="ru-RU" sz="1400" b="1" i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ru-RU" sz="1400" b="1" i="1" dirty="0">
                  <a:solidFill>
                    <a:srgbClr val="1F497D"/>
                  </a:solidFill>
                  <a:latin typeface="Calibri" pitchFamily="34" charset="0"/>
                </a:rPr>
                <a:t>318,8 млн. </a:t>
              </a:r>
              <a:r>
                <a:rPr lang="ru-RU" sz="1400" b="1" i="1" dirty="0" err="1" smtClean="0">
                  <a:solidFill>
                    <a:srgbClr val="1F497D"/>
                  </a:solidFill>
                  <a:latin typeface="Calibri" pitchFamily="34" charset="0"/>
                </a:rPr>
                <a:t>теңге</a:t>
              </a:r>
              <a:endParaRPr lang="ru-RU" i="1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60437" name="Прямоугольник 74"/>
            <p:cNvSpPr>
              <a:spLocks noChangeArrowheads="1"/>
            </p:cNvSpPr>
            <p:nvPr/>
          </p:nvSpPr>
          <p:spPr bwMode="auto">
            <a:xfrm>
              <a:off x="1472213" y="2512873"/>
              <a:ext cx="2451170" cy="73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Тісті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протездеу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және</a:t>
              </a:r>
              <a:r>
                <a:rPr lang="ru-RU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400" b="1" i="1" dirty="0" err="1" smtClean="0">
                  <a:solidFill>
                    <a:srgbClr val="000000"/>
                  </a:solidFill>
                  <a:latin typeface="Calibri" pitchFamily="34" charset="0"/>
                </a:rPr>
                <a:t>санациялау</a:t>
              </a:r>
              <a:endParaRPr lang="ru-RU" sz="1400" b="1" i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ru-RU" sz="1400" b="1" i="1" dirty="0" smtClean="0">
                  <a:solidFill>
                    <a:srgbClr val="1F497D"/>
                  </a:solidFill>
                </a:rPr>
                <a:t>365,0</a:t>
              </a:r>
              <a:r>
                <a:rPr lang="ru-RU" sz="1400" b="1" i="1" dirty="0" smtClean="0">
                  <a:solidFill>
                    <a:srgbClr val="1F497D"/>
                  </a:solidFill>
                  <a:latin typeface="Calibri" pitchFamily="34" charset="0"/>
                </a:rPr>
                <a:t> </a:t>
              </a:r>
              <a:r>
                <a:rPr lang="ru-RU" sz="1400" b="1" i="1" dirty="0">
                  <a:solidFill>
                    <a:srgbClr val="1F497D"/>
                  </a:solidFill>
                  <a:latin typeface="Calibri" pitchFamily="34" charset="0"/>
                </a:rPr>
                <a:t>млн. </a:t>
              </a:r>
              <a:r>
                <a:rPr lang="ru-RU" sz="1400" b="1" i="1" dirty="0" err="1" smtClean="0">
                  <a:solidFill>
                    <a:srgbClr val="1F497D"/>
                  </a:solidFill>
                  <a:latin typeface="Calibri" pitchFamily="34" charset="0"/>
                </a:rPr>
                <a:t>теңге</a:t>
              </a:r>
              <a:endParaRPr lang="ru-RU" i="1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60438" name="Прямоугольник 77"/>
            <p:cNvSpPr>
              <a:spLocks noChangeArrowheads="1"/>
            </p:cNvSpPr>
            <p:nvPr/>
          </p:nvSpPr>
          <p:spPr bwMode="auto">
            <a:xfrm>
              <a:off x="3968445" y="5592384"/>
              <a:ext cx="1411638" cy="33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C00000"/>
                  </a:solidFill>
                  <a:latin typeface="Calibri" pitchFamily="34" charset="0"/>
                </a:rPr>
                <a:t>101 062 </a:t>
              </a:r>
              <a:r>
                <a:rPr lang="ru-RU" sz="16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адам</a:t>
              </a:r>
              <a:endParaRPr lang="ru-RU" sz="20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60439" name="Прямоугольник 41"/>
            <p:cNvSpPr>
              <a:spLocks noChangeArrowheads="1"/>
            </p:cNvSpPr>
            <p:nvPr/>
          </p:nvSpPr>
          <p:spPr bwMode="auto">
            <a:xfrm>
              <a:off x="3902185" y="1290411"/>
              <a:ext cx="1411638" cy="33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C00000"/>
                  </a:solidFill>
                  <a:latin typeface="Calibri" pitchFamily="34" charset="0"/>
                </a:rPr>
                <a:t>125 829 </a:t>
              </a:r>
              <a:r>
                <a:rPr lang="ru-RU" sz="16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адам</a:t>
              </a:r>
              <a:endParaRPr lang="ru-RU" sz="20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60440" name="Прямоугольник 42"/>
            <p:cNvSpPr>
              <a:spLocks noChangeArrowheads="1"/>
            </p:cNvSpPr>
            <p:nvPr/>
          </p:nvSpPr>
          <p:spPr bwMode="auto">
            <a:xfrm>
              <a:off x="5933919" y="4817923"/>
              <a:ext cx="14116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C00000"/>
                  </a:solidFill>
                  <a:latin typeface="Calibri" pitchFamily="34" charset="0"/>
                </a:rPr>
                <a:t>2 300 </a:t>
              </a:r>
              <a:r>
                <a:rPr lang="ru-RU" sz="16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адам</a:t>
              </a:r>
              <a:endParaRPr lang="ru-RU" sz="20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60441" name="Прямоугольник 43"/>
            <p:cNvSpPr>
              <a:spLocks noChangeArrowheads="1"/>
            </p:cNvSpPr>
            <p:nvPr/>
          </p:nvSpPr>
          <p:spPr bwMode="auto">
            <a:xfrm>
              <a:off x="5933919" y="2099765"/>
              <a:ext cx="14116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C00000"/>
                  </a:solidFill>
                  <a:latin typeface="Calibri" pitchFamily="34" charset="0"/>
                </a:rPr>
                <a:t>150 </a:t>
              </a:r>
              <a:r>
                <a:rPr lang="ru-RU" sz="16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адам</a:t>
              </a:r>
              <a:endParaRPr lang="ru-RU" sz="20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60442" name="Прямоугольник 44"/>
            <p:cNvSpPr>
              <a:spLocks noChangeArrowheads="1"/>
            </p:cNvSpPr>
            <p:nvPr/>
          </p:nvSpPr>
          <p:spPr bwMode="auto">
            <a:xfrm>
              <a:off x="1992928" y="4853016"/>
              <a:ext cx="1411328" cy="33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C00000"/>
                  </a:solidFill>
                  <a:latin typeface="Calibri" pitchFamily="34" charset="0"/>
                </a:rPr>
                <a:t>2 860 </a:t>
              </a:r>
              <a:r>
                <a:rPr lang="ru-RU" sz="16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адам</a:t>
              </a:r>
              <a:endParaRPr lang="ru-RU" sz="20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60443" name="Прямоугольник 45"/>
            <p:cNvSpPr>
              <a:spLocks noChangeArrowheads="1"/>
            </p:cNvSpPr>
            <p:nvPr/>
          </p:nvSpPr>
          <p:spPr bwMode="auto">
            <a:xfrm>
              <a:off x="2010723" y="2099765"/>
              <a:ext cx="1411638" cy="33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C00000"/>
                  </a:solidFill>
                </a:rPr>
                <a:t>4 300</a:t>
              </a:r>
              <a:r>
                <a:rPr lang="ru-RU" sz="1600" b="1" i="1" dirty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ru-RU" sz="16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адам</a:t>
              </a:r>
              <a:endParaRPr lang="ru-RU" sz="2000" i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60444" name="Прямоугольник 46"/>
            <p:cNvSpPr>
              <a:spLocks noChangeArrowheads="1"/>
            </p:cNvSpPr>
            <p:nvPr/>
          </p:nvSpPr>
          <p:spPr bwMode="auto">
            <a:xfrm>
              <a:off x="3791617" y="3944901"/>
              <a:ext cx="1765350" cy="29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 i="1" dirty="0" err="1" smtClean="0">
                  <a:solidFill>
                    <a:schemeClr val="bg1"/>
                  </a:solidFill>
                  <a:latin typeface="Calibri" pitchFamily="34" charset="0"/>
                </a:rPr>
                <a:t>Көмектің</a:t>
              </a:r>
              <a:r>
                <a:rPr lang="ru-RU" sz="1300" b="1" i="1" dirty="0" smtClean="0">
                  <a:solidFill>
                    <a:schemeClr val="bg1"/>
                  </a:solidFill>
                  <a:latin typeface="Calibri" pitchFamily="34" charset="0"/>
                </a:rPr>
                <a:t> 30 </a:t>
              </a:r>
              <a:r>
                <a:rPr lang="ru-RU" sz="1300" b="1" i="1" dirty="0" err="1" smtClean="0">
                  <a:solidFill>
                    <a:schemeClr val="bg1"/>
                  </a:solidFill>
                  <a:latin typeface="Calibri" pitchFamily="34" charset="0"/>
                </a:rPr>
                <a:t>түрі</a:t>
              </a:r>
              <a:endParaRPr lang="ru-RU" sz="13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0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71793"/>
              </p:ext>
            </p:extLst>
          </p:nvPr>
        </p:nvGraphicFramePr>
        <p:xfrm>
          <a:off x="-36513" y="1160463"/>
          <a:ext cx="9144001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8" name="Заголовок 1"/>
          <p:cNvSpPr txBox="1">
            <a:spLocks/>
          </p:cNvSpPr>
          <p:nvPr/>
        </p:nvSpPr>
        <p:spPr bwMode="auto">
          <a:xfrm>
            <a:off x="3563938" y="3141663"/>
            <a:ext cx="23034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2020 год предусмотрено</a:t>
            </a:r>
          </a:p>
          <a:p>
            <a:pPr algn="ctr" eaLnBrk="0" hangingPunct="0"/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988,7               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 тенге</a:t>
            </a:r>
          </a:p>
        </p:txBody>
      </p:sp>
      <p:sp>
        <p:nvSpPr>
          <p:cNvPr id="29" name="Овал 28"/>
          <p:cNvSpPr/>
          <p:nvPr/>
        </p:nvSpPr>
        <p:spPr>
          <a:xfrm>
            <a:off x="3348038" y="2852738"/>
            <a:ext cx="2376487" cy="24479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388" y="420688"/>
            <a:ext cx="8785225" cy="41549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Орталықтандырылған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мүгедектер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базасының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мәліметтері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бойынша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елордада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26 714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мүгедек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тұрады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,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оның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ішінде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5 770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мүгедек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балалар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.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Мүмкіндігі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шектеулі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адамдарды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әлеуметтік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қолдауға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2020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жылға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3 млрд. 988,7 млн.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теңге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050" dirty="0" err="1">
                <a:solidFill>
                  <a:srgbClr val="C0504D">
                    <a:lumMod val="75000"/>
                  </a:srgbClr>
                </a:solidFill>
              </a:rPr>
              <a:t>қарастырылған</a:t>
            </a:r>
            <a:r>
              <a:rPr lang="ru-RU" sz="1050" dirty="0">
                <a:solidFill>
                  <a:srgbClr val="C0504D">
                    <a:lumMod val="75000"/>
                  </a:srgbClr>
                </a:solidFill>
              </a:rPr>
              <a:t>.</a:t>
            </a:r>
            <a:endParaRPr lang="ru-RU" sz="1050" b="1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55301" name="TextBox 9"/>
          <p:cNvSpPr txBox="1">
            <a:spLocks noChangeArrowheads="1"/>
          </p:cNvSpPr>
          <p:nvPr/>
        </p:nvSpPr>
        <p:spPr bwMode="auto">
          <a:xfrm>
            <a:off x="395288" y="-26988"/>
            <a:ext cx="8131175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>
                <a:solidFill>
                  <a:srgbClr val="FFFFFF"/>
                </a:solidFill>
              </a:rPr>
              <a:t>Мүгедектерді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err="1">
                <a:solidFill>
                  <a:srgbClr val="FFFFFF"/>
                </a:solidFill>
              </a:rPr>
              <a:t>әлеуметтік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err="1">
                <a:solidFill>
                  <a:srgbClr val="FFFFFF"/>
                </a:solidFill>
              </a:rPr>
              <a:t>қолдауға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err="1">
                <a:solidFill>
                  <a:srgbClr val="FFFFFF"/>
                </a:solidFill>
              </a:rPr>
              <a:t>бағытталған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err="1">
                <a:solidFill>
                  <a:srgbClr val="FFFFFF"/>
                </a:solidFill>
              </a:rPr>
              <a:t>шығыстар</a:t>
            </a:r>
            <a:endParaRPr lang="ru-RU" sz="1600" b="1" dirty="0">
              <a:solidFill>
                <a:srgbClr val="FFFF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  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55302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E9A15-12A6-43DF-AC1C-ADDC78777128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987675" y="2097088"/>
            <a:ext cx="576263" cy="1793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327275" y="2781300"/>
            <a:ext cx="444500" cy="1793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08175" y="3649663"/>
            <a:ext cx="64135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228850" y="4941888"/>
            <a:ext cx="542925" cy="1428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218238" y="5591175"/>
            <a:ext cx="4445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815138" y="3630613"/>
            <a:ext cx="4445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867400" y="1989138"/>
            <a:ext cx="350838" cy="28733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4494213" y="1700213"/>
            <a:ext cx="41275" cy="3206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103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7"/>
          <p:cNvGraphicFramePr>
            <a:graphicFrameLocks/>
          </p:cNvGraphicFramePr>
          <p:nvPr>
            <p:extLst/>
          </p:nvPr>
        </p:nvGraphicFramePr>
        <p:xfrm>
          <a:off x="-252536" y="692696"/>
          <a:ext cx="9144001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8" name="Заголовок 1"/>
          <p:cNvSpPr txBox="1">
            <a:spLocks/>
          </p:cNvSpPr>
          <p:nvPr/>
        </p:nvSpPr>
        <p:spPr bwMode="auto">
          <a:xfrm>
            <a:off x="3348038" y="2636913"/>
            <a:ext cx="2519362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3 988,7 млн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қарастырылды</a:t>
            </a:r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348038" y="2852738"/>
            <a:ext cx="2376487" cy="24479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62" y="491295"/>
            <a:ext cx="8785225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rgbClr val="C0504D">
                  <a:lumMod val="75000"/>
                </a:srgb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srgbClr val="C0504D">
                    <a:lumMod val="75000"/>
                  </a:srgbClr>
                </a:solidFill>
              </a:rPr>
              <a:t>Орталықтандырылған</a:t>
            </a:r>
            <a:r>
              <a:rPr lang="ru-RU" sz="1200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мүгедектер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базасының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мәліметтері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бойынша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елордада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26 714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мүгедек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тұрады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,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оның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ішінде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5 770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мүгедек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балалар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.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Мүмкіндігі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шектеулі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адамдарды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әлеуметтік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қолдауға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2020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жылға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3 </a:t>
            </a:r>
            <a:r>
              <a:rPr lang="ru-RU" sz="1200" dirty="0" smtClean="0">
                <a:solidFill>
                  <a:srgbClr val="C0504D">
                    <a:lumMod val="75000"/>
                  </a:srgbClr>
                </a:solidFill>
              </a:rPr>
              <a:t>млрд. 988,7 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млн.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теңге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ru-RU" sz="1200" dirty="0" err="1">
                <a:solidFill>
                  <a:srgbClr val="C0504D">
                    <a:lumMod val="75000"/>
                  </a:srgbClr>
                </a:solidFill>
              </a:rPr>
              <a:t>қарастырылған</a:t>
            </a:r>
            <a:r>
              <a:rPr lang="ru-RU" sz="1200" dirty="0">
                <a:solidFill>
                  <a:srgbClr val="C0504D">
                    <a:lumMod val="75000"/>
                  </a:srgbClr>
                </a:solidFill>
              </a:rPr>
              <a:t>.</a:t>
            </a:r>
            <a:endParaRPr lang="ru-RU" sz="1200" b="1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55301" name="TextBox 9"/>
          <p:cNvSpPr txBox="1">
            <a:spLocks noChangeArrowheads="1"/>
          </p:cNvSpPr>
          <p:nvPr/>
        </p:nvSpPr>
        <p:spPr bwMode="auto">
          <a:xfrm>
            <a:off x="395288" y="-26988"/>
            <a:ext cx="8131175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FFFF"/>
                </a:solidFill>
              </a:rPr>
              <a:t>Мүгедектерді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әлеуметтік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қолдауға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бағытталған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шығыстар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55302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E9A15-12A6-43DF-AC1C-ADDC78777128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987675" y="2097088"/>
            <a:ext cx="576263" cy="1793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327275" y="2781300"/>
            <a:ext cx="444500" cy="1793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08175" y="3649663"/>
            <a:ext cx="64135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228850" y="4941888"/>
            <a:ext cx="542925" cy="1428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218238" y="5591175"/>
            <a:ext cx="4445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815138" y="3630613"/>
            <a:ext cx="4445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867400" y="1989138"/>
            <a:ext cx="350838" cy="28733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4494213" y="1700213"/>
            <a:ext cx="41275" cy="3206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255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98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389347"/>
              </p:ext>
            </p:extLst>
          </p:nvPr>
        </p:nvGraphicFramePr>
        <p:xfrm>
          <a:off x="179388" y="614363"/>
          <a:ext cx="8634412" cy="5509261"/>
        </p:xfrm>
        <a:graphic>
          <a:graphicData uri="http://schemas.openxmlformats.org/drawingml/2006/table">
            <a:tbl>
              <a:tblPr/>
              <a:tblGrid>
                <a:gridCol w="483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бағыты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(бек.)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нақт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нысаналы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мақсаты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БАРЛЫҒЫ,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оның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ішінде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7 914,5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9 043,1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Республикалық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бюджеттен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трансферттер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2 345,6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3 229,7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Жергілікті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бюджет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5 568,9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5 813,4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Денсаулық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кадрларының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біліктілігін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арттыру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қайта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даярлау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150,6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Кадрлардың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біліктілігін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арттыруға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қайта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даярлауға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Оқу-клиникалық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жүргізеді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Халыққа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иммундық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алдын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алуды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жүргізу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үшін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вакциналарды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басқа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да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иммундық-биологиялық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препараттарды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орталықтандырылған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2 012,9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2 534,4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Халыққа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иммундық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алдын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жүргізу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үшін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вакциналарды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Вакциналар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саны – 354 177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бірлік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Жергілікті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өкілетті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органдардың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шешімі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дәрі-дәрмекпен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қамтамасыз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етуге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қарастырылды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470,9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сирек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аурулар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дәрілік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препараттарды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алуға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Денсаулық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саласының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ведомстволық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бағыныстағы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мекемелерінің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қызметін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қамтамасыз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етуге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901,1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1 062,8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Мамандандырылған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балалар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үйі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колледж,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Арнайы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жабдықтау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базасы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392" name="TextBox 3"/>
          <p:cNvSpPr txBox="1">
            <a:spLocks noChangeArrowheads="1"/>
          </p:cNvSpPr>
          <p:nvPr/>
        </p:nvSpPr>
        <p:spPr bwMode="auto">
          <a:xfrm>
            <a:off x="971550" y="0"/>
            <a:ext cx="7056438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FFFF"/>
                </a:solidFill>
              </a:rPr>
              <a:t>Денсаулық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сақтау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саласы</a:t>
            </a:r>
            <a:r>
              <a:rPr lang="ru-RU" sz="1600" b="1" dirty="0" err="1" smtClean="0">
                <a:solidFill>
                  <a:srgbClr val="FFFFFF"/>
                </a:solidFill>
              </a:rPr>
              <a:t>н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қаржыландыру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57393" name="TextBox 4"/>
          <p:cNvSpPr txBox="1">
            <a:spLocks noChangeArrowheads="1"/>
          </p:cNvSpPr>
          <p:nvPr/>
        </p:nvSpPr>
        <p:spPr bwMode="auto">
          <a:xfrm>
            <a:off x="8316913" y="374650"/>
            <a:ext cx="995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млн. тенге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2275" y="6381750"/>
            <a:ext cx="6696075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395" name="TextBox 6"/>
          <p:cNvSpPr txBox="1">
            <a:spLocks noChangeArrowheads="1"/>
          </p:cNvSpPr>
          <p:nvPr/>
        </p:nvSpPr>
        <p:spPr bwMode="auto">
          <a:xfrm>
            <a:off x="2195513" y="6381750"/>
            <a:ext cx="5761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НҰР-СҰЛТАН ҚАЛАСЫНЫҢ АЗАМАТТЫҚ БЮДЖЕТІ 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739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89356-9670-47F4-A798-35C2CDE60E10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2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949344"/>
              </p:ext>
            </p:extLst>
          </p:nvPr>
        </p:nvGraphicFramePr>
        <p:xfrm>
          <a:off x="-36512" y="593725"/>
          <a:ext cx="9001125" cy="5526405"/>
        </p:xfrm>
        <a:graphic>
          <a:graphicData uri="http://schemas.openxmlformats.org/drawingml/2006/table">
            <a:tbl>
              <a:tblPr/>
              <a:tblGrid>
                <a:gridCol w="374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5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бағыты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(бек.)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нақт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нысаналы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мақсаты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Автономиялық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жылытуға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арналған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(6 объект)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1 600,0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1 600,0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Мед.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объектілерді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автономды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жылытуға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 «Наркология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психотерапия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орталығы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ШЖҚ МКК;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2.»№3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көпсалалы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қалалық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балалар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ауруханасы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ШЖҚ МКК;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Қалалық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фтизиопульмонология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орталығы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ШЖҚ МКК;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«№2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қалалық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көпбейінді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аурухана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ШЖҚ МКК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Қалалық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жедел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жәрдем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станциясы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ШЖҚ МКК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 «№12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қалалық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емхана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ШЖҚ МКК.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Ведомстволық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бағынысты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ұйымдардың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шығыстары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1 641,3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2 148,9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жабдықтар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күрделі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жөндеу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жүргізуге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Салауатты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өмір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салтын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насихаттау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салауатты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өмір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салтын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насихаттау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іс-шаралар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өткізу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ЖҚТБ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алдын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оған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қарсы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күресі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іс-шараларды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іске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асыру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«ЖҚТБ-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алдын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оған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қарсы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күрес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жөніндегі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» МКҚК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мемлекеттік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тапсырысты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орналастыруға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Санитарлық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автокөлікті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лизингтік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төлемдерді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өтеу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қаржы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лизингі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шарттарында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жедел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жәрдем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станциясы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үшін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22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бірлік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санитарлық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автокөлік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алуға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Денсаулық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саласындағы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ақпараттық-талдау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қызметтері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Республикалық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денсаулық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сақтауды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дамыту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орталығымен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Денсаулық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саласындағы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статистикалық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деректерді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өңдеу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қызметтер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411" name="TextBox 3"/>
          <p:cNvSpPr txBox="1">
            <a:spLocks noChangeArrowheads="1"/>
          </p:cNvSpPr>
          <p:nvPr/>
        </p:nvSpPr>
        <p:spPr bwMode="auto">
          <a:xfrm>
            <a:off x="971550" y="0"/>
            <a:ext cx="7056438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FFFF"/>
                </a:solidFill>
              </a:rPr>
              <a:t>Денсаулық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сақтау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саласын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қаржыландыру</a:t>
            </a:r>
            <a:r>
              <a:rPr lang="ru-RU" sz="1600" b="1" dirty="0" smtClean="0">
                <a:solidFill>
                  <a:srgbClr val="FFFFFF"/>
                </a:solidFill>
              </a:rPr>
              <a:t>  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58412" name="TextBox 4"/>
          <p:cNvSpPr txBox="1">
            <a:spLocks noChangeArrowheads="1"/>
          </p:cNvSpPr>
          <p:nvPr/>
        </p:nvSpPr>
        <p:spPr bwMode="auto">
          <a:xfrm>
            <a:off x="8316913" y="374650"/>
            <a:ext cx="995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млн. тенге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2275" y="6489700"/>
            <a:ext cx="5616575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414" name="TextBox 6"/>
          <p:cNvSpPr txBox="1">
            <a:spLocks noChangeArrowheads="1"/>
          </p:cNvSpPr>
          <p:nvPr/>
        </p:nvSpPr>
        <p:spPr bwMode="auto">
          <a:xfrm>
            <a:off x="2195513" y="6507163"/>
            <a:ext cx="612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НҰР-СҰЛТАН ҚАЛАСЫНЫҢ АЗАМАТТЫҚ БЮДЖЕТІ 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15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FAF5E8-3AEA-4085-8EA7-26CC146655E6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2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385378"/>
              </p:ext>
            </p:extLst>
          </p:nvPr>
        </p:nvGraphicFramePr>
        <p:xfrm>
          <a:off x="34925" y="549275"/>
          <a:ext cx="9001125" cy="2788920"/>
        </p:xfrm>
        <a:graphic>
          <a:graphicData uri="http://schemas.openxmlformats.org/drawingml/2006/table">
            <a:tbl>
              <a:tblPr/>
              <a:tblGrid>
                <a:gridCol w="396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7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бағыты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(бек.)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нақт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нысаналы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тағауындаулары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Аудандық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маңызы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бар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ауылдың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денсаулық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сақтау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субъектілерінің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халыққа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көрсетуі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тегін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көмектің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кепілдік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берілген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көлемі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шеңберінде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амбулаториялық-емханалық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көрсетуі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1)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әскерге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шақырылушылар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мен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тіркелушілерге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көрсетуге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- 152 739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27 200 адамға;2)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спортшыларға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көрсетуге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– 42 227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теңге;3)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Арнайы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балалар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үйі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" - 2 432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теңге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(65 бала).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Өзгелер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351,6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Республика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шегінде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медициналық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көрсеткіштер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бойынша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емделуге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жіберілетін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науқастардың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жол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жүру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құнын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төлеуге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өзге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де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415" name="TextBox 3"/>
          <p:cNvSpPr txBox="1">
            <a:spLocks noChangeArrowheads="1"/>
          </p:cNvSpPr>
          <p:nvPr/>
        </p:nvSpPr>
        <p:spPr bwMode="auto">
          <a:xfrm>
            <a:off x="971550" y="0"/>
            <a:ext cx="7056438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FFFF"/>
                </a:solidFill>
              </a:rPr>
              <a:t>Денсаулық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сақтау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саласын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қаржыландыру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59416" name="TextBox 4"/>
          <p:cNvSpPr txBox="1">
            <a:spLocks noChangeArrowheads="1"/>
          </p:cNvSpPr>
          <p:nvPr/>
        </p:nvSpPr>
        <p:spPr bwMode="auto">
          <a:xfrm>
            <a:off x="8316913" y="260350"/>
            <a:ext cx="995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</a:t>
            </a:r>
            <a:r>
              <a:rPr lang="ru-RU" sz="1000" i="1" dirty="0" err="1" smtClean="0">
                <a:solidFill>
                  <a:srgbClr val="000000"/>
                </a:solidFill>
              </a:rPr>
              <a:t>теңге</a:t>
            </a:r>
            <a:endParaRPr lang="ru-RU" sz="1000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2275" y="6453188"/>
            <a:ext cx="5616575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418" name="TextBox 6"/>
          <p:cNvSpPr txBox="1">
            <a:spLocks noChangeArrowheads="1"/>
          </p:cNvSpPr>
          <p:nvPr/>
        </p:nvSpPr>
        <p:spPr bwMode="auto">
          <a:xfrm>
            <a:off x="2195512" y="6453188"/>
            <a:ext cx="5544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НҰР-СҰЛТАН ҚАЛАСЫНЫҢ АЗАМАТТЫҚ БЮДЖЕТІ 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9419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7B675-2C0A-497B-B92D-5FC690FCEC60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5865067" y="3234748"/>
            <a:ext cx="2016224" cy="20162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97873" y="2005390"/>
            <a:ext cx="2016224" cy="20162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3568" y="747316"/>
            <a:ext cx="2016224" cy="20162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6506424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НҰР-СҰЛТАН ҚАЛАСЫНЫҢ АЗАМАТТЫҚ БЮДЖЕТІ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СТРАТЕГИЯЛЫҚ ЖӘНЕ БЮДЖЕТТІК ЖОСПАРЛАУДЫҢ ӨЗАРА БАЙЛАНЫСЫ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532" y="1251372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НҰР-СҰЛТАН ҚАЛАСЫН 2050 ЖЫЛҒА ДЕЙІН ДАМЫТУ СТРАТЕГИЯСЫ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97873" y="2474893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2016-2020 </a:t>
            </a:r>
            <a:r>
              <a:rPr lang="kk-KZ" sz="1600" dirty="0" smtClean="0"/>
              <a:t>ЖЫЛДАРҒА АРНАЛҒАН НҰР-СҰЛТАН ҚАЛАСЫН ДАМЫТУ БАҒДАРЛАМАСЫ</a:t>
            </a:r>
            <a:endParaRPr lang="ru-RU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873951" y="3827362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НҰР-СҰЛТАН ҚАЛАСЫНЫҢ 2020-2022 ЖЫЛДАРҒА АРНАЛҒАН БЮДЖЕТІ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38758" y="512708"/>
            <a:ext cx="2321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 smtClean="0"/>
              <a:t>Мәслихаттың</a:t>
            </a:r>
            <a:r>
              <a:rPr lang="ru-RU" sz="1400" i="1" dirty="0" smtClean="0"/>
              <a:t> 2019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15 </a:t>
            </a:r>
            <a:r>
              <a:rPr lang="ru-RU" sz="1400" i="1" dirty="0" err="1" smtClean="0"/>
              <a:t>қарашадағы</a:t>
            </a:r>
            <a:r>
              <a:rPr lang="ru-RU" sz="1400" i="1" dirty="0" smtClean="0"/>
              <a:t> № 450/57-V</a:t>
            </a:r>
            <a:r>
              <a:rPr lang="en-US" sz="1400" i="1" dirty="0" smtClean="0"/>
              <a:t>I</a:t>
            </a:r>
            <a:r>
              <a:rPr lang="kk-KZ" sz="1400" i="1" dirty="0" smtClean="0"/>
              <a:t> шешімімен бекітілді</a:t>
            </a:r>
            <a:endParaRPr lang="ru-RU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05985" y="1295317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 smtClean="0"/>
              <a:t>мәслихаттың</a:t>
            </a:r>
            <a:r>
              <a:rPr lang="ru-RU" sz="1400" i="1" dirty="0" smtClean="0"/>
              <a:t> 2015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11 </a:t>
            </a:r>
            <a:r>
              <a:rPr lang="ru-RU" sz="1400" i="1" dirty="0" err="1" smtClean="0"/>
              <a:t>желтоқсандағы</a:t>
            </a:r>
            <a:r>
              <a:rPr lang="ru-RU" sz="1400" i="1" dirty="0" smtClean="0"/>
              <a:t>                       № 427/61-v</a:t>
            </a:r>
            <a:r>
              <a:rPr lang="en-US" sz="1400" i="1" dirty="0" smtClean="0"/>
              <a:t>i</a:t>
            </a:r>
            <a:r>
              <a:rPr lang="kk-KZ" sz="1400" i="1" dirty="0" smtClean="0"/>
              <a:t> шешімімен бекітілді</a:t>
            </a:r>
            <a:endParaRPr lang="ru-RU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73671" y="2448273"/>
            <a:ext cx="21703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 smtClean="0"/>
              <a:t>Мәслихаттың</a:t>
            </a:r>
            <a:r>
              <a:rPr lang="ru-RU" sz="1400" i="1" dirty="0" smtClean="0"/>
              <a:t> 2019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12 </a:t>
            </a:r>
            <a:r>
              <a:rPr lang="ru-RU" sz="1400" i="1" dirty="0" err="1" smtClean="0"/>
              <a:t>желтоқсандағы</a:t>
            </a:r>
            <a:r>
              <a:rPr lang="ru-RU" sz="1400" i="1" dirty="0" smtClean="0"/>
              <a:t>                         № 456/58-</a:t>
            </a:r>
            <a:r>
              <a:rPr lang="en-US" sz="1400" i="1" dirty="0" smtClean="0"/>
              <a:t>VI</a:t>
            </a:r>
            <a:r>
              <a:rPr lang="kk-KZ" sz="1400" i="1" dirty="0" smtClean="0"/>
              <a:t> шешімімен бекітілді</a:t>
            </a:r>
            <a:endParaRPr lang="ru-RU" sz="1400" i="1" dirty="0"/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3346138" y="1020303"/>
            <a:ext cx="435011" cy="1440648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325" y="2832465"/>
            <a:ext cx="22973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err="1" smtClean="0"/>
              <a:t>Астананы</a:t>
            </a:r>
            <a:r>
              <a:rPr lang="ru-RU" sz="1400" i="1" dirty="0" smtClean="0"/>
              <a:t> </a:t>
            </a:r>
            <a:r>
              <a:rPr lang="ru-RU" sz="1400" i="1" dirty="0" err="1"/>
              <a:t>дамытудың</a:t>
            </a:r>
            <a:r>
              <a:rPr lang="ru-RU" sz="1400" i="1" dirty="0"/>
              <a:t> </a:t>
            </a:r>
            <a:r>
              <a:rPr lang="ru-RU" sz="1400" i="1" dirty="0" err="1"/>
              <a:t>негізгі</a:t>
            </a:r>
            <a:r>
              <a:rPr lang="ru-RU" sz="1400" i="1" dirty="0"/>
              <a:t> </a:t>
            </a:r>
            <a:r>
              <a:rPr lang="ru-RU" sz="1400" i="1" dirty="0" err="1"/>
              <a:t>ұзақ</a:t>
            </a:r>
            <a:r>
              <a:rPr lang="ru-RU" sz="1400" i="1" dirty="0"/>
              <a:t> </a:t>
            </a:r>
            <a:r>
              <a:rPr lang="ru-RU" sz="1400" i="1" dirty="0" err="1"/>
              <a:t>мерзімді</a:t>
            </a:r>
            <a:r>
              <a:rPr lang="ru-RU" sz="1400" i="1" dirty="0"/>
              <a:t> </a:t>
            </a:r>
            <a:r>
              <a:rPr lang="ru-RU" sz="1400" i="1" dirty="0" err="1"/>
              <a:t>бағыттарын</a:t>
            </a:r>
            <a:r>
              <a:rPr lang="ru-RU" sz="1400" i="1" dirty="0"/>
              <a:t>, </a:t>
            </a:r>
            <a:r>
              <a:rPr lang="ru-RU" sz="1400" i="1" dirty="0" err="1"/>
              <a:t>қалалық</a:t>
            </a:r>
            <a:r>
              <a:rPr lang="ru-RU" sz="1400" i="1" dirty="0"/>
              <a:t> </a:t>
            </a:r>
            <a:r>
              <a:rPr lang="ru-RU" sz="1400" i="1" dirty="0" err="1"/>
              <a:t>және</a:t>
            </a:r>
            <a:r>
              <a:rPr lang="ru-RU" sz="1400" i="1" dirty="0"/>
              <a:t> </a:t>
            </a:r>
            <a:r>
              <a:rPr lang="ru-RU" sz="1400" i="1" dirty="0" err="1"/>
              <a:t>қоғамдық</a:t>
            </a:r>
            <a:r>
              <a:rPr lang="ru-RU" sz="1400" i="1" dirty="0"/>
              <a:t> </a:t>
            </a:r>
            <a:r>
              <a:rPr lang="ru-RU" sz="1400" i="1" dirty="0" err="1"/>
              <a:t>өмірдің</a:t>
            </a:r>
            <a:r>
              <a:rPr lang="ru-RU" sz="1400" i="1" dirty="0"/>
              <a:t> </a:t>
            </a:r>
            <a:r>
              <a:rPr lang="ru-RU" sz="1400" i="1" dirty="0" err="1"/>
              <a:t>негізгі</a:t>
            </a:r>
            <a:r>
              <a:rPr lang="ru-RU" sz="1400" i="1" dirty="0"/>
              <a:t> </a:t>
            </a:r>
            <a:r>
              <a:rPr lang="ru-RU" sz="1400" i="1" dirty="0" err="1"/>
              <a:t>салаларын</a:t>
            </a:r>
            <a:r>
              <a:rPr lang="ru-RU" sz="1400" i="1" dirty="0"/>
              <a:t> </a:t>
            </a:r>
            <a:r>
              <a:rPr lang="ru-RU" sz="1400" i="1" dirty="0" err="1"/>
              <a:t>трансформациялау</a:t>
            </a:r>
            <a:r>
              <a:rPr lang="ru-RU" sz="1400" i="1" dirty="0"/>
              <a:t> </a:t>
            </a:r>
            <a:r>
              <a:rPr lang="ru-RU" sz="1400" i="1" dirty="0" err="1"/>
              <a:t>көрінісін</a:t>
            </a:r>
            <a:r>
              <a:rPr lang="ru-RU" sz="1400" i="1" dirty="0"/>
              <a:t> </a:t>
            </a:r>
            <a:r>
              <a:rPr lang="ru-RU" sz="1400" i="1" dirty="0" err="1"/>
              <a:t>айқындайды</a:t>
            </a:r>
            <a:endParaRPr lang="ru-RU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03867" y="4024777"/>
            <a:ext cx="2604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err="1" smtClean="0"/>
              <a:t>Нақты</a:t>
            </a:r>
            <a:r>
              <a:rPr lang="ru-RU" sz="1400" i="1" dirty="0" smtClean="0"/>
              <a:t> </a:t>
            </a:r>
            <a:r>
              <a:rPr lang="ru-RU" sz="1400" i="1" dirty="0" err="1"/>
              <a:t>жобаларға</a:t>
            </a:r>
            <a:r>
              <a:rPr lang="ru-RU" sz="1400" i="1" dirty="0"/>
              <a:t>, </a:t>
            </a:r>
            <a:r>
              <a:rPr lang="ru-RU" sz="1400" i="1" dirty="0" err="1"/>
              <a:t>іс-шараларға</a:t>
            </a:r>
            <a:r>
              <a:rPr lang="ru-RU" sz="1400" i="1" dirty="0"/>
              <a:t> </a:t>
            </a:r>
            <a:r>
              <a:rPr lang="ru-RU" sz="1400" i="1" dirty="0" err="1"/>
              <a:t>және</a:t>
            </a:r>
            <a:r>
              <a:rPr lang="ru-RU" sz="1400" i="1" dirty="0"/>
              <a:t> даму </a:t>
            </a:r>
            <a:r>
              <a:rPr lang="ru-RU" sz="1400" i="1" dirty="0" err="1"/>
              <a:t>индикаторларына</a:t>
            </a:r>
            <a:r>
              <a:rPr lang="ru-RU" sz="1400" i="1" dirty="0"/>
              <a:t> </a:t>
            </a:r>
            <a:r>
              <a:rPr lang="ru-RU" sz="1400" i="1" dirty="0" err="1"/>
              <a:t>байланыстыра</a:t>
            </a:r>
            <a:r>
              <a:rPr lang="ru-RU" sz="1400" i="1" dirty="0"/>
              <a:t> </a:t>
            </a:r>
            <a:r>
              <a:rPr lang="ru-RU" sz="1400" i="1" dirty="0" err="1"/>
              <a:t>отырып</a:t>
            </a:r>
            <a:r>
              <a:rPr lang="ru-RU" sz="1400" i="1" dirty="0"/>
              <a:t>, Орта </a:t>
            </a:r>
            <a:r>
              <a:rPr lang="ru-RU" sz="1400" i="1" dirty="0" err="1"/>
              <a:t>мерзімді</a:t>
            </a:r>
            <a:r>
              <a:rPr lang="ru-RU" sz="1400" i="1" dirty="0"/>
              <a:t> </a:t>
            </a:r>
            <a:r>
              <a:rPr lang="ru-RU" sz="1400" i="1" dirty="0" err="1"/>
              <a:t>кезеңге</a:t>
            </a:r>
            <a:r>
              <a:rPr lang="ru-RU" sz="1400" i="1" dirty="0"/>
              <a:t> </a:t>
            </a:r>
            <a:r>
              <a:rPr lang="ru-RU" sz="1400" i="1" dirty="0" err="1"/>
              <a:t>арналған</a:t>
            </a:r>
            <a:r>
              <a:rPr lang="ru-RU" sz="1400" i="1" dirty="0"/>
              <a:t> </a:t>
            </a:r>
            <a:r>
              <a:rPr lang="ru-RU" sz="1400" i="1" dirty="0" err="1"/>
              <a:t>стратегиялық</a:t>
            </a:r>
            <a:r>
              <a:rPr lang="ru-RU" sz="1400" i="1" dirty="0"/>
              <a:t> </a:t>
            </a:r>
            <a:r>
              <a:rPr lang="ru-RU" sz="1400" i="1" dirty="0" err="1"/>
              <a:t>пайымды</a:t>
            </a:r>
            <a:r>
              <a:rPr lang="ru-RU" sz="1400" i="1" dirty="0"/>
              <a:t> </a:t>
            </a:r>
            <a:r>
              <a:rPr lang="ru-RU" sz="1400" i="1" dirty="0" err="1"/>
              <a:t>іске</a:t>
            </a:r>
            <a:r>
              <a:rPr lang="ru-RU" sz="1400" i="1" dirty="0"/>
              <a:t> </a:t>
            </a:r>
            <a:r>
              <a:rPr lang="ru-RU" sz="1400" i="1" dirty="0" err="1"/>
              <a:t>асырудың</a:t>
            </a:r>
            <a:r>
              <a:rPr lang="ru-RU" sz="1400" i="1" dirty="0"/>
              <a:t> </a:t>
            </a:r>
            <a:r>
              <a:rPr lang="ru-RU" sz="1400" i="1" dirty="0" err="1"/>
              <a:t>жолдары</a:t>
            </a:r>
            <a:r>
              <a:rPr lang="ru-RU" sz="1400" i="1" dirty="0"/>
              <a:t> мен </a:t>
            </a:r>
            <a:r>
              <a:rPr lang="ru-RU" sz="1400" i="1" dirty="0" err="1"/>
              <a:t>тетіктерін</a:t>
            </a:r>
            <a:r>
              <a:rPr lang="ru-RU" sz="1400" i="1" dirty="0"/>
              <a:t> </a:t>
            </a:r>
            <a:r>
              <a:rPr lang="ru-RU" sz="1400" i="1" dirty="0" err="1" smtClean="0"/>
              <a:t>нақтылайды</a:t>
            </a:r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08104" y="5256784"/>
            <a:ext cx="31683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err="1" smtClean="0"/>
              <a:t>Стратегиялық</a:t>
            </a:r>
            <a:r>
              <a:rPr lang="ru-RU" sz="1400" i="1" dirty="0" smtClean="0"/>
              <a:t> </a:t>
            </a:r>
            <a:r>
              <a:rPr lang="ru-RU" sz="1400" i="1" dirty="0"/>
              <a:t>даму </a:t>
            </a:r>
            <a:r>
              <a:rPr lang="ru-RU" sz="1400" i="1" dirty="0" err="1" smtClean="0"/>
              <a:t>басымдық-тарын</a:t>
            </a:r>
            <a:r>
              <a:rPr lang="ru-RU" sz="1400" i="1" dirty="0" smtClean="0"/>
              <a:t> </a:t>
            </a:r>
            <a:r>
              <a:rPr lang="ru-RU" sz="1400" i="1" dirty="0" err="1"/>
              <a:t>негізге</a:t>
            </a:r>
            <a:r>
              <a:rPr lang="ru-RU" sz="1400" i="1" dirty="0"/>
              <a:t> ала </a:t>
            </a:r>
            <a:r>
              <a:rPr lang="ru-RU" sz="1400" i="1" dirty="0" err="1"/>
              <a:t>отырып</a:t>
            </a:r>
            <a:r>
              <a:rPr lang="ru-RU" sz="1400" i="1" dirty="0"/>
              <a:t> </a:t>
            </a:r>
            <a:r>
              <a:rPr lang="ru-RU" sz="1400" i="1" dirty="0" err="1"/>
              <a:t>бөлінген</a:t>
            </a:r>
            <a:r>
              <a:rPr lang="ru-RU" sz="1400" i="1" dirty="0"/>
              <a:t> </a:t>
            </a:r>
            <a:r>
              <a:rPr lang="ru-RU" sz="1400" i="1" dirty="0" err="1"/>
              <a:t>жергілікті</a:t>
            </a:r>
            <a:r>
              <a:rPr lang="ru-RU" sz="1400" i="1" dirty="0"/>
              <a:t> бюджет </a:t>
            </a:r>
            <a:r>
              <a:rPr lang="ru-RU" sz="1400" i="1" dirty="0" err="1"/>
              <a:t>кірістері</a:t>
            </a:r>
            <a:r>
              <a:rPr lang="ru-RU" sz="1400" i="1" dirty="0"/>
              <a:t> мен </a:t>
            </a:r>
            <a:r>
              <a:rPr lang="ru-RU" sz="1400" i="1" dirty="0" err="1"/>
              <a:t>шығыстарының</a:t>
            </a:r>
            <a:r>
              <a:rPr lang="ru-RU" sz="1400" i="1" dirty="0"/>
              <a:t> </a:t>
            </a:r>
            <a:r>
              <a:rPr lang="ru-RU" sz="1400" i="1" dirty="0" err="1"/>
              <a:t>негізгі</a:t>
            </a:r>
            <a:r>
              <a:rPr lang="ru-RU" sz="1400" i="1" dirty="0"/>
              <a:t> </a:t>
            </a:r>
            <a:r>
              <a:rPr lang="ru-RU" sz="1400" i="1" dirty="0" err="1"/>
              <a:t>баптары</a:t>
            </a:r>
            <a:r>
              <a:rPr lang="ru-RU" sz="1400" i="1" dirty="0"/>
              <a:t> </a:t>
            </a:r>
            <a:r>
              <a:rPr lang="ru-RU" sz="1400" i="1" dirty="0" err="1"/>
              <a:t>туралы</a:t>
            </a:r>
            <a:r>
              <a:rPr lang="ru-RU" sz="1400" i="1" dirty="0"/>
              <a:t> </a:t>
            </a:r>
            <a:r>
              <a:rPr lang="ru-RU" sz="1400" i="1" dirty="0" err="1"/>
              <a:t>қаржылық</a:t>
            </a:r>
            <a:r>
              <a:rPr lang="ru-RU" sz="1400" i="1" dirty="0"/>
              <a:t> </a:t>
            </a:r>
            <a:r>
              <a:rPr lang="ru-RU" sz="1400" i="1" dirty="0" err="1"/>
              <a:t>құжат</a:t>
            </a:r>
            <a:endParaRPr lang="ru-RU" sz="1400" i="1" dirty="0"/>
          </a:p>
        </p:txBody>
      </p:sp>
      <p:sp>
        <p:nvSpPr>
          <p:cNvPr id="23" name="Стрелка углом 22"/>
          <p:cNvSpPr/>
          <p:nvPr/>
        </p:nvSpPr>
        <p:spPr>
          <a:xfrm rot="5400000">
            <a:off x="5963834" y="2177100"/>
            <a:ext cx="435011" cy="158466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260350" y="-26988"/>
            <a:ext cx="8272463" cy="33854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FFFF"/>
                </a:solidFill>
              </a:rPr>
              <a:t>Көпбалалы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және</a:t>
            </a:r>
            <a:r>
              <a:rPr lang="ru-RU" sz="1600" b="1" dirty="0" smtClean="0">
                <a:solidFill>
                  <a:srgbClr val="FFFFFF"/>
                </a:solidFill>
              </a:rPr>
              <a:t> аз </a:t>
            </a:r>
            <a:r>
              <a:rPr lang="ru-RU" sz="1600" b="1" dirty="0" err="1" smtClean="0">
                <a:solidFill>
                  <a:srgbClr val="FFFFFF"/>
                </a:solidFill>
              </a:rPr>
              <a:t>қамтылған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отбасыдарды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қолдаудың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жаңа</a:t>
            </a:r>
            <a:r>
              <a:rPr lang="ru-RU" sz="1600" b="1" dirty="0" smtClean="0">
                <a:solidFill>
                  <a:srgbClr val="FFFFFF"/>
                </a:solidFill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</a:rPr>
              <a:t>шаралары</a:t>
            </a:r>
            <a:r>
              <a:rPr lang="ru-RU" sz="1600" b="1" dirty="0" smtClean="0">
                <a:solidFill>
                  <a:srgbClr val="FFFFFF"/>
                </a:solidFill>
              </a:rPr>
              <a:t>  </a:t>
            </a:r>
            <a:endParaRPr lang="ru-RU" sz="1600" b="1" dirty="0">
              <a:solidFill>
                <a:srgbClr val="FFFFFF"/>
              </a:solidFill>
            </a:endParaRPr>
          </a:p>
        </p:txBody>
      </p:sp>
      <p:graphicFrame>
        <p:nvGraphicFramePr>
          <p:cNvPr id="30835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28717"/>
              </p:ext>
            </p:extLst>
          </p:nvPr>
        </p:nvGraphicFramePr>
        <p:xfrm>
          <a:off x="107950" y="450850"/>
          <a:ext cx="8856663" cy="6509385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Атауы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(бек.)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нақт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Жергілікті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бюджет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қаражаты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есебінен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18 605,4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18 798,6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Тұрғын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көмегі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отбасы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шығыстарының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шекті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жол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берілетін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деңгейінің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төмендеуі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(8%-дан 5% -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ға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дейін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 1 300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отбасы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Үйлерінде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оқытылатын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мүгедек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балаларға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төлемдерді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ұлғайту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(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6,5-тен 10 АЕК) 232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Көпбалалы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аз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қамтылған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отбасы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балаларына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ЖОО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оқуға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гранттар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(150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Қатты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отын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(16 АЕК – 788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Көпбалалы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аналарды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стоматологтардың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қызметімен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жеңілдікпен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қамтамасыз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ету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(АӘК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алушылар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-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900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Тұрғын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сертификаттары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(1 000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795,5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Жеңілдікті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жол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жүрумен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қамтамасыз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ету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(125 829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1 424,7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1 424,7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err="1" smtClean="0">
                          <a:solidFill>
                            <a:schemeClr val="tx1"/>
                          </a:solidFill>
                        </a:rPr>
                        <a:t>Оқушылар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 мен </a:t>
                      </a:r>
                      <a:r>
                        <a:rPr lang="ru-RU" sz="1100" b="0" i="0" dirty="0" err="1" smtClean="0">
                          <a:solidFill>
                            <a:schemeClr val="tx1"/>
                          </a:solidFill>
                        </a:rPr>
                        <a:t>студенттердің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i="0" dirty="0" err="1" smtClean="0">
                          <a:solidFill>
                            <a:schemeClr val="tx1"/>
                          </a:solidFill>
                        </a:rPr>
                        <a:t>тегін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i="0" dirty="0" err="1" smtClean="0">
                          <a:solidFill>
                            <a:schemeClr val="tx1"/>
                          </a:solidFill>
                        </a:rPr>
                        <a:t>жол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i="0" dirty="0" err="1" smtClean="0">
                          <a:solidFill>
                            <a:schemeClr val="tx1"/>
                          </a:solidFill>
                        </a:rPr>
                        <a:t>жүруі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</a:rPr>
                        <a:t>( 7 474 </a:t>
                      </a:r>
                      <a:r>
                        <a:rPr lang="ru-RU" sz="1100" b="0" i="1" dirty="0" err="1" smtClean="0">
                          <a:solidFill>
                            <a:schemeClr val="tx1"/>
                          </a:solidFill>
                        </a:rPr>
                        <a:t>адам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1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568,6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163,7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Мектептердегі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тегін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ыстық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тамақтандыру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</a:rPr>
                        <a:t>(90 080 </a:t>
                      </a:r>
                      <a:r>
                        <a:rPr lang="ru-RU" sz="1100" b="0" i="1" dirty="0" err="1" smtClean="0">
                          <a:solidFill>
                            <a:schemeClr val="tx1"/>
                          </a:solidFill>
                        </a:rPr>
                        <a:t>адам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1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514,8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502,1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Оқушыларға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сауықтыру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лагері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</a:rPr>
                        <a:t>(1 936 </a:t>
                      </a:r>
                      <a:r>
                        <a:rPr lang="ru-RU" sz="1100" b="0" i="1" dirty="0" err="1" smtClean="0">
                          <a:solidFill>
                            <a:schemeClr val="tx1"/>
                          </a:solidFill>
                        </a:rPr>
                        <a:t>адам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1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96,8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96,8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ТжКО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-да </a:t>
                      </a: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тегін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оқыту</a:t>
                      </a:r>
                      <a:endParaRPr lang="ru-RU" sz="11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1 558,5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1 759,5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Тегін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мектеп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киім-кешегі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мектеп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</a:rPr>
                        <a:t>керек-жарақтары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100" b="0" i="1" baseline="0" dirty="0" smtClean="0">
                          <a:solidFill>
                            <a:schemeClr val="tx1"/>
                          </a:solidFill>
                        </a:rPr>
                        <a:t>4 000 </a:t>
                      </a:r>
                      <a:r>
                        <a:rPr lang="ru-RU" sz="1100" b="0" i="1" baseline="0" dirty="0" err="1" smtClean="0">
                          <a:solidFill>
                            <a:schemeClr val="tx1"/>
                          </a:solidFill>
                        </a:rPr>
                        <a:t>адам</a:t>
                      </a:r>
                      <a:r>
                        <a:rPr lang="ru-RU" sz="1100" b="0" i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1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180,0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180,0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АӘК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ортақ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қаржыландыруға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жергілікті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бюджеттен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57,8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млн.теңге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тамақ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жиындары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тұрмыстық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химия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жиындары</a:t>
                      </a:r>
                      <a:r>
                        <a:rPr kumimoji="0" lang="kk-K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- 80,0 млн.теңге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Аз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қамтылған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көпбалалы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отбасылар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мен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жұмыс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істейтін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жастар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үшін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жалға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берілетін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пәтерлер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жергілікті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бюджеттен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ортақ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қаржыландыру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9 500,0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Республикалық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бюджет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қаражаты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есебінен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12 563,9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9 862,9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Мемлекеттік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атаулы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әлеуметтік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көмек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(22 977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адам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2 042,9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2 042,9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тамақ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жиындары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және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тұрмыстық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химия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жиындары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kk-K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(4 828 бала,  1-6 жас аралығы)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Жалға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берілетін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пәтерлер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сатып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алу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Көпбалалы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аналарға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–  2019 ж. ( 616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пәтер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), 2020 ж.. (616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пәтер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Жұмыс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істеп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жүрген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жастар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үшін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– 2019 ж. (1050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пәтер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), 2020 ж. (350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пәтер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10 321,0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7 620,0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0829" name="Прямоугольник 5"/>
          <p:cNvSpPr>
            <a:spLocks noChangeArrowheads="1"/>
          </p:cNvSpPr>
          <p:nvPr/>
        </p:nvSpPr>
        <p:spPr bwMode="auto">
          <a:xfrm>
            <a:off x="8483600" y="260350"/>
            <a:ext cx="6572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ru-RU" sz="800" b="1">
                <a:solidFill>
                  <a:srgbClr val="10253F"/>
                </a:solidFill>
              </a:rPr>
              <a:t>млн. тенге</a:t>
            </a:r>
          </a:p>
        </p:txBody>
      </p:sp>
    </p:spTree>
    <p:extLst>
      <p:ext uri="{BB962C8B-B14F-4D97-AF65-F5344CB8AC3E}">
        <p14:creationId xmlns:p14="http://schemas.microsoft.com/office/powerpoint/2010/main" val="4439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НҰР-СҰЛТАН ҚАЛАСЫНЫҢ АЗАМАТТЫҚ КОДЕКСІ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355" y="45924"/>
            <a:ext cx="8079298" cy="27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ДАМУ БЮДЖЕТІ ШЫҒЫСТАРЫНЫҢ ҚҰРЫЛЫМЫ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49" y="36978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</a:rPr>
              <a:t>ТКШ САЛАСЫН ҚАРЖЫЛАНДЫРУ 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99024147"/>
              </p:ext>
            </p:extLst>
          </p:nvPr>
        </p:nvGraphicFramePr>
        <p:xfrm>
          <a:off x="174949" y="764704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80908" y="779571"/>
            <a:ext cx="562884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ЖИЫНТЫҚ</a:t>
            </a:r>
            <a:r>
              <a:rPr lang="ru-RU" sz="1400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/>
              <a:t>ШЫҒЫНДАР КӨЛЕМІНІҢ СЕРПІНІ</a:t>
            </a:r>
            <a:r>
              <a:rPr lang="ru-RU" sz="1400" dirty="0" smtClean="0">
                <a:solidFill>
                  <a:schemeClr val="accent1"/>
                </a:solidFill>
              </a:rPr>
              <a:t> 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293096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/>
              <a:t>2020 </a:t>
            </a:r>
            <a:r>
              <a:rPr lang="ru-RU" sz="1400" dirty="0" err="1"/>
              <a:t>жылдың</a:t>
            </a:r>
            <a:r>
              <a:rPr lang="ru-RU" sz="1400" dirty="0"/>
              <a:t> </a:t>
            </a:r>
            <a:r>
              <a:rPr lang="ru-RU" sz="1400" dirty="0" err="1"/>
              <a:t>нақтыланған</a:t>
            </a:r>
            <a:r>
              <a:rPr lang="ru-RU" sz="1400" dirty="0"/>
              <a:t> </a:t>
            </a:r>
            <a:r>
              <a:rPr lang="ru-RU" sz="1400" dirty="0" err="1"/>
              <a:t>жоспары</a:t>
            </a:r>
            <a:r>
              <a:rPr lang="ru-RU" sz="1400" dirty="0"/>
              <a:t> 2020 </a:t>
            </a:r>
            <a:r>
              <a:rPr lang="ru-RU" sz="1400" dirty="0" err="1"/>
              <a:t>жылдың</a:t>
            </a:r>
            <a:r>
              <a:rPr lang="ru-RU" sz="1400" dirty="0"/>
              <a:t> </a:t>
            </a: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бюджетіне</a:t>
            </a:r>
            <a:r>
              <a:rPr lang="ru-RU" sz="1400" dirty="0"/>
              <a:t> 1,3 </a:t>
            </a:r>
            <a:r>
              <a:rPr lang="ru-RU" sz="1400" dirty="0" err="1"/>
              <a:t>есе</a:t>
            </a:r>
            <a:r>
              <a:rPr lang="ru-RU" sz="1400" dirty="0"/>
              <a:t> </a:t>
            </a:r>
            <a:r>
              <a:rPr lang="ru-RU" sz="1400" dirty="0" err="1"/>
              <a:t>ұлғаюмен</a:t>
            </a:r>
            <a:r>
              <a:rPr lang="ru-RU" sz="1400" dirty="0"/>
              <a:t> 73,5 млрд. </a:t>
            </a:r>
            <a:r>
              <a:rPr lang="ru-RU" sz="1400" dirty="0" err="1"/>
              <a:t>теңгені</a:t>
            </a:r>
            <a:r>
              <a:rPr lang="ru-RU" sz="1400" dirty="0"/>
              <a:t> </a:t>
            </a:r>
            <a:r>
              <a:rPr lang="ru-RU" sz="1400" dirty="0" err="1"/>
              <a:t>құрады</a:t>
            </a:r>
            <a:r>
              <a:rPr lang="ru-RU" sz="1400" dirty="0"/>
              <a:t>, </a:t>
            </a:r>
            <a:r>
              <a:rPr lang="ru-RU" sz="1400" dirty="0" err="1"/>
              <a:t>оның</a:t>
            </a:r>
            <a:r>
              <a:rPr lang="ru-RU" sz="1400" dirty="0"/>
              <a:t> </a:t>
            </a:r>
            <a:r>
              <a:rPr lang="ru-RU" sz="1400" dirty="0" err="1"/>
              <a:t>ішінде</a:t>
            </a:r>
            <a:r>
              <a:rPr lang="ru-RU" sz="1400" dirty="0"/>
              <a:t> </a:t>
            </a:r>
            <a:r>
              <a:rPr lang="ru-RU" sz="1400" dirty="0" err="1"/>
              <a:t>қаржыландыру</a:t>
            </a:r>
            <a:r>
              <a:rPr lang="ru-RU" sz="1400" dirty="0"/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ЖБ </a:t>
            </a:r>
            <a:r>
              <a:rPr lang="ru-RU" sz="1400" dirty="0" err="1"/>
              <a:t>есебінен</a:t>
            </a:r>
            <a:r>
              <a:rPr lang="ru-RU" sz="1400" dirty="0"/>
              <a:t> </a:t>
            </a:r>
            <a:r>
              <a:rPr lang="ru-RU" sz="1400" dirty="0" err="1"/>
              <a:t>бірлесіп</a:t>
            </a:r>
            <a:r>
              <a:rPr lang="ru-RU" sz="1400" dirty="0"/>
              <a:t> </a:t>
            </a:r>
            <a:r>
              <a:rPr lang="ru-RU" sz="1400" dirty="0" err="1"/>
              <a:t>қаржыландыру</a:t>
            </a:r>
            <a:r>
              <a:rPr lang="ru-RU" sz="1400" dirty="0"/>
              <a:t> </a:t>
            </a:r>
            <a:r>
              <a:rPr lang="ru-RU" sz="1400" dirty="0" err="1"/>
              <a:t>үлесінің</a:t>
            </a:r>
            <a:r>
              <a:rPr lang="ru-RU" sz="1400" dirty="0"/>
              <a:t> </a:t>
            </a:r>
            <a:r>
              <a:rPr lang="ru-RU" sz="1400" dirty="0" err="1"/>
              <a:t>ұлғаюына</a:t>
            </a:r>
            <a:r>
              <a:rPr lang="ru-RU" sz="1400" dirty="0"/>
              <a:t>, </a:t>
            </a:r>
            <a:r>
              <a:rPr lang="ru-RU" sz="1400" dirty="0" err="1"/>
              <a:t>сондай-ақ</a:t>
            </a:r>
            <a:r>
              <a:rPr lang="ru-RU" sz="1400" dirty="0"/>
              <a:t> </a:t>
            </a:r>
            <a:r>
              <a:rPr lang="ru-RU" sz="1400" dirty="0" err="1"/>
              <a:t>Жұмыспен</a:t>
            </a:r>
            <a:r>
              <a:rPr lang="ru-RU" sz="1400" dirty="0"/>
              <a:t> </a:t>
            </a:r>
            <a:r>
              <a:rPr lang="ru-RU" sz="1400" dirty="0" err="1"/>
              <a:t>қамтудың</a:t>
            </a:r>
            <a:r>
              <a:rPr lang="ru-RU" sz="1400" dirty="0"/>
              <a:t> </a:t>
            </a:r>
            <a:r>
              <a:rPr lang="ru-RU" sz="1400" dirty="0" err="1"/>
              <a:t>жол</a:t>
            </a:r>
            <a:r>
              <a:rPr lang="ru-RU" sz="1400" dirty="0"/>
              <a:t> </a:t>
            </a:r>
            <a:r>
              <a:rPr lang="ru-RU" sz="1400" dirty="0" err="1"/>
              <a:t>картасы</a:t>
            </a:r>
            <a:r>
              <a:rPr lang="ru-RU" sz="1400" dirty="0"/>
              <a:t> </a:t>
            </a:r>
            <a:r>
              <a:rPr lang="ru-RU" sz="1400" dirty="0" err="1"/>
              <a:t>шеңберінде</a:t>
            </a:r>
            <a:r>
              <a:rPr lang="ru-RU" sz="1400" dirty="0"/>
              <a:t> </a:t>
            </a:r>
            <a:r>
              <a:rPr lang="ru-RU" sz="1400" dirty="0" err="1"/>
              <a:t>жобаларды</a:t>
            </a:r>
            <a:r>
              <a:rPr lang="ru-RU" sz="1400" dirty="0"/>
              <a:t> </a:t>
            </a:r>
            <a:r>
              <a:rPr lang="ru-RU" sz="1400" dirty="0" err="1"/>
              <a:t>іске</a:t>
            </a:r>
            <a:r>
              <a:rPr lang="ru-RU" sz="1400" dirty="0"/>
              <a:t> </a:t>
            </a:r>
            <a:r>
              <a:rPr lang="ru-RU" sz="1400" dirty="0" err="1"/>
              <a:t>асыруға</a:t>
            </a:r>
            <a:r>
              <a:rPr lang="ru-RU" sz="1400" dirty="0"/>
              <a:t> </a:t>
            </a:r>
            <a:r>
              <a:rPr lang="ru-RU" sz="1400" dirty="0" err="1"/>
              <a:t>байланысты</a:t>
            </a:r>
            <a:r>
              <a:rPr lang="ru-RU" sz="1400" dirty="0"/>
              <a:t> 31,5 млрд. </a:t>
            </a:r>
            <a:r>
              <a:rPr lang="ru-RU" sz="1400" dirty="0" err="1"/>
              <a:t>теңгеге</a:t>
            </a:r>
            <a:r>
              <a:rPr lang="ru-RU" sz="1400" dirty="0"/>
              <a:t> (үлесі-43%) 2,5 </a:t>
            </a:r>
            <a:r>
              <a:rPr lang="ru-RU" sz="1400" dirty="0" err="1"/>
              <a:t>есе</a:t>
            </a:r>
            <a:r>
              <a:rPr lang="ru-RU" sz="1400" dirty="0"/>
              <a:t> </a:t>
            </a:r>
            <a:r>
              <a:rPr lang="ru-RU" sz="1400" dirty="0" err="1"/>
              <a:t>өсті</a:t>
            </a:r>
            <a:r>
              <a:rPr lang="ru-RU" sz="1400" dirty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 err="1"/>
              <a:t>трансферттер</a:t>
            </a:r>
            <a:r>
              <a:rPr lang="ru-RU" sz="1400" dirty="0"/>
              <a:t> </a:t>
            </a:r>
            <a:r>
              <a:rPr lang="ru-RU" sz="1400" dirty="0" err="1"/>
              <a:t>есебінен</a:t>
            </a:r>
            <a:r>
              <a:rPr lang="ru-RU" sz="1400" dirty="0"/>
              <a:t> 42 </a:t>
            </a:r>
            <a:r>
              <a:rPr lang="ru-RU" sz="1400" dirty="0" err="1"/>
              <a:t>млрд.теңге</a:t>
            </a:r>
            <a:r>
              <a:rPr lang="ru-RU" sz="1400" dirty="0"/>
              <a:t> </a:t>
            </a:r>
            <a:r>
              <a:rPr lang="ru-RU" sz="1400" dirty="0" err="1"/>
              <a:t>сомасында</a:t>
            </a:r>
            <a:r>
              <a:rPr lang="ru-RU" sz="1400" dirty="0"/>
              <a:t> </a:t>
            </a:r>
            <a:r>
              <a:rPr lang="ru-RU" sz="1400" dirty="0" err="1"/>
              <a:t>бұрынғы</a:t>
            </a:r>
            <a:r>
              <a:rPr lang="ru-RU" sz="1400" dirty="0"/>
              <a:t> </a:t>
            </a:r>
            <a:r>
              <a:rPr lang="ru-RU" sz="1400" dirty="0" err="1"/>
              <a:t>деңгейде</a:t>
            </a:r>
            <a:r>
              <a:rPr lang="ru-RU" sz="1400" dirty="0"/>
              <a:t> </a:t>
            </a:r>
            <a:r>
              <a:rPr lang="ru-RU" sz="1400" dirty="0" err="1"/>
              <a:t>қалды</a:t>
            </a:r>
            <a:r>
              <a:rPr lang="ru-RU" sz="1400" dirty="0"/>
              <a:t> (</a:t>
            </a:r>
            <a:r>
              <a:rPr lang="ru-RU" sz="1400" dirty="0" err="1"/>
              <a:t>үлесі</a:t>
            </a:r>
            <a:r>
              <a:rPr lang="ru-RU" sz="1400" dirty="0"/>
              <a:t> 57%</a:t>
            </a:r>
            <a:r>
              <a:rPr lang="ru-RU" sz="1400" dirty="0">
                <a:solidFill>
                  <a:schemeClr val="accent1"/>
                </a:solidFill>
              </a:rPr>
              <a:t>).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494838" y="743372"/>
            <a:ext cx="3541658" cy="2016225"/>
            <a:chOff x="5525717" y="850323"/>
            <a:chExt cx="3541658" cy="189808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565576" y="1300209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2825281736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7766307" y="1215802"/>
                <a:ext cx="504056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chemeClr val="accent1"/>
                    </a:solidFill>
                  </a:rPr>
                  <a:t>13,7</a:t>
                </a:r>
                <a:endParaRPr lang="ru-RU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715901" y="1673631"/>
                <a:ext cx="554462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chemeClr val="accent1"/>
                    </a:solidFill>
                  </a:rPr>
                  <a:t>6,2</a:t>
                </a:r>
                <a:endParaRPr lang="ru-RU" sz="14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850323"/>
              <a:ext cx="3488407" cy="492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/>
                <a:t>Абаттандыру</a:t>
              </a:r>
              <a:r>
                <a:rPr lang="ru-RU" sz="1400" dirty="0"/>
                <a:t> мен </a:t>
              </a:r>
              <a:r>
                <a:rPr lang="ru-RU" sz="1400" dirty="0" err="1"/>
                <a:t>коммуналдық</a:t>
              </a:r>
              <a:r>
                <a:rPr lang="ru-RU" sz="1400" dirty="0"/>
                <a:t> </a:t>
              </a:r>
              <a:r>
                <a:rPr lang="ru-RU" sz="1400" dirty="0" err="1"/>
                <a:t>шаруашылықты</a:t>
              </a:r>
              <a:r>
                <a:rPr lang="ru-RU" sz="1400" dirty="0"/>
                <a:t> </a:t>
              </a:r>
              <a:r>
                <a:rPr lang="ru-RU" sz="1400" dirty="0" err="1"/>
                <a:t>дамыту</a:t>
              </a:r>
              <a:endParaRPr lang="ru-RU" sz="14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541658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337404" y="2623189"/>
            <a:ext cx="3837248" cy="2058514"/>
            <a:chOff x="5540040" y="2619631"/>
            <a:chExt cx="3488407" cy="184518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77521" y="3016613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21" name="Диаграмма 20"/>
              <p:cNvGraphicFramePr/>
              <p:nvPr>
                <p:extLst>
                  <p:ext uri="{D42A27DB-BD31-4B8C-83A1-F6EECF244321}">
                    <p14:modId xmlns:p14="http://schemas.microsoft.com/office/powerpoint/2010/main" val="1643019589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8039730" y="1230786"/>
                <a:ext cx="504056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chemeClr val="accent1"/>
                    </a:solidFill>
                  </a:rPr>
                  <a:t>11,5</a:t>
                </a:r>
                <a:endParaRPr lang="ru-RU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018664" y="1686699"/>
                <a:ext cx="504056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chemeClr val="accent1"/>
                    </a:solidFill>
                  </a:rPr>
                  <a:t>7,4</a:t>
                </a:r>
                <a:endParaRPr lang="ru-RU" sz="14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040" y="2619631"/>
              <a:ext cx="3488407" cy="2758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Инженерлік-коммуникациялық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инфрақұрылым</a:t>
              </a:r>
              <a:r>
                <a:rPr lang="ru-RU" sz="1400" dirty="0" smtClean="0"/>
                <a:t> </a:t>
              </a:r>
              <a:endParaRPr lang="ru-RU" sz="14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7131" cy="532068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млрд. </a:t>
            </a:r>
            <a:r>
              <a:rPr lang="ru-RU" sz="1100" dirty="0" err="1" smtClean="0"/>
              <a:t>теңге</a:t>
            </a:r>
            <a:endParaRPr lang="ru-RU" sz="11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508104" y="4479503"/>
            <a:ext cx="3528392" cy="2077301"/>
            <a:chOff x="5500055" y="2593085"/>
            <a:chExt cx="3528392" cy="1862024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5572063" y="3006906"/>
              <a:ext cx="3351287" cy="1448203"/>
              <a:chOff x="5627202" y="1004528"/>
              <a:chExt cx="3351287" cy="1448203"/>
            </a:xfrm>
          </p:grpSpPr>
          <p:graphicFrame>
            <p:nvGraphicFramePr>
              <p:cNvPr id="36" name="Диаграмма 35"/>
              <p:cNvGraphicFramePr/>
              <p:nvPr>
                <p:extLst>
                  <p:ext uri="{D42A27DB-BD31-4B8C-83A1-F6EECF244321}">
                    <p14:modId xmlns:p14="http://schemas.microsoft.com/office/powerpoint/2010/main" val="4130124142"/>
                  </p:ext>
                </p:extLst>
              </p:nvPr>
            </p:nvGraphicFramePr>
            <p:xfrm>
              <a:off x="5627202" y="1004528"/>
              <a:ext cx="3351287" cy="144820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8" name="TextBox 37"/>
              <p:cNvSpPr txBox="1"/>
              <p:nvPr/>
            </p:nvSpPr>
            <p:spPr>
              <a:xfrm>
                <a:off x="8003466" y="1230786"/>
                <a:ext cx="504056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48,3</a:t>
                </a:r>
                <a:endParaRPr lang="ru-RU" sz="14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018664" y="1686699"/>
                <a:ext cx="504056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41,9</a:t>
                </a:r>
                <a:endParaRPr lang="ru-RU" sz="14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540040" y="2593085"/>
              <a:ext cx="3488407" cy="4138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err="1" smtClean="0"/>
                <a:t>Сумен</a:t>
              </a:r>
              <a:r>
                <a:rPr lang="ru-RU" sz="1200" dirty="0" smtClean="0"/>
                <a:t> </a:t>
              </a:r>
              <a:r>
                <a:rPr lang="ru-RU" sz="1200" dirty="0" err="1" smtClean="0"/>
                <a:t>жабдықтау</a:t>
              </a:r>
              <a:r>
                <a:rPr lang="ru-RU" sz="1200" dirty="0" smtClean="0"/>
                <a:t>, суды </a:t>
              </a:r>
              <a:r>
                <a:rPr lang="ru-RU" sz="1200" dirty="0" err="1" smtClean="0"/>
                <a:t>бұру</a:t>
              </a:r>
              <a:r>
                <a:rPr lang="ru-RU" sz="1200" dirty="0" smtClean="0"/>
                <a:t>, </a:t>
              </a:r>
              <a:r>
                <a:rPr lang="ru-RU" sz="1200" dirty="0" err="1" smtClean="0"/>
                <a:t>жылу</a:t>
              </a:r>
              <a:r>
                <a:rPr lang="ru-RU" sz="1200" dirty="0" smtClean="0"/>
                <a:t> </a:t>
              </a:r>
              <a:r>
                <a:rPr lang="ru-RU" sz="1200" dirty="0" err="1" smtClean="0"/>
                <a:t>энергетикасы</a:t>
              </a:r>
              <a:r>
                <a:rPr lang="ru-RU" sz="1200" dirty="0" smtClean="0"/>
                <a:t> </a:t>
              </a:r>
              <a:r>
                <a:rPr lang="ru-RU" sz="1200" dirty="0" err="1" smtClean="0"/>
                <a:t>және</a:t>
              </a:r>
              <a:r>
                <a:rPr lang="ru-RU" sz="1200" dirty="0" smtClean="0"/>
                <a:t> газ </a:t>
              </a:r>
              <a:r>
                <a:rPr lang="ru-RU" sz="1200" dirty="0" err="1" smtClean="0"/>
                <a:t>көлік</a:t>
              </a:r>
              <a:r>
                <a:rPr lang="ru-RU" sz="1200" dirty="0" smtClean="0"/>
                <a:t> </a:t>
              </a:r>
              <a:r>
                <a:rPr lang="ru-RU" sz="1200" dirty="0" err="1" smtClean="0"/>
                <a:t>жүйелерін</a:t>
              </a:r>
              <a:r>
                <a:rPr lang="ru-RU" sz="1200" dirty="0" smtClean="0"/>
                <a:t> </a:t>
              </a:r>
              <a:r>
                <a:rPr lang="ru-RU" sz="1200" dirty="0" err="1" smtClean="0"/>
                <a:t>дамыту</a:t>
              </a:r>
              <a:r>
                <a:rPr lang="ru-RU" sz="1200" dirty="0" smtClean="0"/>
                <a:t> </a:t>
              </a:r>
              <a:endParaRPr lang="ru-RU" sz="12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00055" y="3006906"/>
              <a:ext cx="3488407" cy="121059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17447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5" y="6506424"/>
            <a:ext cx="600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НҰР-СҰЛТАН ҚАЛАСЫНЫҢ АЗАМАТТЫҚ БЮДЖЕТІ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ДАМУ БЮДЖЕТІ ШЫҒЫСТАРЫНЫҢ ҚҰРЫЛЫМЫ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48" y="369784"/>
            <a:ext cx="554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err="1" smtClean="0">
                <a:solidFill>
                  <a:schemeClr val="tx2"/>
                </a:solidFill>
              </a:rPr>
              <a:t>Құрылыс</a:t>
            </a:r>
            <a:r>
              <a:rPr lang="ru-RU" sz="1400" b="1" i="1" dirty="0" smtClean="0">
                <a:solidFill>
                  <a:schemeClr val="tx2"/>
                </a:solidFill>
              </a:rPr>
              <a:t> </a:t>
            </a:r>
            <a:r>
              <a:rPr lang="ru-RU" sz="1400" b="1" i="1" dirty="0" err="1" smtClean="0">
                <a:solidFill>
                  <a:schemeClr val="tx2"/>
                </a:solidFill>
              </a:rPr>
              <a:t>саласын</a:t>
            </a:r>
            <a:r>
              <a:rPr lang="ru-RU" sz="1400" b="1" i="1" dirty="0" smtClean="0">
                <a:solidFill>
                  <a:schemeClr val="tx2"/>
                </a:solidFill>
              </a:rPr>
              <a:t> </a:t>
            </a:r>
            <a:r>
              <a:rPr lang="ru-RU" sz="1400" b="1" i="1" dirty="0" err="1" smtClean="0">
                <a:solidFill>
                  <a:schemeClr val="tx2"/>
                </a:solidFill>
              </a:rPr>
              <a:t>қажыландыу</a:t>
            </a:r>
            <a:r>
              <a:rPr lang="ru-RU" sz="1400" b="1" i="1" dirty="0" smtClean="0">
                <a:solidFill>
                  <a:schemeClr val="tx2"/>
                </a:solidFill>
              </a:rPr>
              <a:t> 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30890559"/>
              </p:ext>
            </p:extLst>
          </p:nvPr>
        </p:nvGraphicFramePr>
        <p:xfrm>
          <a:off x="174949" y="764704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651867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ЖИЫНТЫҚ ШЫҒЫНДАР КӨЛЕМІНІҢ СЕРПІНІ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234" y="4221088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/>
              <a:t>2020 </a:t>
            </a:r>
            <a:r>
              <a:rPr lang="ru-RU" sz="1400" dirty="0" err="1"/>
              <a:t>жылдың</a:t>
            </a:r>
            <a:r>
              <a:rPr lang="ru-RU" sz="1400" dirty="0"/>
              <a:t> </a:t>
            </a:r>
            <a:r>
              <a:rPr lang="ru-RU" sz="1400" dirty="0" err="1"/>
              <a:t>нақтыланған</a:t>
            </a:r>
            <a:r>
              <a:rPr lang="ru-RU" sz="1400" dirty="0"/>
              <a:t> </a:t>
            </a:r>
            <a:r>
              <a:rPr lang="ru-RU" sz="1400" dirty="0" err="1"/>
              <a:t>жоспары</a:t>
            </a:r>
            <a:r>
              <a:rPr lang="ru-RU" sz="1400" dirty="0"/>
              <a:t> 2020 </a:t>
            </a:r>
            <a:r>
              <a:rPr lang="ru-RU" sz="1400" dirty="0" err="1"/>
              <a:t>жылдың</a:t>
            </a:r>
            <a:r>
              <a:rPr lang="ru-RU" sz="1400" dirty="0"/>
              <a:t> </a:t>
            </a: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бюджетіне</a:t>
            </a:r>
            <a:r>
              <a:rPr lang="ru-RU" sz="1400" dirty="0"/>
              <a:t> 2,7 </a:t>
            </a:r>
            <a:r>
              <a:rPr lang="ru-RU" sz="1400" dirty="0" err="1"/>
              <a:t>есе</a:t>
            </a:r>
            <a:r>
              <a:rPr lang="ru-RU" sz="1400" dirty="0"/>
              <a:t> </a:t>
            </a:r>
            <a:r>
              <a:rPr lang="ru-RU" sz="1400" dirty="0" err="1"/>
              <a:t>ұлғаюмен</a:t>
            </a:r>
            <a:r>
              <a:rPr lang="ru-RU" sz="1400" dirty="0"/>
              <a:t> 90,5 млрд. </a:t>
            </a:r>
            <a:r>
              <a:rPr lang="ru-RU" sz="1400" dirty="0" err="1"/>
              <a:t>теңгені</a:t>
            </a:r>
            <a:r>
              <a:rPr lang="ru-RU" sz="1400" dirty="0"/>
              <a:t> </a:t>
            </a:r>
            <a:r>
              <a:rPr lang="ru-RU" sz="1400" dirty="0" err="1"/>
              <a:t>құрады</a:t>
            </a:r>
            <a:r>
              <a:rPr lang="ru-RU" sz="1400" dirty="0"/>
              <a:t>, </a:t>
            </a:r>
            <a:r>
              <a:rPr lang="ru-RU" sz="1400" dirty="0" err="1"/>
              <a:t>оның</a:t>
            </a:r>
            <a:r>
              <a:rPr lang="ru-RU" sz="1400" dirty="0"/>
              <a:t> </a:t>
            </a:r>
            <a:r>
              <a:rPr lang="ru-RU" sz="1400" dirty="0" err="1"/>
              <a:t>ішінде</a:t>
            </a:r>
            <a:r>
              <a:rPr lang="ru-RU" sz="1400" dirty="0"/>
              <a:t> </a:t>
            </a:r>
            <a:r>
              <a:rPr lang="ru-RU" sz="1400" dirty="0" err="1"/>
              <a:t>қаржыландыру</a:t>
            </a:r>
            <a:r>
              <a:rPr lang="ru-RU" sz="1400" dirty="0"/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err="1"/>
              <a:t>жергілікті</a:t>
            </a:r>
            <a:r>
              <a:rPr lang="ru-RU" sz="1400" dirty="0"/>
              <a:t> бюджет </a:t>
            </a:r>
            <a:r>
              <a:rPr lang="ru-RU" sz="1400" dirty="0" err="1"/>
              <a:t>қаражаты</a:t>
            </a:r>
            <a:r>
              <a:rPr lang="ru-RU" sz="1400" dirty="0"/>
              <a:t> </a:t>
            </a:r>
            <a:r>
              <a:rPr lang="ru-RU" sz="1400" dirty="0" err="1"/>
              <a:t>есебінен</a:t>
            </a:r>
            <a:r>
              <a:rPr lang="ru-RU" sz="1400" dirty="0"/>
              <a:t> </a:t>
            </a:r>
            <a:r>
              <a:rPr lang="ru-RU" sz="1400" dirty="0" err="1"/>
              <a:t>мектептер</a:t>
            </a:r>
            <a:r>
              <a:rPr lang="ru-RU" sz="1400" dirty="0"/>
              <a:t> </a:t>
            </a:r>
            <a:r>
              <a:rPr lang="ru-RU" sz="1400" dirty="0" err="1"/>
              <a:t>құрылысына</a:t>
            </a:r>
            <a:r>
              <a:rPr lang="ru-RU" sz="1400" dirty="0"/>
              <a:t>, </a:t>
            </a:r>
            <a:r>
              <a:rPr lang="ru-RU" sz="1400" dirty="0" err="1"/>
              <a:t>сондай-ақ</a:t>
            </a:r>
            <a:r>
              <a:rPr lang="ru-RU" sz="1400" dirty="0"/>
              <a:t> </a:t>
            </a:r>
            <a:r>
              <a:rPr lang="ru-RU" sz="1400" dirty="0" err="1"/>
              <a:t>Жұмыспен</a:t>
            </a:r>
            <a:r>
              <a:rPr lang="ru-RU" sz="1400" dirty="0"/>
              <a:t> </a:t>
            </a:r>
            <a:r>
              <a:rPr lang="ru-RU" sz="1400" dirty="0" err="1"/>
              <a:t>қамтудың</a:t>
            </a:r>
            <a:r>
              <a:rPr lang="ru-RU" sz="1400" dirty="0"/>
              <a:t> </a:t>
            </a:r>
            <a:r>
              <a:rPr lang="ru-RU" sz="1400" dirty="0" err="1"/>
              <a:t>жол</a:t>
            </a:r>
            <a:r>
              <a:rPr lang="ru-RU" sz="1400" dirty="0"/>
              <a:t> </a:t>
            </a:r>
            <a:r>
              <a:rPr lang="ru-RU" sz="1400" dirty="0" err="1"/>
              <a:t>картасы</a:t>
            </a:r>
            <a:r>
              <a:rPr lang="ru-RU" sz="1400" dirty="0"/>
              <a:t> </a:t>
            </a:r>
            <a:r>
              <a:rPr lang="ru-RU" sz="1400" dirty="0" err="1"/>
              <a:t>шеңберінде</a:t>
            </a:r>
            <a:r>
              <a:rPr lang="ru-RU" sz="1400" dirty="0"/>
              <a:t> </a:t>
            </a:r>
            <a:r>
              <a:rPr lang="ru-RU" sz="1400" dirty="0" err="1"/>
              <a:t>жобаларды</a:t>
            </a:r>
            <a:r>
              <a:rPr lang="ru-RU" sz="1400" dirty="0"/>
              <a:t> </a:t>
            </a:r>
            <a:r>
              <a:rPr lang="ru-RU" sz="1400" dirty="0" err="1"/>
              <a:t>іске</a:t>
            </a:r>
            <a:r>
              <a:rPr lang="ru-RU" sz="1400" dirty="0"/>
              <a:t> </a:t>
            </a:r>
            <a:r>
              <a:rPr lang="ru-RU" sz="1400" dirty="0" err="1"/>
              <a:t>асыруға</a:t>
            </a:r>
            <a:r>
              <a:rPr lang="ru-RU" sz="1400" dirty="0"/>
              <a:t> </a:t>
            </a:r>
            <a:r>
              <a:rPr lang="ru-RU" sz="1400" dirty="0" err="1"/>
              <a:t>байланысты</a:t>
            </a:r>
            <a:r>
              <a:rPr lang="ru-RU" sz="1400" dirty="0"/>
              <a:t> ЖБ </a:t>
            </a:r>
            <a:r>
              <a:rPr lang="ru-RU" sz="1400" dirty="0" err="1"/>
              <a:t>есебінен</a:t>
            </a:r>
            <a:r>
              <a:rPr lang="ru-RU" sz="1400" dirty="0"/>
              <a:t> 2,46 </a:t>
            </a:r>
            <a:r>
              <a:rPr lang="ru-RU" sz="1400" dirty="0" err="1"/>
              <a:t>есе</a:t>
            </a:r>
            <a:r>
              <a:rPr lang="ru-RU" sz="1400" dirty="0"/>
              <a:t> 76,1 млрд. </a:t>
            </a:r>
            <a:r>
              <a:rPr lang="ru-RU" sz="1400" dirty="0" err="1"/>
              <a:t>теңгеге</a:t>
            </a:r>
            <a:r>
              <a:rPr lang="ru-RU" sz="1400" dirty="0"/>
              <a:t> </a:t>
            </a:r>
            <a:r>
              <a:rPr lang="ru-RU" sz="1400" dirty="0" err="1"/>
              <a:t>дейін</a:t>
            </a:r>
            <a:r>
              <a:rPr lang="ru-RU" sz="1400" dirty="0"/>
              <a:t> </a:t>
            </a:r>
            <a:r>
              <a:rPr lang="ru-RU" sz="1400" dirty="0" err="1"/>
              <a:t>өсті</a:t>
            </a:r>
            <a:r>
              <a:rPr lang="ru-RU" sz="1400" dirty="0"/>
              <a:t> (үлесі-84 %);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err="1"/>
              <a:t>трансферттер</a:t>
            </a:r>
            <a:r>
              <a:rPr lang="ru-RU" sz="1400" dirty="0"/>
              <a:t> </a:t>
            </a:r>
            <a:r>
              <a:rPr lang="ru-RU" sz="1400" dirty="0" err="1"/>
              <a:t>есебінен</a:t>
            </a:r>
            <a:r>
              <a:rPr lang="ru-RU" sz="1400" dirty="0"/>
              <a:t> </a:t>
            </a:r>
            <a:r>
              <a:rPr lang="ru-RU" sz="1400" dirty="0" err="1"/>
              <a:t>инфекциялық</a:t>
            </a:r>
            <a:r>
              <a:rPr lang="ru-RU" sz="1400" dirty="0"/>
              <a:t> </a:t>
            </a:r>
            <a:r>
              <a:rPr lang="ru-RU" sz="1400" dirty="0" err="1"/>
              <a:t>ауралар</a:t>
            </a:r>
            <a:r>
              <a:rPr lang="ru-RU" sz="1400" dirty="0"/>
              <a:t> </a:t>
            </a:r>
            <a:r>
              <a:rPr lang="ru-RU" sz="1400" dirty="0" err="1"/>
              <a:t>ауруханасын</a:t>
            </a:r>
            <a:r>
              <a:rPr lang="ru-RU" sz="1400" dirty="0"/>
              <a:t>, </a:t>
            </a:r>
            <a:r>
              <a:rPr lang="ru-RU" sz="1400" dirty="0" err="1"/>
              <a:t>сондай-ақ</a:t>
            </a:r>
            <a:r>
              <a:rPr lang="ru-RU" sz="1400" dirty="0"/>
              <a:t> </a:t>
            </a:r>
            <a:r>
              <a:rPr lang="ru-RU" sz="1400" dirty="0" err="1"/>
              <a:t>зираты</a:t>
            </a:r>
            <a:r>
              <a:rPr lang="ru-RU" sz="1400" dirty="0"/>
              <a:t> бар </a:t>
            </a:r>
            <a:r>
              <a:rPr lang="ru-RU" sz="1400" dirty="0" err="1"/>
              <a:t>крематооий</a:t>
            </a:r>
            <a:r>
              <a:rPr lang="ru-RU" sz="1400" dirty="0"/>
              <a:t> </a:t>
            </a:r>
            <a:r>
              <a:rPr lang="ru-RU" sz="1400" dirty="0" err="1"/>
              <a:t>салғандықтан</a:t>
            </a:r>
            <a:r>
              <a:rPr lang="ru-RU" sz="1400" dirty="0"/>
              <a:t> 14,4 </a:t>
            </a:r>
            <a:r>
              <a:rPr lang="ru-RU" sz="1400" dirty="0" err="1"/>
              <a:t>млрд.теңгеге</a:t>
            </a:r>
            <a:r>
              <a:rPr lang="ru-RU" sz="1400" dirty="0"/>
              <a:t> </a:t>
            </a:r>
            <a:r>
              <a:rPr lang="ru-RU" sz="1400" dirty="0" err="1"/>
              <a:t>дейін</a:t>
            </a:r>
            <a:r>
              <a:rPr lang="ru-RU" sz="1400" dirty="0"/>
              <a:t> 5,76 </a:t>
            </a:r>
            <a:r>
              <a:rPr lang="ru-RU" sz="1400" dirty="0" err="1"/>
              <a:t>есе</a:t>
            </a:r>
            <a:r>
              <a:rPr lang="ru-RU" sz="1400" dirty="0"/>
              <a:t> </a:t>
            </a:r>
            <a:r>
              <a:rPr lang="ru-RU" sz="1400" dirty="0" err="1"/>
              <a:t>өсті</a:t>
            </a:r>
            <a:r>
              <a:rPr lang="ru-RU" sz="1400" dirty="0"/>
              <a:t> (</a:t>
            </a:r>
            <a:r>
              <a:rPr lang="ru-RU" sz="1400" dirty="0" err="1"/>
              <a:t>үлесі</a:t>
            </a:r>
            <a:r>
              <a:rPr lang="ru-RU" sz="1400" dirty="0"/>
              <a:t> 16 %).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641772"/>
            <a:ext cx="3490785" cy="1941135"/>
            <a:chOff x="5525717" y="766631"/>
            <a:chExt cx="3490785" cy="1827399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561356" y="1145828"/>
              <a:ext cx="3351287" cy="1448202"/>
              <a:chOff x="5628440" y="859854"/>
              <a:chExt cx="3351287" cy="1448202"/>
            </a:xfrm>
          </p:grpSpPr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544765960"/>
                  </p:ext>
                </p:extLst>
              </p:nvPr>
            </p:nvGraphicFramePr>
            <p:xfrm>
              <a:off x="5628440" y="859854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8355071" y="1070931"/>
                <a:ext cx="504056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60,8</a:t>
                </a:r>
                <a:endParaRPr lang="ru-RU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355071" y="1532192"/>
                <a:ext cx="504056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19,3</a:t>
                </a:r>
                <a:endParaRPr lang="ru-RU" sz="1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766631"/>
              <a:ext cx="3488407" cy="2897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400" dirty="0" smtClean="0"/>
                <a:t>Тұрғын үй құрылысы </a:t>
              </a:r>
              <a:endParaRPr lang="ru-RU" sz="1400" dirty="0" smtClean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160956"/>
              <a:ext cx="3488407" cy="1403948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73370" y="2696919"/>
            <a:ext cx="3488589" cy="1901622"/>
            <a:chOff x="5540040" y="2760264"/>
            <a:chExt cx="3488589" cy="1704551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77521" y="3016613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21" name="Диаграмма 20"/>
              <p:cNvGraphicFramePr/>
              <p:nvPr>
                <p:extLst>
                  <p:ext uri="{D42A27DB-BD31-4B8C-83A1-F6EECF244321}">
                    <p14:modId xmlns:p14="http://schemas.microsoft.com/office/powerpoint/2010/main" val="2633386363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8324040" y="1230858"/>
                <a:ext cx="504056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24,6</a:t>
                </a:r>
                <a:endParaRPr lang="ru-RU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318682" y="1693695"/>
                <a:ext cx="504056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12,8</a:t>
                </a:r>
                <a:endParaRPr lang="ru-RU" sz="14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222" y="2760264"/>
              <a:ext cx="3488407" cy="2758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Әлеуметтік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объектілер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құрылысы</a:t>
              </a:r>
              <a:r>
                <a:rPr lang="ru-RU" sz="1400" dirty="0" smtClean="0"/>
                <a:t> </a:t>
              </a:r>
              <a:endParaRPr lang="ru-RU" sz="14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70723" y="4593587"/>
            <a:ext cx="3493765" cy="1767708"/>
            <a:chOff x="5520359" y="4539249"/>
            <a:chExt cx="3493765" cy="1570719"/>
          </a:xfrm>
        </p:grpSpPr>
        <p:sp>
          <p:nvSpPr>
            <p:cNvPr id="29" name="TextBox 28"/>
            <p:cNvSpPr txBox="1"/>
            <p:nvPr/>
          </p:nvSpPr>
          <p:spPr>
            <a:xfrm>
              <a:off x="5525717" y="4539249"/>
              <a:ext cx="3488407" cy="2734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Әкімшілік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ғимараттар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құрылысы</a:t>
              </a:r>
              <a:r>
                <a:rPr lang="ru-RU" sz="1400" dirty="0" smtClean="0"/>
                <a:t> 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59" y="4848523"/>
              <a:ext cx="3488407" cy="126144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7131" cy="532068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млрд. тенге</a:t>
            </a:r>
            <a:endParaRPr lang="ru-RU" sz="1100" dirty="0"/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290444967"/>
              </p:ext>
            </p:extLst>
          </p:nvPr>
        </p:nvGraphicFramePr>
        <p:xfrm>
          <a:off x="5539282" y="4890789"/>
          <a:ext cx="3351287" cy="161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AA3-00E3-45F1-B7BC-E930D4F66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48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05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НҰР-СҰЛТАН ҚАЛАСЫНЫҢ АЗАМАТТЫҚ БЮДЖЕТІ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ДАМУ БЮДЖЕТІ ШЫҒЫСТАРЫНЫҢ ҚҰРЫЛЫМЫ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49" y="36978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</a:rPr>
              <a:t>КӨЛІК САЛАСЫН ҚАРЖЫЛАНДЫРУ 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3843304"/>
              </p:ext>
            </p:extLst>
          </p:nvPr>
        </p:nvGraphicFramePr>
        <p:xfrm>
          <a:off x="174949" y="764704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752863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ЖИЫНТЫҚ ШЫҒЫНДАР КӨЛЕМІНІҢ СЕРПІНІ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293096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/>
              <a:t>2020 </a:t>
            </a:r>
            <a:r>
              <a:rPr lang="ru-RU" sz="1400" dirty="0" err="1"/>
              <a:t>жылдың</a:t>
            </a:r>
            <a:r>
              <a:rPr lang="ru-RU" sz="1400" dirty="0"/>
              <a:t> </a:t>
            </a:r>
            <a:r>
              <a:rPr lang="ru-RU" sz="1400" dirty="0" err="1"/>
              <a:t>нақтыланған</a:t>
            </a:r>
            <a:r>
              <a:rPr lang="ru-RU" sz="1400" dirty="0"/>
              <a:t> </a:t>
            </a:r>
            <a:r>
              <a:rPr lang="ru-RU" sz="1400" dirty="0" err="1"/>
              <a:t>жоспары</a:t>
            </a:r>
            <a:r>
              <a:rPr lang="ru-RU" sz="1400" dirty="0"/>
              <a:t> 2020 </a:t>
            </a:r>
            <a:r>
              <a:rPr lang="ru-RU" sz="1400" dirty="0" err="1"/>
              <a:t>жылдың</a:t>
            </a:r>
            <a:r>
              <a:rPr lang="ru-RU" sz="1400" dirty="0"/>
              <a:t> </a:t>
            </a: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бюджетіне</a:t>
            </a:r>
            <a:r>
              <a:rPr lang="ru-RU" sz="1400" dirty="0"/>
              <a:t> 1,03 </a:t>
            </a:r>
            <a:r>
              <a:rPr lang="ru-RU" sz="1400" dirty="0" err="1"/>
              <a:t>есе</a:t>
            </a:r>
            <a:r>
              <a:rPr lang="ru-RU" sz="1400" dirty="0"/>
              <a:t> </a:t>
            </a:r>
            <a:r>
              <a:rPr lang="ru-RU" sz="1400" dirty="0" err="1"/>
              <a:t>ұлғаюмен</a:t>
            </a:r>
            <a:r>
              <a:rPr lang="ru-RU" sz="1400" dirty="0"/>
              <a:t> 26,6 млрд. </a:t>
            </a:r>
            <a:r>
              <a:rPr lang="ru-RU" sz="1400" dirty="0" err="1"/>
              <a:t>теңгені</a:t>
            </a:r>
            <a:r>
              <a:rPr lang="ru-RU" sz="1400" dirty="0"/>
              <a:t> </a:t>
            </a:r>
            <a:r>
              <a:rPr lang="ru-RU" sz="1400" dirty="0" err="1"/>
              <a:t>құрады</a:t>
            </a:r>
            <a:r>
              <a:rPr lang="ru-RU" sz="1400" dirty="0"/>
              <a:t>, </a:t>
            </a:r>
            <a:r>
              <a:rPr lang="ru-RU" sz="1400" dirty="0" err="1"/>
              <a:t>оның</a:t>
            </a:r>
            <a:r>
              <a:rPr lang="ru-RU" sz="1400" dirty="0"/>
              <a:t> </a:t>
            </a:r>
            <a:r>
              <a:rPr lang="ru-RU" sz="1400" dirty="0" err="1"/>
              <a:t>ішінде</a:t>
            </a:r>
            <a:r>
              <a:rPr lang="ru-RU" sz="1400" dirty="0"/>
              <a:t> </a:t>
            </a:r>
            <a:r>
              <a:rPr lang="ru-RU" sz="1400" dirty="0" err="1"/>
              <a:t>қаржыландыру</a:t>
            </a:r>
            <a:r>
              <a:rPr lang="ru-RU" sz="1400" dirty="0"/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err="1"/>
              <a:t>ортақ</a:t>
            </a:r>
            <a:r>
              <a:rPr lang="ru-RU" sz="1400" dirty="0"/>
              <a:t> </a:t>
            </a:r>
            <a:r>
              <a:rPr lang="ru-RU" sz="1400" dirty="0" err="1"/>
              <a:t>қаржыландыру</a:t>
            </a:r>
            <a:r>
              <a:rPr lang="ru-RU" sz="1400" dirty="0"/>
              <a:t> </a:t>
            </a:r>
            <a:r>
              <a:rPr lang="ru-RU" sz="1400" dirty="0" err="1"/>
              <a:t>үлесінің</a:t>
            </a:r>
            <a:r>
              <a:rPr lang="ru-RU" sz="1400" dirty="0"/>
              <a:t> </a:t>
            </a:r>
            <a:r>
              <a:rPr lang="ru-RU" sz="1400" dirty="0" err="1"/>
              <a:t>ұлғаюына</a:t>
            </a:r>
            <a:r>
              <a:rPr lang="ru-RU" sz="1400" dirty="0"/>
              <a:t>, </a:t>
            </a:r>
            <a:r>
              <a:rPr lang="ru-RU" sz="1400" dirty="0" err="1"/>
              <a:t>сонымен</a:t>
            </a:r>
            <a:r>
              <a:rPr lang="ru-RU" sz="1400" dirty="0"/>
              <a:t> </a:t>
            </a:r>
            <a:r>
              <a:rPr lang="ru-RU" sz="1400" dirty="0" err="1"/>
              <a:t>қатар</a:t>
            </a:r>
            <a:r>
              <a:rPr lang="ru-RU" sz="1400" dirty="0"/>
              <a:t> </a:t>
            </a:r>
            <a:r>
              <a:rPr lang="ru-RU" sz="1400" dirty="0" err="1"/>
              <a:t>Жұмыспен</a:t>
            </a:r>
            <a:r>
              <a:rPr lang="ru-RU" sz="1400" dirty="0"/>
              <a:t> </a:t>
            </a:r>
            <a:r>
              <a:rPr lang="ru-RU" sz="1400" dirty="0" err="1"/>
              <a:t>қамтудың</a:t>
            </a:r>
            <a:r>
              <a:rPr lang="ru-RU" sz="1400" dirty="0"/>
              <a:t> </a:t>
            </a:r>
            <a:r>
              <a:rPr lang="ru-RU" sz="1400" dirty="0" err="1"/>
              <a:t>жол</a:t>
            </a:r>
            <a:r>
              <a:rPr lang="ru-RU" sz="1400" dirty="0"/>
              <a:t> </a:t>
            </a:r>
            <a:r>
              <a:rPr lang="ru-RU" sz="1400" dirty="0" err="1"/>
              <a:t>картасы</a:t>
            </a:r>
            <a:r>
              <a:rPr lang="ru-RU" sz="1400" dirty="0"/>
              <a:t> </a:t>
            </a:r>
            <a:r>
              <a:rPr lang="ru-RU" sz="1400" dirty="0" err="1"/>
              <a:t>шеңберінде</a:t>
            </a:r>
            <a:r>
              <a:rPr lang="ru-RU" sz="1400" dirty="0"/>
              <a:t> </a:t>
            </a:r>
            <a:r>
              <a:rPr lang="ru-RU" sz="1400" dirty="0" err="1"/>
              <a:t>жобаларды</a:t>
            </a:r>
            <a:r>
              <a:rPr lang="ru-RU" sz="1400" dirty="0"/>
              <a:t> </a:t>
            </a:r>
            <a:r>
              <a:rPr lang="ru-RU" sz="1400" dirty="0" err="1"/>
              <a:t>іске</a:t>
            </a:r>
            <a:r>
              <a:rPr lang="ru-RU" sz="1400" dirty="0"/>
              <a:t> </a:t>
            </a:r>
            <a:r>
              <a:rPr lang="ru-RU" sz="1400" dirty="0" err="1"/>
              <a:t>асыруға</a:t>
            </a:r>
            <a:r>
              <a:rPr lang="ru-RU" sz="1400" dirty="0"/>
              <a:t> </a:t>
            </a:r>
            <a:r>
              <a:rPr lang="ru-RU" sz="1400" dirty="0" err="1"/>
              <a:t>байланысты</a:t>
            </a:r>
            <a:r>
              <a:rPr lang="ru-RU" sz="1400" dirty="0"/>
              <a:t> ЖБ </a:t>
            </a:r>
            <a:r>
              <a:rPr lang="ru-RU" sz="1400" dirty="0" err="1"/>
              <a:t>есебінен</a:t>
            </a:r>
            <a:r>
              <a:rPr lang="ru-RU" sz="1400" dirty="0"/>
              <a:t> 9,3 млрд. </a:t>
            </a:r>
            <a:r>
              <a:rPr lang="ru-RU" sz="1400" dirty="0" err="1"/>
              <a:t>теңгеге</a:t>
            </a:r>
            <a:r>
              <a:rPr lang="ru-RU" sz="1400" dirty="0"/>
              <a:t> </a:t>
            </a:r>
            <a:r>
              <a:rPr lang="ru-RU" sz="1400" dirty="0" err="1"/>
              <a:t>дейін</a:t>
            </a:r>
            <a:r>
              <a:rPr lang="ru-RU" sz="1400" dirty="0"/>
              <a:t> 1,57 </a:t>
            </a:r>
            <a:r>
              <a:rPr lang="ru-RU" sz="1400" dirty="0" err="1"/>
              <a:t>есе</a:t>
            </a:r>
            <a:r>
              <a:rPr lang="ru-RU" sz="1400" dirty="0"/>
              <a:t> </a:t>
            </a:r>
            <a:r>
              <a:rPr lang="ru-RU" sz="1400" dirty="0" err="1"/>
              <a:t>өсті</a:t>
            </a:r>
            <a:r>
              <a:rPr lang="ru-RU" sz="1400" dirty="0"/>
              <a:t> (үлесі-35%),;</a:t>
            </a:r>
          </a:p>
          <a:p>
            <a:pPr marL="285750" indent="-285750" algn="just">
              <a:buFontTx/>
              <a:buChar char="-"/>
            </a:pPr>
            <a:r>
              <a:rPr lang="ru-RU" sz="1400" dirty="0" err="1"/>
              <a:t>трансферттер</a:t>
            </a:r>
            <a:r>
              <a:rPr lang="ru-RU" sz="1400" dirty="0"/>
              <a:t> </a:t>
            </a:r>
            <a:r>
              <a:rPr lang="ru-RU" sz="1400" dirty="0" err="1"/>
              <a:t>есебінен</a:t>
            </a:r>
            <a:r>
              <a:rPr lang="ru-RU" sz="1400" dirty="0"/>
              <a:t> 1,15 </a:t>
            </a:r>
            <a:r>
              <a:rPr lang="ru-RU" sz="1400" dirty="0" err="1"/>
              <a:t>есеге</a:t>
            </a:r>
            <a:r>
              <a:rPr lang="ru-RU" sz="1400" dirty="0"/>
              <a:t> </a:t>
            </a:r>
            <a:r>
              <a:rPr lang="ru-RU" sz="1400" dirty="0" err="1"/>
              <a:t>бұрынғы</a:t>
            </a:r>
            <a:r>
              <a:rPr lang="ru-RU" sz="1400" dirty="0"/>
              <a:t> </a:t>
            </a:r>
            <a:r>
              <a:rPr lang="ru-RU" sz="1400" dirty="0" err="1"/>
              <a:t>деңгейде</a:t>
            </a:r>
            <a:r>
              <a:rPr lang="ru-RU" sz="1400" dirty="0"/>
              <a:t> 17,3 </a:t>
            </a:r>
            <a:r>
              <a:rPr lang="ru-RU" sz="1400" dirty="0" err="1"/>
              <a:t>млрд.теңгеге</a:t>
            </a:r>
            <a:r>
              <a:rPr lang="ru-RU" sz="1400" dirty="0"/>
              <a:t> </a:t>
            </a:r>
            <a:r>
              <a:rPr lang="ru-RU" sz="1400" dirty="0" err="1"/>
              <a:t>дейін</a:t>
            </a:r>
            <a:r>
              <a:rPr lang="ru-RU" sz="1400" dirty="0"/>
              <a:t> </a:t>
            </a:r>
            <a:r>
              <a:rPr lang="ru-RU" sz="1400" dirty="0" err="1"/>
              <a:t>азайды</a:t>
            </a:r>
            <a:r>
              <a:rPr lang="ru-RU" sz="1400" dirty="0"/>
              <a:t>..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752004"/>
            <a:ext cx="3490785" cy="1937361"/>
            <a:chOff x="5525717" y="838367"/>
            <a:chExt cx="3490785" cy="1823845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584772" y="1214010"/>
              <a:ext cx="3351287" cy="1448202"/>
              <a:chOff x="5651856" y="928036"/>
              <a:chExt cx="3351287" cy="1448202"/>
            </a:xfrm>
          </p:grpSpPr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3032594164"/>
                  </p:ext>
                </p:extLst>
              </p:nvPr>
            </p:nvGraphicFramePr>
            <p:xfrm>
              <a:off x="5651856" y="928036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8364157" y="1119031"/>
                <a:ext cx="504056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26,6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364157" y="1602326"/>
                <a:ext cx="504056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25,8</a:t>
                </a:r>
                <a:endParaRPr lang="ru-RU" sz="1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838367"/>
              <a:ext cx="3488407" cy="2897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Көлік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инфрақұрылымын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дамыту</a:t>
              </a:r>
              <a:r>
                <a:rPr lang="ru-RU" sz="1400" dirty="0" smtClean="0"/>
                <a:t> 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155390"/>
              <a:ext cx="3488407" cy="1409514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8" y="1088759"/>
            <a:ext cx="5117131" cy="499847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млрд. тенге</a:t>
            </a:r>
            <a:endParaRPr lang="ru-RU" sz="11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14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275" y="6507163"/>
            <a:ext cx="5616575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195512" y="6507163"/>
            <a:ext cx="5760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НҰР-СҰЛТАН ҚАЛАСЫНЫҢ АЗАМАТТЫҚ БЮДЖЕТІ 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0"/>
            <a:ext cx="864235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935038" y="0"/>
            <a:ext cx="7345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НҰР-СҰЛТАН ҚАЛАСЫ АУДАНДАРЫ ӘКІМДЕРІНІҢ АППАРАТТАРЫ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174625" y="369888"/>
            <a:ext cx="446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1400" b="1" i="1" dirty="0" smtClean="0">
                <a:solidFill>
                  <a:schemeClr val="tx2"/>
                </a:solidFill>
                <a:latin typeface="Calibri" pitchFamily="34" charset="0"/>
              </a:rPr>
              <a:t>ТКШ САЛАСЫН ҚАРЖЫЛАНДЫРУ </a:t>
            </a:r>
            <a:endParaRPr lang="ru-RU" sz="14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625" y="752475"/>
            <a:ext cx="51181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ЖИЫНТЫҚ ШЫҒЫНДАР КӨЛЕМІНІҢ СЕРПІНІ </a:t>
            </a:r>
            <a:endParaRPr lang="ru-RU" sz="1400" dirty="0">
              <a:latin typeface="+mn-lt"/>
            </a:endParaRP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250825" y="4292600"/>
            <a:ext cx="5041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400" dirty="0">
                <a:latin typeface="Calibri" pitchFamily="34" charset="0"/>
              </a:rPr>
              <a:t>2020 </a:t>
            </a:r>
            <a:r>
              <a:rPr lang="ru-RU" sz="1400" dirty="0" err="1">
                <a:latin typeface="Calibri" pitchFamily="34" charset="0"/>
              </a:rPr>
              <a:t>жылдың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нақтыланған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жоспары</a:t>
            </a:r>
            <a:r>
              <a:rPr lang="ru-RU" sz="1400" dirty="0">
                <a:latin typeface="Calibri" pitchFamily="34" charset="0"/>
              </a:rPr>
              <a:t> 2020 </a:t>
            </a:r>
            <a:r>
              <a:rPr lang="ru-RU" sz="1400" dirty="0" err="1">
                <a:latin typeface="Calibri" pitchFamily="34" charset="0"/>
              </a:rPr>
              <a:t>жылдың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бекітілген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бюджетіне</a:t>
            </a:r>
            <a:r>
              <a:rPr lang="ru-RU" sz="1400" dirty="0">
                <a:latin typeface="Calibri" pitchFamily="34" charset="0"/>
              </a:rPr>
              <a:t> 20,9% </a:t>
            </a:r>
            <a:r>
              <a:rPr lang="ru-RU" sz="1400" dirty="0" err="1">
                <a:latin typeface="Calibri" pitchFamily="34" charset="0"/>
              </a:rPr>
              <a:t>өсіммен</a:t>
            </a:r>
            <a:r>
              <a:rPr lang="ru-RU" sz="1400" dirty="0">
                <a:latin typeface="Calibri" pitchFamily="34" charset="0"/>
              </a:rPr>
              <a:t> 43 693,2 млн. </a:t>
            </a:r>
            <a:r>
              <a:rPr lang="ru-RU" sz="1400" dirty="0" err="1">
                <a:latin typeface="Calibri" pitchFamily="34" charset="0"/>
              </a:rPr>
              <a:t>теңгені</a:t>
            </a: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</a:rPr>
              <a:t>құрады</a:t>
            </a:r>
            <a:endParaRPr lang="ru-RU" sz="1400" dirty="0">
              <a:latin typeface="Calibri" pitchFamily="34" charset="0"/>
            </a:endParaRPr>
          </a:p>
        </p:txBody>
      </p:sp>
      <p:grpSp>
        <p:nvGrpSpPr>
          <p:cNvPr id="2057" name="Группа 33"/>
          <p:cNvGrpSpPr>
            <a:grpSpLocks/>
          </p:cNvGrpSpPr>
          <p:nvPr/>
        </p:nvGrpSpPr>
        <p:grpSpPr bwMode="auto">
          <a:xfrm>
            <a:off x="5481638" y="757238"/>
            <a:ext cx="3490912" cy="1612900"/>
            <a:chOff x="5525923" y="1046531"/>
            <a:chExt cx="3490919" cy="1518076"/>
          </a:xfrm>
        </p:grpSpPr>
        <p:sp>
          <p:nvSpPr>
            <p:cNvPr id="18" name="TextBox 17"/>
            <p:cNvSpPr txBox="1"/>
            <p:nvPr/>
          </p:nvSpPr>
          <p:spPr>
            <a:xfrm>
              <a:off x="5527510" y="1046531"/>
              <a:ext cx="3489332" cy="2898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err="1" smtClean="0">
                  <a:latin typeface="+mn-lt"/>
                </a:rPr>
                <a:t>Жарықтандыру</a:t>
              </a:r>
              <a:r>
                <a:rPr lang="ru-RU" sz="1400" dirty="0" smtClean="0">
                  <a:latin typeface="+mn-lt"/>
                </a:rPr>
                <a:t> 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923" y="1354330"/>
              <a:ext cx="3489332" cy="121027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58" name="Группа 35"/>
          <p:cNvGrpSpPr>
            <a:grpSpLocks/>
          </p:cNvGrpSpPr>
          <p:nvPr/>
        </p:nvGrpSpPr>
        <p:grpSpPr bwMode="auto">
          <a:xfrm>
            <a:off x="5491163" y="4292600"/>
            <a:ext cx="3492500" cy="1766888"/>
            <a:chOff x="5520376" y="4540746"/>
            <a:chExt cx="3494107" cy="1569327"/>
          </a:xfrm>
        </p:grpSpPr>
        <p:sp>
          <p:nvSpPr>
            <p:cNvPr id="29" name="TextBox 28"/>
            <p:cNvSpPr txBox="1"/>
            <p:nvPr/>
          </p:nvSpPr>
          <p:spPr>
            <a:xfrm>
              <a:off x="5525140" y="4540746"/>
              <a:ext cx="3489343" cy="2733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err="1" smtClean="0">
                  <a:latin typeface="+mn-lt"/>
                </a:rPr>
                <a:t>Абаттандыру</a:t>
              </a:r>
              <a:r>
                <a:rPr lang="ru-RU" sz="1400" dirty="0" smtClean="0">
                  <a:latin typeface="+mn-lt"/>
                </a:rPr>
                <a:t> </a:t>
              </a:r>
              <a:r>
                <a:rPr lang="ru-RU" sz="1400" dirty="0" err="1" smtClean="0">
                  <a:latin typeface="+mn-lt"/>
                </a:rPr>
                <a:t>және</a:t>
              </a:r>
              <a:r>
                <a:rPr lang="ru-RU" sz="1400" dirty="0" smtClean="0">
                  <a:latin typeface="+mn-lt"/>
                </a:rPr>
                <a:t> </a:t>
              </a:r>
              <a:r>
                <a:rPr lang="ru-RU" sz="1400" dirty="0" err="1" smtClean="0">
                  <a:latin typeface="+mn-lt"/>
                </a:rPr>
                <a:t>көгалдандыру</a:t>
              </a:r>
              <a:r>
                <a:rPr lang="ru-RU" sz="1400" dirty="0" smtClean="0">
                  <a:latin typeface="+mn-lt"/>
                </a:rPr>
                <a:t> 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76" y="4848125"/>
              <a:ext cx="3489342" cy="1261948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625" y="1060450"/>
            <a:ext cx="5118100" cy="499903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0" name="TextBox 36"/>
          <p:cNvSpPr txBox="1">
            <a:spLocks noChangeArrowheads="1"/>
          </p:cNvSpPr>
          <p:nvPr/>
        </p:nvSpPr>
        <p:spPr bwMode="auto">
          <a:xfrm>
            <a:off x="4427538" y="1065213"/>
            <a:ext cx="8651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100">
                <a:latin typeface="Calibri" pitchFamily="34" charset="0"/>
              </a:rPr>
              <a:t>млн. тенге</a:t>
            </a: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47451"/>
              </p:ext>
            </p:extLst>
          </p:nvPr>
        </p:nvGraphicFramePr>
        <p:xfrm>
          <a:off x="174625" y="1135062"/>
          <a:ext cx="5184775" cy="31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62" name="Диаграмма 25"/>
          <p:cNvGraphicFramePr>
            <a:graphicFrameLocks/>
          </p:cNvGraphicFramePr>
          <p:nvPr/>
        </p:nvGraphicFramePr>
        <p:xfrm>
          <a:off x="5457825" y="930275"/>
          <a:ext cx="3452813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0" r:id="rId4" imgW="3456732" imgH="1639966" progId="Excel.Chart.8">
                  <p:embed/>
                </p:oleObj>
              </mc:Choice>
              <mc:Fallback>
                <p:oleObj r:id="rId4" imgW="3456732" imgH="16399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930275"/>
                        <a:ext cx="3452813" cy="163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Диаграмма 40"/>
          <p:cNvGraphicFramePr>
            <a:graphicFrameLocks/>
          </p:cNvGraphicFramePr>
          <p:nvPr/>
        </p:nvGraphicFramePr>
        <p:xfrm>
          <a:off x="5508625" y="4652963"/>
          <a:ext cx="3351213" cy="153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064" name="Группа 33"/>
          <p:cNvGrpSpPr>
            <a:grpSpLocks/>
          </p:cNvGrpSpPr>
          <p:nvPr/>
        </p:nvGrpSpPr>
        <p:grpSpPr bwMode="auto">
          <a:xfrm>
            <a:off x="5435600" y="2420938"/>
            <a:ext cx="3490913" cy="1612900"/>
            <a:chOff x="5525923" y="1046531"/>
            <a:chExt cx="3490919" cy="1518076"/>
          </a:xfrm>
        </p:grpSpPr>
        <p:sp>
          <p:nvSpPr>
            <p:cNvPr id="28" name="TextBox 27"/>
            <p:cNvSpPr txBox="1"/>
            <p:nvPr/>
          </p:nvSpPr>
          <p:spPr>
            <a:xfrm>
              <a:off x="5527511" y="1046531"/>
              <a:ext cx="3489331" cy="2896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err="1" smtClean="0">
                  <a:latin typeface="+mn-lt"/>
                </a:rPr>
                <a:t>Тазалықты</a:t>
              </a:r>
              <a:r>
                <a:rPr lang="ru-RU" sz="1400" dirty="0" smtClean="0">
                  <a:latin typeface="+mn-lt"/>
                </a:rPr>
                <a:t> </a:t>
              </a:r>
              <a:r>
                <a:rPr lang="ru-RU" sz="1400" dirty="0" err="1" smtClean="0">
                  <a:latin typeface="+mn-lt"/>
                </a:rPr>
                <a:t>қамтамасыз</a:t>
              </a:r>
              <a:r>
                <a:rPr lang="ru-RU" sz="1400" dirty="0" smtClean="0">
                  <a:latin typeface="+mn-lt"/>
                </a:rPr>
                <a:t> </a:t>
              </a:r>
              <a:r>
                <a:rPr lang="ru-RU" sz="1400" dirty="0" err="1" smtClean="0">
                  <a:latin typeface="+mn-lt"/>
                </a:rPr>
                <a:t>ету</a:t>
              </a:r>
              <a:r>
                <a:rPr lang="ru-RU" sz="1400" dirty="0" smtClean="0">
                  <a:latin typeface="+mn-lt"/>
                </a:rPr>
                <a:t>  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525923" y="1354330"/>
              <a:ext cx="3489331" cy="121027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2065" name="Диаграмма 34"/>
          <p:cNvGraphicFramePr>
            <a:graphicFrameLocks/>
          </p:cNvGraphicFramePr>
          <p:nvPr/>
        </p:nvGraphicFramePr>
        <p:xfrm>
          <a:off x="5411788" y="2593975"/>
          <a:ext cx="3452812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1" r:id="rId7" imgW="3450635" imgH="1639966" progId="Excel.Chart.8">
                  <p:embed/>
                </p:oleObj>
              </mc:Choice>
              <mc:Fallback>
                <p:oleObj r:id="rId7" imgW="3450635" imgH="16399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2593975"/>
                        <a:ext cx="3452812" cy="163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12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275" y="6507163"/>
            <a:ext cx="5616575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195512" y="6507163"/>
            <a:ext cx="56168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НҰР-СҰЛТАН ҚАЛАСЫНЫҢ АЗАМАТТЫҚ БЮДЖЕТІ 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0"/>
            <a:ext cx="864235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935038" y="0"/>
            <a:ext cx="7345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НҰР-СҰЛТАН ҚАЛАСЫ АУДАНДАРЫ ӘКІМДЕРІНІҢ АППАРАТТАРЫ АППАРАТЫ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АКИМОВ РАЙОНОВ ГОРОДА НУР-СУЛТАН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174625" y="369888"/>
            <a:ext cx="4902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i="1" dirty="0" smtClean="0">
                <a:solidFill>
                  <a:schemeClr val="tx2"/>
                </a:solidFill>
                <a:latin typeface="Calibri" pitchFamily="34" charset="0"/>
              </a:rPr>
              <a:t>БЮДЖЕТ ҚАРАЖАТЫ НАҚТЫ ҚАЙДА ЖҰМСАЛАДЫ?</a:t>
            </a:r>
            <a:endParaRPr lang="ru-RU" sz="14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17275"/>
              </p:ext>
            </p:extLst>
          </p:nvPr>
        </p:nvGraphicFramePr>
        <p:xfrm>
          <a:off x="190159" y="554836"/>
          <a:ext cx="8642350" cy="5920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3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БАҒЫТЫ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бекітілген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жоспар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2020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нақтыланған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жоспар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Шығыстардығ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нысаналы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мақсаттары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8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Елді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мекендердің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көшелерін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жарықтандыру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2 714,7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3 546,3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көше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кварталішілік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парктік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жарықтандыруды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(10 000 дана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шамды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жарықдиодты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жарықтандыруға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ауыстыру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электр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энергиясының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қызметтері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алаңдарды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электр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энергиясымен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жабдықтауға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АБЖ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жабдығын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орнатуға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көрсетуге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ғимараттар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мен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имараттардың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декоративті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жарықтандыруын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(620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бірлік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көзделген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7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Елді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мекендердің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санитариясын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қамтамасыз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ету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19 890,9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21 618,1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көшелерді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қолмен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механикаландырылған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тазалауға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кварталішілік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аумақтарды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тазалауға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саябақтар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мен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скверлерді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тазалауға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(12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паркті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116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скверді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жинау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нөсерлік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кәріздерді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пайдалануға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(277,3 км.),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тасқынға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қарсы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іс-шаралар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қазылған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шұңқырлардан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тазарту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жұмыстарын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жүргізуге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соруға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кварталішілік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аумақтарды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тазалауға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рұқсат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етілмеген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қоқыс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тастайтын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жерлерді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жоюға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көпірлерді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көпірлерді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жол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айрықтарын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37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бірлік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т. б.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күтіп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қарастырылған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8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Жерлеу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орындарын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196,6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177,8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20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жерлеу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орындарын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туысы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адамдарды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жерлеуге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көзделген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355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Елді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мекендерді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абаттандыру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көгалдандыру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13 325,0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18 351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абаттандыру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элементтерін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субұрқақтарды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консервациялау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(37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бірлік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қаланы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мерекелерге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безендіру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жасыл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желектерді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күтіп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көгалдарды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8 815 801 ш. м.,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гүлзарларды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162 641 ш. м.,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ағаштарды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446 714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бірлік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гүлден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жасалған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қоршауларды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183 579 п/м)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кварталішілік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аумақтарды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күтіп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жөндеу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143 аула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аумағын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абаттандыру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28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жалпы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кеңістікті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7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скверді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жайластыру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жоспарлануда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553">
                <a:tc>
                  <a:txBody>
                    <a:bodyPr/>
                    <a:lstStyle/>
                    <a:p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</a:rPr>
                        <a:t>о.і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</a:rPr>
                        <a:t>Қатысу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</a:rPr>
                        <a:t>бюджеті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598,8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598,8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105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935038" y="0"/>
            <a:ext cx="7345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dirty="0" smtClean="0">
                <a:solidFill>
                  <a:srgbClr val="FFFFFF"/>
                </a:solidFill>
              </a:rPr>
              <a:t>ИНВЕСТИЦИЯЛАР ЖӘНЕ КӘСІПКЕРЛІКТІ ДАМЫТУ БАСҚАРМАСЫ </a:t>
            </a:r>
            <a:endParaRPr lang="ru-RU" altLang="ru-RU" sz="1800" dirty="0">
              <a:solidFill>
                <a:srgbClr val="FFFFFF"/>
              </a:solidFill>
            </a:endParaRP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235731"/>
              </p:ext>
            </p:extLst>
          </p:nvPr>
        </p:nvGraphicFramePr>
        <p:xfrm>
          <a:off x="234158" y="255585"/>
          <a:ext cx="4484688" cy="331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625" y="560388"/>
            <a:ext cx="51181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+mn-lt"/>
              </a:rPr>
              <a:t>ЖИЫНТЫҚ ШЫҒЫНДАР КӨЛЕМІНІҢ СЕРПІНІ </a:t>
            </a:r>
            <a:endParaRPr lang="ru-RU" sz="140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4103" name="Группа 34"/>
          <p:cNvGrpSpPr>
            <a:grpSpLocks/>
          </p:cNvGrpSpPr>
          <p:nvPr/>
        </p:nvGrpSpPr>
        <p:grpSpPr bwMode="auto">
          <a:xfrm>
            <a:off x="5271388" y="560388"/>
            <a:ext cx="3881439" cy="1572468"/>
            <a:chOff x="5487639" y="2788881"/>
            <a:chExt cx="3754223" cy="2119420"/>
          </a:xfrm>
        </p:grpSpPr>
        <p:graphicFrame>
          <p:nvGraphicFramePr>
            <p:cNvPr id="4119" name="Диаграмма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98055628"/>
                </p:ext>
              </p:extLst>
            </p:nvPr>
          </p:nvGraphicFramePr>
          <p:xfrm>
            <a:off x="5487639" y="3037281"/>
            <a:ext cx="3754223" cy="18710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66" r:id="rId4" imgW="3877392" imgH="1579001" progId="Excel.Chart.8">
                    <p:embed/>
                  </p:oleObj>
                </mc:Choice>
                <mc:Fallback>
                  <p:oleObj r:id="rId4" imgW="3877392" imgH="1579001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7639" y="3037281"/>
                          <a:ext cx="3754223" cy="18710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5643487" y="2788881"/>
              <a:ext cx="3488585" cy="3318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Облигациялар бойынша купондық сыйақыны субсидиялау </a:t>
              </a:r>
              <a:endPara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643487" y="3065493"/>
              <a:ext cx="3488585" cy="120993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04" name="Группа 35"/>
          <p:cNvGrpSpPr>
            <a:grpSpLocks/>
          </p:cNvGrpSpPr>
          <p:nvPr/>
        </p:nvGrpSpPr>
        <p:grpSpPr bwMode="auto">
          <a:xfrm>
            <a:off x="5346700" y="1968467"/>
            <a:ext cx="3890963" cy="1506102"/>
            <a:chOff x="5379418" y="4547956"/>
            <a:chExt cx="3753992" cy="2073779"/>
          </a:xfrm>
        </p:grpSpPr>
        <p:graphicFrame>
          <p:nvGraphicFramePr>
            <p:cNvPr id="4116" name="Диаграмма 25"/>
            <p:cNvGraphicFramePr>
              <a:graphicFrameLocks/>
            </p:cNvGraphicFramePr>
            <p:nvPr/>
          </p:nvGraphicFramePr>
          <p:xfrm>
            <a:off x="5379418" y="4742242"/>
            <a:ext cx="3753992" cy="1879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67" r:id="rId6" imgW="3889585" imgH="1524132" progId="Excel.Chart.8">
                    <p:embed/>
                  </p:oleObj>
                </mc:Choice>
                <mc:Fallback>
                  <p:oleObj r:id="rId6" imgW="3889585" imgH="1524132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9418" y="4742242"/>
                          <a:ext cx="3753992" cy="18794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5524921" y="4547956"/>
              <a:ext cx="3489022" cy="381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Туристік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қызметті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реттеу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06542" y="4848139"/>
              <a:ext cx="3489022" cy="140870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625" y="868363"/>
            <a:ext cx="5118100" cy="450728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6" name="TextBox 36"/>
          <p:cNvSpPr txBox="1">
            <a:spLocks noChangeArrowheads="1"/>
          </p:cNvSpPr>
          <p:nvPr/>
        </p:nvSpPr>
        <p:spPr bwMode="auto">
          <a:xfrm>
            <a:off x="4427538" y="865188"/>
            <a:ext cx="8651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>
                <a:solidFill>
                  <a:srgbClr val="000000"/>
                </a:solidFill>
              </a:rPr>
              <a:t>млн. тенге</a:t>
            </a:r>
          </a:p>
        </p:txBody>
      </p:sp>
      <p:grpSp>
        <p:nvGrpSpPr>
          <p:cNvPr id="4107" name="Группа 35"/>
          <p:cNvGrpSpPr>
            <a:grpSpLocks/>
          </p:cNvGrpSpPr>
          <p:nvPr/>
        </p:nvGrpSpPr>
        <p:grpSpPr bwMode="auto">
          <a:xfrm>
            <a:off x="5376101" y="3356992"/>
            <a:ext cx="3860735" cy="1440160"/>
            <a:chOff x="5379057" y="4459015"/>
            <a:chExt cx="3754715" cy="2174126"/>
          </a:xfrm>
        </p:grpSpPr>
        <p:graphicFrame>
          <p:nvGraphicFramePr>
            <p:cNvPr id="2" name="Диаграмма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04555013"/>
                </p:ext>
              </p:extLst>
            </p:nvPr>
          </p:nvGraphicFramePr>
          <p:xfrm>
            <a:off x="5379057" y="4730836"/>
            <a:ext cx="3754715" cy="1902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5525697" y="4459015"/>
              <a:ext cx="3489226" cy="6272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dirty="0" smtClean="0">
                  <a:solidFill>
                    <a:prstClr val="black"/>
                  </a:solidFill>
                  <a:latin typeface="+mn-lt"/>
                </a:rPr>
                <a:t>«</a:t>
              </a:r>
              <a:r>
                <a:rPr lang="ru-RU" sz="1050" dirty="0" err="1" smtClean="0">
                  <a:solidFill>
                    <a:prstClr val="black"/>
                  </a:solidFill>
                  <a:latin typeface="+mn-lt"/>
                </a:rPr>
                <a:t>Бизнестің</a:t>
              </a:r>
              <a:r>
                <a:rPr lang="ru-RU" sz="105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050" dirty="0" err="1" smtClean="0">
                  <a:solidFill>
                    <a:prstClr val="black"/>
                  </a:solidFill>
                  <a:latin typeface="+mn-lt"/>
                </a:rPr>
                <a:t>жол</a:t>
              </a:r>
              <a:r>
                <a:rPr lang="ru-RU" sz="105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050" dirty="0" err="1" smtClean="0">
                  <a:solidFill>
                    <a:prstClr val="black"/>
                  </a:solidFill>
                  <a:latin typeface="+mn-lt"/>
                </a:rPr>
                <a:t>картасы</a:t>
              </a:r>
              <a:r>
                <a:rPr lang="ru-RU" sz="1050" dirty="0" smtClean="0">
                  <a:solidFill>
                    <a:prstClr val="black"/>
                  </a:solidFill>
                  <a:latin typeface="+mn-lt"/>
                </a:rPr>
                <a:t> - 2025» </a:t>
              </a:r>
              <a:r>
                <a:rPr lang="ru-RU" sz="1050" dirty="0" err="1" smtClean="0">
                  <a:solidFill>
                    <a:prstClr val="black"/>
                  </a:solidFill>
                  <a:latin typeface="+mn-lt"/>
                </a:rPr>
                <a:t>бағдарламасын</a:t>
              </a:r>
              <a:r>
                <a:rPr lang="ru-RU" sz="105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050" dirty="0" err="1" smtClean="0">
                  <a:solidFill>
                    <a:prstClr val="black"/>
                  </a:solidFill>
                  <a:latin typeface="+mn-lt"/>
                </a:rPr>
                <a:t>жүзеге</a:t>
              </a:r>
              <a:r>
                <a:rPr lang="ru-RU" sz="105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050" dirty="0" err="1" smtClean="0">
                  <a:solidFill>
                    <a:prstClr val="black"/>
                  </a:solidFill>
                  <a:latin typeface="+mn-lt"/>
                </a:rPr>
                <a:t>асыру</a:t>
              </a:r>
              <a:r>
                <a:rPr lang="ru-RU" sz="1050" dirty="0" smtClean="0">
                  <a:solidFill>
                    <a:prstClr val="black"/>
                  </a:solidFill>
                  <a:latin typeface="+mn-lt"/>
                </a:rPr>
                <a:t> </a:t>
              </a:r>
              <a:endParaRPr lang="ru-RU" sz="105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521064" y="4797122"/>
              <a:ext cx="3489226" cy="140806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108" name="Группа 35"/>
          <p:cNvGrpSpPr>
            <a:grpSpLocks/>
          </p:cNvGrpSpPr>
          <p:nvPr/>
        </p:nvGrpSpPr>
        <p:grpSpPr bwMode="auto">
          <a:xfrm>
            <a:off x="-65088" y="5427662"/>
            <a:ext cx="5511801" cy="1481138"/>
            <a:chOff x="5391618" y="5066866"/>
            <a:chExt cx="3729593" cy="2451513"/>
          </a:xfrm>
        </p:grpSpPr>
        <p:graphicFrame>
          <p:nvGraphicFramePr>
            <p:cNvPr id="4110" name="Диаграмма 25"/>
            <p:cNvGraphicFramePr>
              <a:graphicFrameLocks/>
            </p:cNvGraphicFramePr>
            <p:nvPr/>
          </p:nvGraphicFramePr>
          <p:xfrm>
            <a:off x="5391618" y="5593182"/>
            <a:ext cx="3729593" cy="1925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68" r:id="rId9" imgW="4322439" imgH="1316850" progId="Excel.Chart.8">
                    <p:embed/>
                  </p:oleObj>
                </mc:Choice>
                <mc:Fallback>
                  <p:oleObj r:id="rId9" imgW="4322439" imgH="1316850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1618" y="5593182"/>
                          <a:ext cx="3729593" cy="1925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5525892" y="5066866"/>
              <a:ext cx="3488973" cy="4330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 smtClean="0">
                  <a:solidFill>
                    <a:prstClr val="black"/>
                  </a:solidFill>
                  <a:latin typeface="+mn-lt"/>
                </a:rPr>
                <a:t>Инновациялық</a:t>
              </a:r>
              <a:r>
                <a:rPr lang="ru-RU" sz="11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100" dirty="0" err="1" smtClean="0">
                  <a:solidFill>
                    <a:prstClr val="black"/>
                  </a:solidFill>
                  <a:latin typeface="+mn-lt"/>
                </a:rPr>
                <a:t>және</a:t>
              </a:r>
              <a:r>
                <a:rPr lang="ru-RU" sz="11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100" dirty="0" err="1" smtClean="0">
                  <a:solidFill>
                    <a:prstClr val="black"/>
                  </a:solidFill>
                  <a:latin typeface="+mn-lt"/>
                </a:rPr>
                <a:t>инвестициялық</a:t>
              </a:r>
              <a:r>
                <a:rPr lang="ru-RU" sz="11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100" dirty="0" err="1" smtClean="0">
                  <a:solidFill>
                    <a:prstClr val="black"/>
                  </a:solidFill>
                  <a:latin typeface="+mn-lt"/>
                </a:rPr>
                <a:t>қызметті</a:t>
              </a:r>
              <a:r>
                <a:rPr lang="ru-RU" sz="11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100" dirty="0" err="1" smtClean="0">
                  <a:solidFill>
                    <a:prstClr val="black"/>
                  </a:solidFill>
                  <a:latin typeface="+mn-lt"/>
                </a:rPr>
                <a:t>дамыту</a:t>
              </a:r>
              <a:r>
                <a:rPr lang="ru-RU" sz="1100" dirty="0" smtClean="0">
                  <a:solidFill>
                    <a:prstClr val="black"/>
                  </a:solidFill>
                  <a:latin typeface="+mn-lt"/>
                </a:rPr>
                <a:t> </a:t>
              </a:r>
              <a:endParaRPr lang="ru-RU" sz="11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520522" y="5655414"/>
              <a:ext cx="3487899" cy="140880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3027" y="3503102"/>
            <a:ext cx="51006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2020 </a:t>
            </a:r>
            <a:r>
              <a:rPr lang="ru-RU" sz="1400" dirty="0" err="1">
                <a:latin typeface="+mj-lt"/>
              </a:rPr>
              <a:t>жылғы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нақтыланған</a:t>
            </a:r>
            <a:r>
              <a:rPr lang="ru-RU" sz="1400" dirty="0">
                <a:latin typeface="+mj-lt"/>
              </a:rPr>
              <a:t> бюджет 32 024 млн. </a:t>
            </a:r>
            <a:r>
              <a:rPr lang="ru-RU" sz="1400" dirty="0" err="1">
                <a:latin typeface="+mj-lt"/>
              </a:rPr>
              <a:t>теңгені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құрады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бұл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республикалық</a:t>
            </a:r>
            <a:r>
              <a:rPr lang="ru-RU" sz="1400" dirty="0">
                <a:latin typeface="+mj-lt"/>
              </a:rPr>
              <a:t> бюджет </a:t>
            </a:r>
            <a:r>
              <a:rPr lang="ru-RU" sz="1400" dirty="0" err="1">
                <a:latin typeface="+mj-lt"/>
              </a:rPr>
              <a:t>трансферттері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есебінен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облигациялар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бойынша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купондық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сыйақыны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субсидиялаудың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кредиттер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бойынша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сыйақы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ставкасын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субсидиялаудың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азаюына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сондай-ақ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әлеуметтік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маңызы</a:t>
            </a:r>
            <a:r>
              <a:rPr lang="ru-RU" sz="1400" dirty="0">
                <a:latin typeface="+mj-lt"/>
              </a:rPr>
              <a:t> бар </a:t>
            </a:r>
            <a:r>
              <a:rPr lang="ru-RU" sz="1400" dirty="0" err="1">
                <a:latin typeface="+mj-lt"/>
              </a:rPr>
              <a:t>азық-түлік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тауарларына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бағаны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тұрақтандыру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үшін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кәсіпкерлерге</a:t>
            </a:r>
            <a:r>
              <a:rPr lang="ru-RU" sz="1400" dirty="0">
                <a:latin typeface="+mj-lt"/>
              </a:rPr>
              <a:t> "Астана" ӘКК </a:t>
            </a:r>
            <a:r>
              <a:rPr lang="ru-RU" sz="1400" dirty="0" err="1">
                <a:latin typeface="+mj-lt"/>
              </a:rPr>
              <a:t>арқылы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жеңілдікті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кредиттер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берудің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төмендеуіне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байланысты</a:t>
            </a:r>
            <a:r>
              <a:rPr lang="ru-RU" sz="1400" dirty="0">
                <a:latin typeface="+mj-lt"/>
              </a:rPr>
              <a:t> 2020 </a:t>
            </a:r>
            <a:r>
              <a:rPr lang="ru-RU" sz="1400" dirty="0" err="1">
                <a:latin typeface="+mj-lt"/>
              </a:rPr>
              <a:t>жылғы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бекітілген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жоспар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деңгейінен</a:t>
            </a:r>
            <a:r>
              <a:rPr lang="ru-RU" sz="1400" dirty="0">
                <a:latin typeface="+mj-lt"/>
              </a:rPr>
              <a:t> 6,3% - </a:t>
            </a:r>
            <a:r>
              <a:rPr lang="ru-RU" sz="1400" dirty="0" err="1">
                <a:latin typeface="+mj-lt"/>
              </a:rPr>
              <a:t>ға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жоғары</a:t>
            </a:r>
            <a:r>
              <a:rPr lang="ru-RU" sz="1400" dirty="0">
                <a:latin typeface="+mj-lt"/>
              </a:rPr>
              <a:t>.</a:t>
            </a:r>
            <a:endParaRPr lang="ru-RU" sz="1400" dirty="0" smtClean="0">
              <a:latin typeface="+mj-lt"/>
            </a:endParaRPr>
          </a:p>
        </p:txBody>
      </p:sp>
      <p:grpSp>
        <p:nvGrpSpPr>
          <p:cNvPr id="27" name="Группа 35"/>
          <p:cNvGrpSpPr>
            <a:grpSpLocks/>
          </p:cNvGrpSpPr>
          <p:nvPr/>
        </p:nvGrpSpPr>
        <p:grpSpPr bwMode="auto">
          <a:xfrm>
            <a:off x="5526882" y="4741115"/>
            <a:ext cx="3644045" cy="2085040"/>
            <a:chOff x="5320453" y="4848138"/>
            <a:chExt cx="3753928" cy="3021310"/>
          </a:xfrm>
        </p:grpSpPr>
        <p:graphicFrame>
          <p:nvGraphicFramePr>
            <p:cNvPr id="5" name="Диаграмма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57144205"/>
                </p:ext>
              </p:extLst>
            </p:nvPr>
          </p:nvGraphicFramePr>
          <p:xfrm>
            <a:off x="5320453" y="6045486"/>
            <a:ext cx="3753928" cy="18239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5472176" y="4897784"/>
              <a:ext cx="3489022" cy="8027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err="1">
                  <a:solidFill>
                    <a:prstClr val="black"/>
                  </a:solidFill>
                </a:rPr>
                <a:t>Әлеуметтік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маңызы</a:t>
              </a:r>
              <a:r>
                <a:rPr lang="ru-RU" sz="1000" dirty="0">
                  <a:solidFill>
                    <a:prstClr val="black"/>
                  </a:solidFill>
                </a:rPr>
                <a:t> бар </a:t>
              </a:r>
              <a:r>
                <a:rPr lang="ru-RU" sz="1000" dirty="0" err="1">
                  <a:solidFill>
                    <a:prstClr val="black"/>
                  </a:solidFill>
                </a:rPr>
                <a:t>азық-түлік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тауарларына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бағаны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тұрақтандыру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тетіктерін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іске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асыру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үшін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Мамандандырылған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ұйымдарға</a:t>
              </a:r>
              <a:r>
                <a:rPr lang="ru-RU" sz="1000" dirty="0">
                  <a:solidFill>
                    <a:prstClr val="black"/>
                  </a:solidFill>
                </a:rPr>
                <a:t> кредит </a:t>
              </a:r>
              <a:r>
                <a:rPr lang="ru-RU" sz="1000" dirty="0" smtClean="0">
                  <a:solidFill>
                    <a:prstClr val="black"/>
                  </a:solidFill>
                </a:rPr>
                <a:t>беру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506542" y="4848138"/>
              <a:ext cx="3489022" cy="140870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2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0" y="349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chemeClr val="bg1"/>
                </a:solidFill>
              </a:rPr>
              <a:t>КӨЛІК ЖӘНЕ ЖОЛ-КӨЛІК ИНФРАҚҰРЫЛЫМЫН ДАМЫТУ БАСҚАРМАСЫ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675363"/>
              </p:ext>
            </p:extLst>
          </p:nvPr>
        </p:nvGraphicFramePr>
        <p:xfrm>
          <a:off x="174625" y="1101725"/>
          <a:ext cx="4484688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6688" y="836613"/>
            <a:ext cx="448468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  <a:cs typeface="+mn-cs"/>
              </a:rPr>
              <a:t>ЖИЫНТЫҚ ШЫҒЫНДАР КӨЛЕМІНІҢ СЕРПІНІ </a:t>
            </a:r>
            <a:endParaRPr lang="ru-RU" sz="1400" dirty="0">
              <a:latin typeface="+mn-lt"/>
              <a:cs typeface="+mn-cs"/>
            </a:endParaRPr>
          </a:p>
        </p:txBody>
      </p:sp>
      <p:grpSp>
        <p:nvGrpSpPr>
          <p:cNvPr id="5126" name="Группа 33"/>
          <p:cNvGrpSpPr>
            <a:grpSpLocks/>
          </p:cNvGrpSpPr>
          <p:nvPr/>
        </p:nvGrpSpPr>
        <p:grpSpPr bwMode="auto">
          <a:xfrm>
            <a:off x="4587915" y="639256"/>
            <a:ext cx="4478982" cy="1469400"/>
            <a:chOff x="5465728" y="359376"/>
            <a:chExt cx="3605488" cy="2414875"/>
          </a:xfrm>
        </p:grpSpPr>
        <p:graphicFrame>
          <p:nvGraphicFramePr>
            <p:cNvPr id="5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24990568"/>
                </p:ext>
              </p:extLst>
            </p:nvPr>
          </p:nvGraphicFramePr>
          <p:xfrm>
            <a:off x="5465728" y="770431"/>
            <a:ext cx="3605488" cy="2003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5581986" y="359376"/>
              <a:ext cx="3488680" cy="4552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smtClean="0">
                  <a:latin typeface="+mn-lt"/>
                  <a:cs typeface="+mn-cs"/>
                </a:rPr>
                <a:t>Автомобиль </a:t>
              </a:r>
              <a:r>
                <a:rPr lang="ru-RU" sz="1200" dirty="0" err="1" smtClean="0">
                  <a:latin typeface="+mn-lt"/>
                  <a:cs typeface="+mn-cs"/>
                </a:rPr>
                <a:t>жолдарының</a:t>
              </a:r>
              <a:r>
                <a:rPr lang="ru-RU" sz="1200" dirty="0" smtClean="0">
                  <a:latin typeface="+mn-lt"/>
                  <a:cs typeface="+mn-cs"/>
                </a:rPr>
                <a:t> </a:t>
              </a:r>
              <a:r>
                <a:rPr lang="ru-RU" sz="1200" dirty="0" err="1" smtClean="0">
                  <a:latin typeface="+mn-lt"/>
                  <a:cs typeface="+mn-cs"/>
                </a:rPr>
                <a:t>жұмыс</a:t>
              </a:r>
              <a:r>
                <a:rPr lang="ru-RU" sz="1200" dirty="0" smtClean="0">
                  <a:latin typeface="+mn-lt"/>
                  <a:cs typeface="+mn-cs"/>
                </a:rPr>
                <a:t> </a:t>
              </a:r>
              <a:r>
                <a:rPr lang="ru-RU" sz="1200" dirty="0" err="1" smtClean="0">
                  <a:latin typeface="+mn-lt"/>
                  <a:cs typeface="+mn-cs"/>
                </a:rPr>
                <a:t>істеуін</a:t>
              </a:r>
              <a:r>
                <a:rPr lang="ru-RU" sz="1200" dirty="0" smtClean="0">
                  <a:latin typeface="+mn-lt"/>
                  <a:cs typeface="+mn-cs"/>
                </a:rPr>
                <a:t> </a:t>
              </a:r>
              <a:r>
                <a:rPr lang="ru-RU" sz="1200" dirty="0" err="1" smtClean="0">
                  <a:latin typeface="+mn-lt"/>
                  <a:cs typeface="+mn-cs"/>
                </a:rPr>
                <a:t>қамтамасыз</a:t>
              </a:r>
              <a:r>
                <a:rPr lang="ru-RU" sz="1200" dirty="0" smtClean="0">
                  <a:latin typeface="+mn-lt"/>
                  <a:cs typeface="+mn-cs"/>
                </a:rPr>
                <a:t> </a:t>
              </a:r>
              <a:r>
                <a:rPr lang="ru-RU" sz="1200" dirty="0" err="1" smtClean="0">
                  <a:latin typeface="+mn-lt"/>
                  <a:cs typeface="+mn-cs"/>
                </a:rPr>
                <a:t>ету</a:t>
              </a:r>
              <a:r>
                <a:rPr lang="ru-RU" sz="1200" dirty="0" smtClean="0">
                  <a:latin typeface="+mn-lt"/>
                  <a:cs typeface="+mn-cs"/>
                </a:rPr>
                <a:t> </a:t>
              </a:r>
              <a:endParaRPr lang="ru-RU" sz="1200" dirty="0">
                <a:latin typeface="+mn-lt"/>
                <a:cs typeface="+mn-cs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601154" y="951744"/>
              <a:ext cx="3465678" cy="147620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58750" y="1125538"/>
            <a:ext cx="4484688" cy="44831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8" name="TextBox 36"/>
          <p:cNvSpPr txBox="1">
            <a:spLocks noChangeArrowheads="1"/>
          </p:cNvSpPr>
          <p:nvPr/>
        </p:nvSpPr>
        <p:spPr bwMode="auto">
          <a:xfrm>
            <a:off x="3794125" y="1196975"/>
            <a:ext cx="865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dirty="0"/>
              <a:t>млн. </a:t>
            </a:r>
            <a:r>
              <a:rPr lang="ru-RU" altLang="ru-RU" sz="1100" dirty="0" err="1" smtClean="0"/>
              <a:t>теңге</a:t>
            </a:r>
            <a:endParaRPr lang="ru-RU" altLang="ru-RU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146050" y="4024313"/>
            <a:ext cx="4468813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2020 </a:t>
            </a:r>
            <a:r>
              <a:rPr lang="ru-RU" sz="1400" dirty="0" err="1">
                <a:latin typeface="+mj-lt"/>
              </a:rPr>
              <a:t>жылдың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нақтыланған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бюджеті</a:t>
            </a:r>
            <a:r>
              <a:rPr lang="ru-RU" sz="1400" dirty="0">
                <a:latin typeface="+mj-lt"/>
              </a:rPr>
              <a:t> 33 452 млн. </a:t>
            </a:r>
            <a:r>
              <a:rPr lang="ru-RU" sz="1400" dirty="0" err="1">
                <a:latin typeface="+mj-lt"/>
              </a:rPr>
              <a:t>теңгені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құрайды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бұл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қала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көшелеріне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орташа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жөндеу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жүргізуге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ішкі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қарыздар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есебінен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сондай-ақ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қалалық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автобустарды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сатып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алу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есебінен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әлеуметтік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маңызы</a:t>
            </a:r>
            <a:r>
              <a:rPr lang="ru-RU" sz="1400" dirty="0">
                <a:latin typeface="+mj-lt"/>
              </a:rPr>
              <a:t> бар </a:t>
            </a:r>
            <a:r>
              <a:rPr lang="ru-RU" sz="1400" dirty="0" err="1">
                <a:latin typeface="+mj-lt"/>
              </a:rPr>
              <a:t>ішкі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қатынастар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бойынша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жолаушылар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тасымалын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субсидиялау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көлемінің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ұлғаюына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байланысты</a:t>
            </a:r>
            <a:r>
              <a:rPr lang="ru-RU" sz="1400" dirty="0">
                <a:latin typeface="+mj-lt"/>
              </a:rPr>
              <a:t> 2020 </a:t>
            </a:r>
            <a:r>
              <a:rPr lang="ru-RU" sz="1400" dirty="0" err="1">
                <a:latin typeface="+mj-lt"/>
              </a:rPr>
              <a:t>жылдың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бекітілген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жоспарынан</a:t>
            </a:r>
            <a:r>
              <a:rPr lang="ru-RU" sz="1400" dirty="0">
                <a:latin typeface="+mj-lt"/>
              </a:rPr>
              <a:t> 23,7% - </a:t>
            </a:r>
            <a:r>
              <a:rPr lang="ru-RU" sz="1400" dirty="0" err="1">
                <a:latin typeface="+mj-lt"/>
              </a:rPr>
              <a:t>ға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 smtClean="0">
                <a:latin typeface="+mj-lt"/>
              </a:rPr>
              <a:t>жоғары</a:t>
            </a:r>
            <a:r>
              <a:rPr lang="ru-RU" sz="1400" dirty="0" smtClean="0">
                <a:latin typeface="+mj-lt"/>
              </a:rPr>
              <a:t>.</a:t>
            </a:r>
            <a:endParaRPr lang="ru-RU" sz="1400" dirty="0">
              <a:latin typeface="+mj-lt"/>
              <a:cs typeface="+mn-cs"/>
            </a:endParaRPr>
          </a:p>
        </p:txBody>
      </p:sp>
      <p:sp>
        <p:nvSpPr>
          <p:cNvPr id="5130" name="TextBox 24"/>
          <p:cNvSpPr txBox="1">
            <a:spLocks noChangeArrowheads="1"/>
          </p:cNvSpPr>
          <p:nvPr/>
        </p:nvSpPr>
        <p:spPr bwMode="auto">
          <a:xfrm>
            <a:off x="174625" y="404813"/>
            <a:ext cx="4464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i="1" dirty="0" smtClean="0">
                <a:solidFill>
                  <a:schemeClr val="tx2"/>
                </a:solidFill>
              </a:rPr>
              <a:t>КӨЛІК САЛАСЫН ҚАРЖЫЛАНДЫРУ </a:t>
            </a:r>
            <a:endParaRPr lang="ru-RU" altLang="ru-RU" sz="1400" b="1" i="1" dirty="0">
              <a:solidFill>
                <a:schemeClr val="tx2"/>
              </a:solidFill>
            </a:endParaRPr>
          </a:p>
        </p:txBody>
      </p:sp>
      <p:grpSp>
        <p:nvGrpSpPr>
          <p:cNvPr id="5131" name="Группа 35"/>
          <p:cNvGrpSpPr>
            <a:grpSpLocks/>
          </p:cNvGrpSpPr>
          <p:nvPr/>
        </p:nvGrpSpPr>
        <p:grpSpPr bwMode="auto">
          <a:xfrm>
            <a:off x="4592671" y="1988840"/>
            <a:ext cx="4570348" cy="1728192"/>
            <a:chOff x="5407804" y="4481938"/>
            <a:chExt cx="3719665" cy="2239169"/>
          </a:xfrm>
        </p:grpSpPr>
        <p:graphicFrame>
          <p:nvGraphicFramePr>
            <p:cNvPr id="3" name="Диаграмма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47385729"/>
                </p:ext>
              </p:extLst>
            </p:nvPr>
          </p:nvGraphicFramePr>
          <p:xfrm>
            <a:off x="5407804" y="4855264"/>
            <a:ext cx="3719665" cy="18658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5575740" y="4481938"/>
              <a:ext cx="3471650" cy="558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/>
                <a:t>Әлеуметтік</a:t>
              </a:r>
              <a:r>
                <a:rPr lang="ru-RU" sz="1100" dirty="0"/>
                <a:t> </a:t>
              </a:r>
              <a:r>
                <a:rPr lang="ru-RU" sz="1100" dirty="0" err="1"/>
                <a:t>маңызы</a:t>
              </a:r>
              <a:r>
                <a:rPr lang="ru-RU" sz="1100" dirty="0"/>
                <a:t> бар </a:t>
              </a:r>
              <a:r>
                <a:rPr lang="ru-RU" sz="1100" dirty="0" err="1"/>
                <a:t>ішкі</a:t>
              </a:r>
              <a:r>
                <a:rPr lang="ru-RU" sz="1100" dirty="0"/>
                <a:t> </a:t>
              </a:r>
              <a:r>
                <a:rPr lang="ru-RU" sz="1100" dirty="0" err="1"/>
                <a:t>қатынастар</a:t>
              </a:r>
              <a:r>
                <a:rPr lang="ru-RU" sz="1100" dirty="0"/>
                <a:t> </a:t>
              </a:r>
              <a:r>
                <a:rPr lang="ru-RU" sz="1100" dirty="0" err="1"/>
                <a:t>бойынша</a:t>
              </a:r>
              <a:r>
                <a:rPr lang="ru-RU" sz="1100" dirty="0"/>
                <a:t> </a:t>
              </a:r>
              <a:r>
                <a:rPr lang="ru-RU" sz="1100" dirty="0" err="1"/>
                <a:t>жолаушылар</a:t>
              </a:r>
              <a:r>
                <a:rPr lang="ru-RU" sz="1100" dirty="0"/>
                <a:t> </a:t>
              </a:r>
              <a:r>
                <a:rPr lang="ru-RU" sz="1100" dirty="0" err="1"/>
                <a:t>тасымалын</a:t>
              </a:r>
              <a:r>
                <a:rPr lang="ru-RU" sz="1100" dirty="0"/>
                <a:t> </a:t>
              </a:r>
              <a:r>
                <a:rPr lang="ru-RU" sz="1100" dirty="0" err="1" smtClean="0"/>
                <a:t>субсидиялау</a:t>
              </a:r>
              <a:endParaRPr lang="ru-RU" sz="1100" dirty="0">
                <a:latin typeface="+mn-lt"/>
                <a:cs typeface="+mn-cs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575740" y="4958726"/>
              <a:ext cx="3466482" cy="139325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32" name="Группа 33"/>
          <p:cNvGrpSpPr>
            <a:grpSpLocks/>
          </p:cNvGrpSpPr>
          <p:nvPr/>
        </p:nvGrpSpPr>
        <p:grpSpPr bwMode="auto">
          <a:xfrm>
            <a:off x="4665663" y="3515159"/>
            <a:ext cx="4479060" cy="1494250"/>
            <a:chOff x="5465696" y="363762"/>
            <a:chExt cx="3605552" cy="2410522"/>
          </a:xfrm>
        </p:grpSpPr>
        <p:graphicFrame>
          <p:nvGraphicFramePr>
            <p:cNvPr id="5133" name="Диаграмма 14"/>
            <p:cNvGraphicFramePr>
              <a:graphicFrameLocks/>
            </p:cNvGraphicFramePr>
            <p:nvPr/>
          </p:nvGraphicFramePr>
          <p:xfrm>
            <a:off x="5465696" y="770400"/>
            <a:ext cx="3605552" cy="2003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21" r:id="rId6" imgW="4480948" imgH="1298561" progId="Excel.Chart.8">
                    <p:embed/>
                  </p:oleObj>
                </mc:Choice>
                <mc:Fallback>
                  <p:oleObj r:id="rId6" imgW="4480948" imgH="1298561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5696" y="770400"/>
                          <a:ext cx="3605552" cy="20038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5581985" y="363762"/>
              <a:ext cx="3488681" cy="4468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/>
                <a:t>Елді</a:t>
              </a:r>
              <a:r>
                <a:rPr lang="ru-RU" sz="1200" dirty="0"/>
                <a:t> </a:t>
              </a:r>
              <a:r>
                <a:rPr lang="ru-RU" sz="1200" dirty="0" err="1"/>
                <a:t>мекендерде</a:t>
              </a:r>
              <a:r>
                <a:rPr lang="ru-RU" sz="1200" dirty="0"/>
                <a:t> </a:t>
              </a:r>
              <a:r>
                <a:rPr lang="ru-RU" sz="1200" dirty="0" err="1"/>
                <a:t>жол</a:t>
              </a:r>
              <a:r>
                <a:rPr lang="ru-RU" sz="1200" dirty="0"/>
                <a:t> </a:t>
              </a:r>
              <a:r>
                <a:rPr lang="ru-RU" sz="1200" dirty="0" err="1"/>
                <a:t>жүрісі</a:t>
              </a:r>
              <a:r>
                <a:rPr lang="ru-RU" sz="1200" dirty="0"/>
                <a:t> </a:t>
              </a:r>
              <a:r>
                <a:rPr lang="ru-RU" sz="1200" dirty="0" err="1"/>
                <a:t>қауіпсіздігін</a:t>
              </a:r>
              <a:r>
                <a:rPr lang="ru-RU" sz="1200" dirty="0"/>
                <a:t> </a:t>
              </a:r>
              <a:r>
                <a:rPr lang="ru-RU" sz="1200" dirty="0" err="1"/>
                <a:t>қамтамасыз</a:t>
              </a:r>
              <a:r>
                <a:rPr lang="ru-RU" sz="1200" dirty="0"/>
                <a:t> </a:t>
              </a:r>
              <a:r>
                <a:rPr lang="ru-RU" sz="1200" dirty="0" err="1" smtClean="0"/>
                <a:t>ету</a:t>
              </a:r>
              <a:endParaRPr lang="ru-RU" sz="1200" dirty="0">
                <a:latin typeface="+mn-lt"/>
                <a:cs typeface="+mn-cs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01154" y="951908"/>
              <a:ext cx="3465679" cy="147606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5" name="Группа 33"/>
          <p:cNvGrpSpPr>
            <a:grpSpLocks/>
          </p:cNvGrpSpPr>
          <p:nvPr/>
        </p:nvGrpSpPr>
        <p:grpSpPr bwMode="auto">
          <a:xfrm>
            <a:off x="4732338" y="4910194"/>
            <a:ext cx="4332288" cy="1615150"/>
            <a:chOff x="5383322" y="455930"/>
            <a:chExt cx="3683103" cy="2381616"/>
          </a:xfrm>
        </p:grpSpPr>
        <p:graphicFrame>
          <p:nvGraphicFramePr>
            <p:cNvPr id="28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42000616"/>
                </p:ext>
              </p:extLst>
            </p:nvPr>
          </p:nvGraphicFramePr>
          <p:xfrm>
            <a:off x="5383322" y="894816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5575945" y="455930"/>
              <a:ext cx="3490480" cy="6807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>
                  <a:solidFill>
                    <a:prstClr val="black"/>
                  </a:solidFill>
                </a:rPr>
                <a:t>Заңды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тұлғалардың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жарғылық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капиталын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қалыптастыру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немесе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ұлғайту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479969" y="1054744"/>
              <a:ext cx="3490480" cy="1361364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9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dirty="0">
                <a:solidFill>
                  <a:schemeClr val="bg1"/>
                </a:solidFill>
              </a:rPr>
              <a:t>ҚОРШАҒАН ОРТАНЫ ҚОРҒАУ ЖӘНЕ ТАБИҒАТТЫ ПАЙДАЛАНУ БАСҚАРМАСЫ</a:t>
            </a:r>
          </a:p>
          <a:p>
            <a:pPr algn="ctr"/>
            <a:r>
              <a:rPr lang="ru-RU" altLang="ru-RU" sz="1800" dirty="0" smtClean="0">
                <a:solidFill>
                  <a:schemeClr val="bg1"/>
                </a:solidFill>
              </a:rPr>
              <a:t>инфраструктуры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6148" name="Диаграмма 8"/>
          <p:cNvGraphicFramePr>
            <a:graphicFrameLocks/>
          </p:cNvGraphicFramePr>
          <p:nvPr/>
        </p:nvGraphicFramePr>
        <p:xfrm>
          <a:off x="123825" y="569913"/>
          <a:ext cx="4283075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4" r:id="rId3" imgW="4285859" imgH="3633531" progId="Excel.Chart.8">
                  <p:embed/>
                </p:oleObj>
              </mc:Choice>
              <mc:Fallback>
                <p:oleObj r:id="rId3" imgW="4285859" imgH="363353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569913"/>
                        <a:ext cx="4283075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3838" y="804863"/>
            <a:ext cx="425291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  <a:cs typeface="+mn-cs"/>
              </a:rPr>
              <a:t>ЖИЫНТЫҚ ШЫҒЫНДАР КӨЛЕМІНІҢ СЕРПІНІ 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640263" y="3844925"/>
            <a:ext cx="432435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/>
              <a:t>Нұр-Сұлтан</a:t>
            </a:r>
            <a:r>
              <a:rPr lang="ru-RU" sz="1200" dirty="0"/>
              <a:t> </a:t>
            </a:r>
            <a:r>
              <a:rPr lang="ru-RU" sz="1200" dirty="0" err="1"/>
              <a:t>қаласының</a:t>
            </a:r>
            <a:r>
              <a:rPr lang="ru-RU" sz="1200" dirty="0"/>
              <a:t> </a:t>
            </a:r>
            <a:r>
              <a:rPr lang="ru-RU" sz="1200" dirty="0" err="1"/>
              <a:t>әкімшілік-аумақтық</a:t>
            </a:r>
            <a:r>
              <a:rPr lang="ru-RU" sz="1200" dirty="0"/>
              <a:t> </a:t>
            </a:r>
            <a:r>
              <a:rPr lang="ru-RU" sz="1200" dirty="0" err="1"/>
              <a:t>шекарасы</a:t>
            </a:r>
            <a:r>
              <a:rPr lang="ru-RU" sz="1200" dirty="0"/>
              <a:t> </a:t>
            </a:r>
            <a:r>
              <a:rPr lang="ru-RU" sz="1200" dirty="0" err="1"/>
              <a:t>шегінде</a:t>
            </a:r>
            <a:r>
              <a:rPr lang="ru-RU" sz="1200" dirty="0"/>
              <a:t> </a:t>
            </a:r>
            <a:r>
              <a:rPr lang="ru-RU" sz="1200" dirty="0" err="1"/>
              <a:t>Есіл</a:t>
            </a:r>
            <a:r>
              <a:rPr lang="ru-RU" sz="1200" dirty="0"/>
              <a:t> </a:t>
            </a:r>
            <a:r>
              <a:rPr lang="ru-RU" sz="1200" dirty="0" err="1"/>
              <a:t>өзенінің</a:t>
            </a:r>
            <a:r>
              <a:rPr lang="ru-RU" sz="1200" dirty="0"/>
              <a:t> </a:t>
            </a:r>
            <a:r>
              <a:rPr lang="ru-RU" sz="1200" dirty="0" err="1"/>
              <a:t>кеме</a:t>
            </a:r>
            <a:r>
              <a:rPr lang="ru-RU" sz="1200" dirty="0"/>
              <a:t> </a:t>
            </a:r>
            <a:r>
              <a:rPr lang="ru-RU" sz="1200" dirty="0" err="1"/>
              <a:t>жүзетін</a:t>
            </a:r>
            <a:r>
              <a:rPr lang="ru-RU" sz="1200" dirty="0"/>
              <a:t> </a:t>
            </a:r>
            <a:r>
              <a:rPr lang="ru-RU" sz="1200" dirty="0" err="1"/>
              <a:t>учаскесінде</a:t>
            </a:r>
            <a:r>
              <a:rPr lang="ru-RU" sz="1200" dirty="0"/>
              <a:t> </a:t>
            </a:r>
            <a:r>
              <a:rPr lang="ru-RU" sz="1200" dirty="0" err="1"/>
              <a:t>жол</a:t>
            </a:r>
            <a:r>
              <a:rPr lang="ru-RU" sz="1200" dirty="0"/>
              <a:t> </a:t>
            </a:r>
            <a:r>
              <a:rPr lang="ru-RU" sz="1200" dirty="0" err="1"/>
              <a:t>жөндеу</a:t>
            </a:r>
            <a:r>
              <a:rPr lang="ru-RU" sz="1200" dirty="0"/>
              <a:t> </a:t>
            </a:r>
            <a:r>
              <a:rPr lang="ru-RU" sz="1200" dirty="0" err="1"/>
              <a:t>жұмыстарын</a:t>
            </a:r>
            <a:r>
              <a:rPr lang="ru-RU" sz="1200" dirty="0"/>
              <a:t> </a:t>
            </a:r>
            <a:r>
              <a:rPr lang="ru-RU" sz="1200" dirty="0" err="1"/>
              <a:t>қамтамасыз</a:t>
            </a:r>
            <a:r>
              <a:rPr lang="ru-RU" sz="1200" dirty="0"/>
              <a:t> </a:t>
            </a:r>
            <a:r>
              <a:rPr lang="ru-RU" sz="1200" dirty="0" err="1"/>
              <a:t>ету</a:t>
            </a: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3838" y="804863"/>
            <a:ext cx="4252912" cy="478472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2" name="TextBox 36"/>
          <p:cNvSpPr txBox="1">
            <a:spLocks noChangeArrowheads="1"/>
          </p:cNvSpPr>
          <p:nvPr/>
        </p:nvSpPr>
        <p:spPr bwMode="auto">
          <a:xfrm>
            <a:off x="3635375" y="1081088"/>
            <a:ext cx="865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dirty="0"/>
              <a:t>млн. </a:t>
            </a:r>
            <a:r>
              <a:rPr lang="ru-RU" altLang="ru-RU" sz="1100" dirty="0" err="1" smtClean="0"/>
              <a:t>теңге</a:t>
            </a:r>
            <a:endParaRPr lang="ru-RU" alt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23838" y="4135438"/>
            <a:ext cx="4252912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+mj-lt"/>
              </a:rPr>
              <a:t>2020 жылдың нақтыланған бюджеті 2 673 млн. теңгені құрайды, бұл жасыл желектер алаңдарының және қоршаған ортаны қорғау жөніндегі іс-шаралардың ұлғаюына байланысты 2020 жылдың бекітілген жоспарынан 10,5% - ға жоғары</a:t>
            </a:r>
            <a:endParaRPr lang="ru-RU" sz="1400" dirty="0">
              <a:latin typeface="+mj-lt"/>
              <a:cs typeface="+mn-cs"/>
            </a:endParaRPr>
          </a:p>
        </p:txBody>
      </p:sp>
      <p:sp>
        <p:nvSpPr>
          <p:cNvPr id="6154" name="TextBox 22"/>
          <p:cNvSpPr txBox="1">
            <a:spLocks noChangeArrowheads="1"/>
          </p:cNvSpPr>
          <p:nvPr/>
        </p:nvSpPr>
        <p:spPr bwMode="auto">
          <a:xfrm>
            <a:off x="223838" y="414338"/>
            <a:ext cx="554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altLang="ru-RU" sz="1400" b="1" i="1" dirty="0" smtClean="0">
                <a:solidFill>
                  <a:schemeClr val="tx2"/>
                </a:solidFill>
              </a:rPr>
              <a:t>ҚОРШАҒАН ОРТАНЫ ҚОРҒАУ САЛАСЫН ҚАРЖЫЛАНДЫРУ </a:t>
            </a:r>
            <a:endParaRPr lang="ru-RU" altLang="ru-RU" sz="1400" b="1" i="1" dirty="0">
              <a:solidFill>
                <a:schemeClr val="tx2"/>
              </a:solidFill>
            </a:endParaRPr>
          </a:p>
        </p:txBody>
      </p:sp>
      <p:grpSp>
        <p:nvGrpSpPr>
          <p:cNvPr id="6155" name="Группа 33"/>
          <p:cNvGrpSpPr>
            <a:grpSpLocks/>
          </p:cNvGrpSpPr>
          <p:nvPr/>
        </p:nvGrpSpPr>
        <p:grpSpPr bwMode="auto">
          <a:xfrm>
            <a:off x="4521209" y="836226"/>
            <a:ext cx="4483082" cy="1706936"/>
            <a:chOff x="5383290" y="709410"/>
            <a:chExt cx="3641303" cy="2128168"/>
          </a:xfrm>
        </p:grpSpPr>
        <p:graphicFrame>
          <p:nvGraphicFramePr>
            <p:cNvPr id="6163" name="Диаграмма 14"/>
            <p:cNvGraphicFramePr>
              <a:graphicFrameLocks/>
            </p:cNvGraphicFramePr>
            <p:nvPr/>
          </p:nvGraphicFramePr>
          <p:xfrm>
            <a:off x="5383290" y="894784"/>
            <a:ext cx="3641303" cy="1942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75" r:id="rId5" imgW="4480948" imgH="1554615" progId="Excel.Chart.8">
                    <p:embed/>
                  </p:oleObj>
                </mc:Choice>
                <mc:Fallback>
                  <p:oleObj r:id="rId5" imgW="4480948" imgH="155461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3290" y="894784"/>
                          <a:ext cx="3641303" cy="1942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5479989" y="709410"/>
              <a:ext cx="3490455" cy="3453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Қоршаға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н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ортаны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қорғау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бойынша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іс-шаралар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479989" y="1054283"/>
              <a:ext cx="3490455" cy="1361730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156" name="Группа 33"/>
          <p:cNvGrpSpPr>
            <a:grpSpLocks/>
          </p:cNvGrpSpPr>
          <p:nvPr/>
        </p:nvGrpSpPr>
        <p:grpSpPr bwMode="auto">
          <a:xfrm>
            <a:off x="4521248" y="2349500"/>
            <a:ext cx="4483003" cy="1706524"/>
            <a:chOff x="5383322" y="709892"/>
            <a:chExt cx="3641239" cy="2127654"/>
          </a:xfrm>
        </p:grpSpPr>
        <p:graphicFrame>
          <p:nvGraphicFramePr>
            <p:cNvPr id="2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46937850"/>
                </p:ext>
              </p:extLst>
            </p:nvPr>
          </p:nvGraphicFramePr>
          <p:xfrm>
            <a:off x="5383322" y="894816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5479989" y="709892"/>
              <a:ext cx="3490455" cy="3443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«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Жасыл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жолақ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»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құру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479989" y="1054283"/>
              <a:ext cx="3490455" cy="13617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157" name="Группа 37"/>
          <p:cNvGrpSpPr>
            <a:grpSpLocks/>
          </p:cNvGrpSpPr>
          <p:nvPr/>
        </p:nvGrpSpPr>
        <p:grpSpPr bwMode="auto">
          <a:xfrm>
            <a:off x="4572000" y="4419600"/>
            <a:ext cx="4381500" cy="1457325"/>
            <a:chOff x="5424544" y="958104"/>
            <a:chExt cx="3558795" cy="1816154"/>
          </a:xfrm>
        </p:grpSpPr>
        <p:graphicFrame>
          <p:nvGraphicFramePr>
            <p:cNvPr id="6158" name="Диаграмма 14"/>
            <p:cNvGraphicFramePr>
              <a:graphicFrameLocks/>
            </p:cNvGraphicFramePr>
            <p:nvPr/>
          </p:nvGraphicFramePr>
          <p:xfrm>
            <a:off x="5383290" y="894784"/>
            <a:ext cx="3641303" cy="1942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76" r:id="rId8" imgW="4480948" imgH="1554615" progId="Excel.Chart.8">
                    <p:embed/>
                  </p:oleObj>
                </mc:Choice>
                <mc:Fallback>
                  <p:oleObj r:id="rId8" imgW="4480948" imgH="155461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3290" y="894784"/>
                          <a:ext cx="3641303" cy="1942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Прямоугольник 40"/>
            <p:cNvSpPr/>
            <p:nvPr/>
          </p:nvSpPr>
          <p:spPr>
            <a:xfrm>
              <a:off x="5479989" y="1055045"/>
              <a:ext cx="3490455" cy="136112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021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0"/>
            <a:ext cx="864235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82550" y="0"/>
            <a:ext cx="906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dirty="0" smtClean="0">
                <a:solidFill>
                  <a:schemeClr val="bg1"/>
                </a:solidFill>
              </a:rPr>
              <a:t>ҚҰРЫЛЫС БАСҚАРМАСЫ 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174625" y="369888"/>
            <a:ext cx="8969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i="1" dirty="0" smtClean="0">
                <a:solidFill>
                  <a:schemeClr val="tx2"/>
                </a:solidFill>
              </a:rPr>
              <a:t>ҚҰРЫЛЫС САЛАСЫН ҚАРЖЫЛАНДЫРУ </a:t>
            </a:r>
            <a:endParaRPr lang="ru-RU" altLang="ru-RU" sz="1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7173" name="Диаграмма 8"/>
          <p:cNvGraphicFramePr>
            <a:graphicFrameLocks/>
          </p:cNvGraphicFramePr>
          <p:nvPr/>
        </p:nvGraphicFramePr>
        <p:xfrm>
          <a:off x="123825" y="714375"/>
          <a:ext cx="4087813" cy="334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1" r:id="rId3" imgW="4090771" imgH="3340898" progId="Excel.Chart.8">
                  <p:embed/>
                </p:oleObj>
              </mc:Choice>
              <mc:Fallback>
                <p:oleObj r:id="rId3" imgW="4090771" imgH="334089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714375"/>
                        <a:ext cx="4087813" cy="334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625" y="752475"/>
            <a:ext cx="418147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  <a:cs typeface="+mn-cs"/>
              </a:rPr>
              <a:t>ЖИЫНТЫҚ ШЫҒЫНДАР КӨЛЕМІНІҢ СЕРПІНІ 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7175" name="TextBox 36"/>
          <p:cNvSpPr txBox="1">
            <a:spLocks noChangeArrowheads="1"/>
          </p:cNvSpPr>
          <p:nvPr/>
        </p:nvSpPr>
        <p:spPr bwMode="auto">
          <a:xfrm>
            <a:off x="3346450" y="1060450"/>
            <a:ext cx="865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dirty="0"/>
              <a:t>млн. </a:t>
            </a:r>
            <a:r>
              <a:rPr lang="ru-RU" altLang="ru-RU" sz="1100" dirty="0" err="1" smtClean="0"/>
              <a:t>теңге</a:t>
            </a:r>
            <a:endParaRPr lang="ru-RU" alt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50825" y="3860800"/>
            <a:ext cx="3960813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+mj-lt"/>
              </a:rPr>
              <a:t>2020 жылдың нақтыланған бюджеті 22 572 млн.теңгені құрайды, бұл қаланың коммуналдық тұрғын үй қорынан тұрғын үй сатып алуға РБ-дан қаржыландырудың азаюына байланысты 2020 жылдың бекітілген жоспарынан 2,9% - ға төмен.</a:t>
            </a:r>
            <a:endParaRPr lang="ru-RU" sz="1400" dirty="0">
              <a:latin typeface="+mj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4625" y="1082675"/>
            <a:ext cx="4181475" cy="41640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180" name="Группа 33"/>
          <p:cNvGrpSpPr>
            <a:grpSpLocks/>
          </p:cNvGrpSpPr>
          <p:nvPr/>
        </p:nvGrpSpPr>
        <p:grpSpPr bwMode="auto">
          <a:xfrm>
            <a:off x="4595761" y="3429149"/>
            <a:ext cx="4483003" cy="2066748"/>
            <a:chOff x="5393549" y="491308"/>
            <a:chExt cx="3641239" cy="2576242"/>
          </a:xfrm>
        </p:grpSpPr>
        <p:graphicFrame>
          <p:nvGraphicFramePr>
            <p:cNvPr id="2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3867285"/>
                </p:ext>
              </p:extLst>
            </p:nvPr>
          </p:nvGraphicFramePr>
          <p:xfrm>
            <a:off x="5393549" y="1124820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5482479" y="491308"/>
              <a:ext cx="3489166" cy="575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Тұрғын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үй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қарызын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ұсыну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үшін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«ТҚЖБ» АҚ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бюджеттік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несиелендіру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468296" y="1068946"/>
              <a:ext cx="3490455" cy="1717642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33"/>
          <p:cNvGrpSpPr>
            <a:grpSpLocks/>
          </p:cNvGrpSpPr>
          <p:nvPr/>
        </p:nvGrpSpPr>
        <p:grpSpPr bwMode="auto">
          <a:xfrm>
            <a:off x="4578398" y="906869"/>
            <a:ext cx="4483003" cy="1891889"/>
            <a:chOff x="5393549" y="710400"/>
            <a:chExt cx="3641239" cy="2357150"/>
          </a:xfrm>
        </p:grpSpPr>
        <p:graphicFrame>
          <p:nvGraphicFramePr>
            <p:cNvPr id="25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93960362"/>
                </p:ext>
              </p:extLst>
            </p:nvPr>
          </p:nvGraphicFramePr>
          <p:xfrm>
            <a:off x="5393549" y="1124820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5481190" y="710400"/>
              <a:ext cx="3489166" cy="3451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Коммуналдық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тұрғын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үй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қорын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ың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тұрғын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үйлерін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сатып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</a:rPr>
                <a:t>алу</a:t>
              </a:r>
              <a:r>
                <a:rPr lang="ru-RU" sz="1200" dirty="0" smtClean="0">
                  <a:solidFill>
                    <a:prstClr val="black"/>
                  </a:solidFill>
                </a:rPr>
                <a:t> 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468296" y="1069872"/>
              <a:ext cx="3490456" cy="1716821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05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14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СТРАТЕГИЯЛЫҚ ДАМУ ПАЙЫМЫ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50207"/>
            <a:ext cx="280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ҚАЛА ҚАЛАЙ ДАМИТЫН БОЛАДЫ?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92705" y="663998"/>
            <a:ext cx="8965327" cy="6043598"/>
            <a:chOff x="92705" y="663998"/>
            <a:chExt cx="8965327" cy="6043598"/>
          </a:xfrm>
        </p:grpSpPr>
        <p:sp>
          <p:nvSpPr>
            <p:cNvPr id="11" name="Rectangle 41"/>
            <p:cNvSpPr/>
            <p:nvPr/>
          </p:nvSpPr>
          <p:spPr>
            <a:xfrm>
              <a:off x="1649342" y="663998"/>
              <a:ext cx="6695946" cy="1495358"/>
            </a:xfrm>
            <a:prstGeom prst="roundRect">
              <a:avLst>
                <a:gd name="adj" fmla="val 6276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 indent="-144000">
                <a:spcAft>
                  <a:spcPts val="600"/>
                </a:spcAft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>
                  <a:solidFill>
                    <a:schemeClr val="tx1"/>
                  </a:solidFill>
                </a:rPr>
                <a:t>Жаңа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Жібек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жолының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транзиттік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торабы-Еуропа</a:t>
              </a:r>
              <a:r>
                <a:rPr lang="ru-RU" sz="1400" dirty="0">
                  <a:solidFill>
                    <a:schemeClr val="tx1"/>
                  </a:solidFill>
                </a:rPr>
                <a:t> мен Азия </a:t>
              </a:r>
              <a:r>
                <a:rPr lang="ru-RU" sz="1400" dirty="0" err="1">
                  <a:solidFill>
                    <a:schemeClr val="tx1"/>
                  </a:solidFill>
                </a:rPr>
                <a:t>арасындағы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көпір</a:t>
              </a:r>
              <a:r>
                <a:rPr lang="ru-RU" sz="1400" dirty="0" smtClean="0">
                  <a:solidFill>
                    <a:schemeClr val="tx1"/>
                  </a:solidFill>
                </a:rPr>
                <a:t>;</a:t>
              </a:r>
            </a:p>
            <a:p>
              <a:pPr marL="144000" indent="-144000">
                <a:spcAft>
                  <a:spcPts val="600"/>
                </a:spcAft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 smtClean="0">
                  <a:solidFill>
                    <a:schemeClr val="tx1"/>
                  </a:solidFill>
                </a:rPr>
                <a:t>Амбициозды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кәсіпкерлер</a:t>
              </a:r>
              <a:r>
                <a:rPr lang="ru-RU" sz="1400" dirty="0">
                  <a:solidFill>
                    <a:schemeClr val="tx1"/>
                  </a:solidFill>
                </a:rPr>
                <a:t>, </a:t>
              </a:r>
              <a:r>
                <a:rPr lang="ru-RU" sz="1400" dirty="0" err="1">
                  <a:solidFill>
                    <a:schemeClr val="tx1"/>
                  </a:solidFill>
                </a:rPr>
                <a:t>мобильді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таланттар</a:t>
              </a:r>
              <a:r>
                <a:rPr lang="ru-RU" sz="1400" dirty="0">
                  <a:solidFill>
                    <a:schemeClr val="tx1"/>
                  </a:solidFill>
                </a:rPr>
                <a:t> мен </a:t>
              </a:r>
              <a:r>
                <a:rPr lang="ru-RU" sz="1400" dirty="0" err="1">
                  <a:solidFill>
                    <a:schemeClr val="tx1"/>
                  </a:solidFill>
                </a:rPr>
                <a:t>білікті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мамандар</a:t>
              </a:r>
              <a:r>
                <a:rPr lang="ru-RU" sz="1400" dirty="0">
                  <a:solidFill>
                    <a:schemeClr val="tx1"/>
                  </a:solidFill>
                </a:rPr>
                <a:t>, </a:t>
              </a:r>
              <a:r>
                <a:rPr lang="ru-RU" sz="1400" dirty="0" err="1">
                  <a:solidFill>
                    <a:schemeClr val="tx1"/>
                  </a:solidFill>
                </a:rPr>
                <a:t>халықаралық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коммерциялық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емес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ұйымдар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үшін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ашық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тартымды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қала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41"/>
            <p:cNvSpPr/>
            <p:nvPr/>
          </p:nvSpPr>
          <p:spPr>
            <a:xfrm>
              <a:off x="93980" y="2484879"/>
              <a:ext cx="3000241" cy="4222717"/>
            </a:xfrm>
            <a:prstGeom prst="roundRect">
              <a:avLst>
                <a:gd name="adj" fmla="val 3268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9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>
                  <a:solidFill>
                    <a:schemeClr val="tx1"/>
                  </a:solidFill>
                </a:rPr>
                <a:t>Негізгі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қаржы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корпоративтік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орталық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 smtClean="0">
                  <a:solidFill>
                    <a:schemeClr val="tx1"/>
                  </a:solidFill>
                </a:rPr>
                <a:t>Жоғары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технологиялық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өндіріс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кәсіби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қызмет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көрсету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орталығы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 smtClean="0">
                  <a:solidFill>
                    <a:schemeClr val="tx1"/>
                  </a:solidFill>
                </a:rPr>
                <a:t>Қолайлы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>
                  <a:solidFill>
                    <a:schemeClr val="tx1"/>
                  </a:solidFill>
                </a:rPr>
                <a:t>бизнес-климаты, </a:t>
              </a:r>
              <a:r>
                <a:rPr lang="ru-RU" sz="1400" dirty="0" err="1">
                  <a:solidFill>
                    <a:schemeClr val="tx1"/>
                  </a:solidFill>
                </a:rPr>
                <a:t>тиімді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мемлекеттік</a:t>
              </a:r>
              <a:r>
                <a:rPr lang="ru-RU" sz="1400" dirty="0">
                  <a:solidFill>
                    <a:schemeClr val="tx1"/>
                  </a:solidFill>
                </a:rPr>
                <a:t> секторы бар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бизнесті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бастау</a:t>
              </a:r>
              <a:r>
                <a:rPr lang="ru-RU" sz="1400" dirty="0">
                  <a:solidFill>
                    <a:schemeClr val="tx1"/>
                  </a:solidFill>
                </a:rPr>
                <a:t> мен </a:t>
              </a:r>
              <a:r>
                <a:rPr lang="ru-RU" sz="1400" dirty="0" err="1">
                  <a:solidFill>
                    <a:schemeClr val="tx1"/>
                  </a:solidFill>
                </a:rPr>
                <a:t>жүргізу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үшін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ең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жақсы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жағдайлар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ұсынатын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қала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 smtClean="0">
                  <a:solidFill>
                    <a:schemeClr val="tx1"/>
                  </a:solidFill>
                </a:rPr>
                <a:t>Озық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технологиялар</a:t>
              </a:r>
              <a:r>
                <a:rPr lang="ru-RU" sz="1400" dirty="0">
                  <a:solidFill>
                    <a:schemeClr val="tx1"/>
                  </a:solidFill>
                </a:rPr>
                <a:t> мен </a:t>
              </a:r>
              <a:r>
                <a:rPr lang="ru-RU" sz="1400" dirty="0" err="1">
                  <a:solidFill>
                    <a:schemeClr val="tx1"/>
                  </a:solidFill>
                </a:rPr>
                <a:t>реттеу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негізінде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бүкіл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Қазақстанды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трансформациялауға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арналған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</a:rPr>
                <a:t>платформа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Текст 26">
              <a:extLst>
                <a:ext uri="{FF2B5EF4-FFF2-40B4-BE49-F238E27FC236}">
                  <a16:creationId xmlns:a16="http://schemas.microsoft.com/office/drawing/2014/main" id="{1A1BECA8-0C5C-4798-B2E4-A78552D6CB4C}"/>
                </a:ext>
              </a:extLst>
            </p:cNvPr>
            <p:cNvSpPr txBox="1">
              <a:spLocks/>
            </p:cNvSpPr>
            <p:nvPr/>
          </p:nvSpPr>
          <p:spPr>
            <a:xfrm>
              <a:off x="442339" y="2635283"/>
              <a:ext cx="2884805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144000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  <a:defRPr sz="1100"/>
              </a:lvl1pPr>
              <a:lvl2pPr marL="288000" lvl="1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−"/>
                <a:defRPr sz="1100"/>
              </a:lvl2pPr>
              <a:lvl3pPr marL="432000" lvl="2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▫"/>
                <a:defRPr sz="1100"/>
              </a:lvl3pPr>
              <a:lvl4pPr marL="576000" lvl="3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-"/>
                <a:defRPr sz="1100"/>
              </a:lvl4pPr>
              <a:lvl5pPr marL="2057400" indent="-228600" defTabSz="9144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ru-RU" sz="1400" b="1" dirty="0" smtClean="0">
                  <a:solidFill>
                    <a:srgbClr val="00B050"/>
                  </a:solidFill>
                </a:rPr>
                <a:t>БӘСЕКЕГЕ ҚАБІЛЕТТІ ЖӘНЕ ТҰРАҚТЫ ӨСІП ЖАТҚАН ҚАЛА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Rectangle 41"/>
            <p:cNvSpPr/>
            <p:nvPr/>
          </p:nvSpPr>
          <p:spPr>
            <a:xfrm>
              <a:off x="5916734" y="2514557"/>
              <a:ext cx="3141298" cy="3782530"/>
            </a:xfrm>
            <a:prstGeom prst="roundRect">
              <a:avLst>
                <a:gd name="adj" fmla="val 3569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9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 indent="-144000"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>
                  <a:solidFill>
                    <a:schemeClr val="tx1"/>
                  </a:solidFill>
                </a:rPr>
                <a:t>Еуразиядағы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өмір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сүрудің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ең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үздік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орны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144000" indent="-144000"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solidFill>
                    <a:schemeClr val="tx1"/>
                  </a:solidFill>
                </a:rPr>
                <a:t>«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Ақылды</a:t>
              </a:r>
              <a:r>
                <a:rPr lang="ru-RU" sz="1400" dirty="0" smtClean="0">
                  <a:solidFill>
                    <a:schemeClr val="tx1"/>
                  </a:solidFill>
                </a:rPr>
                <a:t>»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қауіпсіз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қала</a:t>
              </a:r>
              <a:r>
                <a:rPr lang="ru-RU" sz="1400" dirty="0">
                  <a:solidFill>
                    <a:schemeClr val="tx1"/>
                  </a:solidFill>
                </a:rPr>
                <a:t>, </a:t>
              </a:r>
              <a:r>
                <a:rPr lang="ru-RU" sz="1400" dirty="0" err="1">
                  <a:solidFill>
                    <a:schemeClr val="tx1"/>
                  </a:solidFill>
                </a:rPr>
                <a:t>қалыптасқан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жайлы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қала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ортасы</a:t>
              </a:r>
              <a:endParaRPr lang="ru-RU" sz="1400" dirty="0" smtClean="0">
                <a:solidFill>
                  <a:schemeClr val="tx1"/>
                </a:solidFill>
              </a:endParaRPr>
            </a:p>
            <a:p>
              <a:pPr marL="144000" indent="-144000"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ru-RU" sz="1400" dirty="0" err="1" smtClean="0">
                  <a:solidFill>
                    <a:schemeClr val="tx1"/>
                  </a:solidFill>
                </a:rPr>
                <a:t>Ғылыми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білімдер</a:t>
              </a:r>
              <a:r>
                <a:rPr lang="ru-RU" sz="1400" dirty="0">
                  <a:solidFill>
                    <a:schemeClr val="tx1"/>
                  </a:solidFill>
                </a:rPr>
                <a:t> мен </a:t>
              </a:r>
              <a:r>
                <a:rPr lang="ru-RU" sz="1400" dirty="0" err="1">
                  <a:solidFill>
                    <a:schemeClr val="tx1"/>
                  </a:solidFill>
                </a:rPr>
                <a:t>технологияларға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үздік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қол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жеткізуді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және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мәдени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өмірге</a:t>
              </a:r>
              <a:r>
                <a:rPr lang="ru-RU" sz="1400" dirty="0">
                  <a:solidFill>
                    <a:schemeClr val="tx1"/>
                  </a:solidFill>
                </a:rPr>
                <a:t> бай </a:t>
              </a:r>
              <a:r>
                <a:rPr lang="ru-RU" sz="1400" dirty="0" err="1">
                  <a:solidFill>
                    <a:schemeClr val="tx1"/>
                  </a:solidFill>
                </a:rPr>
                <a:t>оқиғаларды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қоса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алғанда</a:t>
              </a:r>
              <a:r>
                <a:rPr lang="ru-RU" sz="1400" dirty="0">
                  <a:solidFill>
                    <a:schemeClr val="tx1"/>
                  </a:solidFill>
                </a:rPr>
                <a:t>, </a:t>
              </a:r>
              <a:r>
                <a:rPr lang="ru-RU" sz="1400" dirty="0" err="1">
                  <a:solidFill>
                    <a:schemeClr val="tx1"/>
                  </a:solidFill>
                </a:rPr>
                <a:t>оқушы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жастарға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қолайлы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err="1">
                  <a:solidFill>
                    <a:schemeClr val="tx1"/>
                  </a:solidFill>
                </a:rPr>
                <a:t>жағдайлар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Текст 26">
              <a:extLst>
                <a:ext uri="{FF2B5EF4-FFF2-40B4-BE49-F238E27FC236}">
                  <a16:creationId xmlns:a16="http://schemas.microsoft.com/office/drawing/2014/main" id="{1A1BECA8-0C5C-4798-B2E4-A78552D6CB4C}"/>
                </a:ext>
              </a:extLst>
            </p:cNvPr>
            <p:cNvSpPr txBox="1">
              <a:spLocks/>
            </p:cNvSpPr>
            <p:nvPr/>
          </p:nvSpPr>
          <p:spPr>
            <a:xfrm>
              <a:off x="6337092" y="2696679"/>
              <a:ext cx="200819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144000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  <a:defRPr sz="1100"/>
              </a:lvl1pPr>
              <a:lvl2pPr marL="288000" lvl="1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−"/>
                <a:defRPr sz="1100"/>
              </a:lvl2pPr>
              <a:lvl3pPr marL="432000" lvl="2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▫"/>
                <a:defRPr sz="1100"/>
              </a:lvl3pPr>
              <a:lvl4pPr marL="576000" lvl="3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-"/>
                <a:defRPr sz="1100"/>
              </a:lvl4pPr>
              <a:lvl5pPr marL="2057400" indent="-228600" defTabSz="9144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ru-RU" sz="1400" b="1" dirty="0" smtClean="0">
                  <a:solidFill>
                    <a:schemeClr val="accent5"/>
                  </a:solidFill>
                </a:rPr>
                <a:t>ӨМІР СҮРУ ҮШІН ҚОЛАЙЛЫ ҚАЛА</a:t>
              </a:r>
              <a:endParaRPr lang="ru-RU" sz="1400" b="1" dirty="0">
                <a:solidFill>
                  <a:schemeClr val="accent5"/>
                </a:solidFill>
              </a:endParaRPr>
            </a:p>
          </p:txBody>
        </p:sp>
        <p:sp>
          <p:nvSpPr>
            <p:cNvPr id="16" name="Текст 26">
              <a:extLst>
                <a:ext uri="{FF2B5EF4-FFF2-40B4-BE49-F238E27FC236}">
                  <a16:creationId xmlns:a16="http://schemas.microsoft.com/office/drawing/2014/main" id="{1A1BECA8-0C5C-4798-B2E4-A78552D6CB4C}"/>
                </a:ext>
              </a:extLst>
            </p:cNvPr>
            <p:cNvSpPr txBox="1">
              <a:spLocks/>
            </p:cNvSpPr>
            <p:nvPr/>
          </p:nvSpPr>
          <p:spPr>
            <a:xfrm>
              <a:off x="3672177" y="5848203"/>
              <a:ext cx="1437894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144000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  <a:defRPr sz="1100"/>
              </a:lvl1pPr>
              <a:lvl2pPr marL="288000" lvl="1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−"/>
                <a:defRPr sz="1100"/>
              </a:lvl2pPr>
              <a:lvl3pPr marL="432000" lvl="2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▫"/>
                <a:defRPr sz="1100"/>
              </a:lvl3pPr>
              <a:lvl4pPr marL="576000" lvl="3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-"/>
                <a:defRPr sz="1100"/>
              </a:lvl4pPr>
              <a:lvl5pPr marL="2057400" indent="-228600" defTabSz="9144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ru-RU" sz="1400" b="1" dirty="0" smtClean="0">
                  <a:solidFill>
                    <a:srgbClr val="7030A0"/>
                  </a:solidFill>
                </a:rPr>
                <a:t>ЖАҺАНДЫҚ ҚАЛА</a:t>
              </a:r>
              <a:endParaRPr lang="ru-RU" sz="1400" b="1" dirty="0">
                <a:solidFill>
                  <a:srgbClr val="7030A0"/>
                </a:solidFill>
              </a:endParaRP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3147825" y="2703700"/>
              <a:ext cx="2742196" cy="2884280"/>
              <a:chOff x="3410144" y="2988905"/>
              <a:chExt cx="2970712" cy="2884280"/>
            </a:xfrm>
          </p:grpSpPr>
          <p:grpSp>
            <p:nvGrpSpPr>
              <p:cNvPr id="19" name="Group 11"/>
              <p:cNvGrpSpPr/>
              <p:nvPr/>
            </p:nvGrpSpPr>
            <p:grpSpPr>
              <a:xfrm>
                <a:off x="3410144" y="2988905"/>
                <a:ext cx="2970712" cy="2884280"/>
                <a:chOff x="3410144" y="2562708"/>
                <a:chExt cx="2970712" cy="2884280"/>
              </a:xfrm>
            </p:grpSpPr>
            <p:grpSp>
              <p:nvGrpSpPr>
                <p:cNvPr id="21" name="Group 3"/>
                <p:cNvGrpSpPr/>
                <p:nvPr/>
              </p:nvGrpSpPr>
              <p:grpSpPr>
                <a:xfrm>
                  <a:off x="3513800" y="2656854"/>
                  <a:ext cx="2768449" cy="2679309"/>
                  <a:chOff x="3513800" y="2656854"/>
                  <a:chExt cx="2768449" cy="2679309"/>
                </a:xfrm>
              </p:grpSpPr>
              <p:sp>
                <p:nvSpPr>
                  <p:cNvPr id="23" name="Текст 26">
                    <a:extLst>
                      <a:ext uri="{FF2B5EF4-FFF2-40B4-BE49-F238E27FC236}">
                        <a16:creationId xmlns:a16="http://schemas.microsoft.com/office/drawing/2014/main" id="{1A1BECA8-0C5C-4798-B2E4-A78552D6CB4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210423" y="4124419"/>
                    <a:ext cx="1390380" cy="492443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144000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Wingdings" panose="05000000000000000000" pitchFamily="2" charset="2"/>
                      <a:buChar char="§"/>
                      <a:defRPr sz="1100"/>
                    </a:lvl1pPr>
                    <a:lvl2pPr marL="288000" lvl="1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Arial" panose="020B0604020202020204" pitchFamily="34" charset="0"/>
                      <a:buChar char="−"/>
                      <a:defRPr sz="1100"/>
                    </a:lvl2pPr>
                    <a:lvl3pPr marL="432000" lvl="2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Arial" panose="020B0604020202020204" pitchFamily="34" charset="0"/>
                      <a:buChar char="▫"/>
                      <a:defRPr sz="1100"/>
                    </a:lvl3pPr>
                    <a:lvl4pPr marL="576000" lvl="3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Arial" panose="020B0604020202020204" pitchFamily="34" charset="0"/>
                      <a:buChar char="-"/>
                      <a:defRPr sz="1100"/>
                    </a:lvl4pPr>
                    <a:lvl5pPr marL="2057400" indent="-228600" defTabSz="914400">
                      <a:lnSpc>
                        <a:spcPct val="100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Char char="•"/>
                      <a:defRPr sz="1400"/>
                    </a:lvl5pPr>
                    <a:lvl6pPr marL="25146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6pPr>
                    <a:lvl7pPr marL="29718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7pPr>
                    <a:lvl8pPr marL="34290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8pPr>
                    <a:lvl9pPr marL="38862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9pPr>
                  </a:lstStyle>
                  <a:p>
                    <a:pPr marL="0" indent="0" algn="ctr">
                      <a:buNone/>
                    </a:pPr>
                    <a:r>
                      <a:rPr lang="ru-RU" sz="1600" b="1" spc="150" dirty="0" smtClean="0">
                        <a:solidFill>
                          <a:srgbClr val="7030A0"/>
                        </a:solidFill>
                      </a:rPr>
                      <a:t>НҰР-СҰЛТАН</a:t>
                    </a:r>
                    <a:endParaRPr lang="ru-RU" sz="1600" b="1" spc="150" dirty="0">
                      <a:solidFill>
                        <a:srgbClr val="7030A0"/>
                      </a:solidFill>
                    </a:endParaRPr>
                  </a:p>
                  <a:p>
                    <a:pPr marL="0" indent="0" algn="ctr">
                      <a:buNone/>
                    </a:pPr>
                    <a:r>
                      <a:rPr lang="ru-RU" sz="1600" b="1" spc="150" dirty="0">
                        <a:solidFill>
                          <a:srgbClr val="7030A0"/>
                        </a:solidFill>
                      </a:rPr>
                      <a:t>2050</a:t>
                    </a:r>
                    <a:endParaRPr lang="ru-RU" sz="1600" spc="150" dirty="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24" name="Freeform 3034"/>
                  <p:cNvSpPr>
                    <a:spLocks/>
                  </p:cNvSpPr>
                  <p:nvPr/>
                </p:nvSpPr>
                <p:spPr bwMode="auto">
                  <a:xfrm>
                    <a:off x="4425579" y="3810587"/>
                    <a:ext cx="1856670" cy="1525576"/>
                  </a:xfrm>
                  <a:custGeom>
                    <a:avLst/>
                    <a:gdLst>
                      <a:gd name="T0" fmla="*/ 2114 w 2917"/>
                      <a:gd name="T1" fmla="*/ 0 h 2394"/>
                      <a:gd name="T2" fmla="*/ 2152 w 2917"/>
                      <a:gd name="T3" fmla="*/ 28 h 2394"/>
                      <a:gd name="T4" fmla="*/ 2377 w 2917"/>
                      <a:gd name="T5" fmla="*/ 233 h 2394"/>
                      <a:gd name="T6" fmla="*/ 2515 w 2917"/>
                      <a:gd name="T7" fmla="*/ 382 h 2394"/>
                      <a:gd name="T8" fmla="*/ 2607 w 2917"/>
                      <a:gd name="T9" fmla="*/ 496 h 2394"/>
                      <a:gd name="T10" fmla="*/ 2695 w 2917"/>
                      <a:gd name="T11" fmla="*/ 619 h 2394"/>
                      <a:gd name="T12" fmla="*/ 2774 w 2917"/>
                      <a:gd name="T13" fmla="*/ 753 h 2394"/>
                      <a:gd name="T14" fmla="*/ 2840 w 2917"/>
                      <a:gd name="T15" fmla="*/ 893 h 2394"/>
                      <a:gd name="T16" fmla="*/ 2888 w 2917"/>
                      <a:gd name="T17" fmla="*/ 1039 h 2394"/>
                      <a:gd name="T18" fmla="*/ 2910 w 2917"/>
                      <a:gd name="T19" fmla="*/ 1152 h 2394"/>
                      <a:gd name="T20" fmla="*/ 2917 w 2917"/>
                      <a:gd name="T21" fmla="*/ 1229 h 2394"/>
                      <a:gd name="T22" fmla="*/ 2917 w 2917"/>
                      <a:gd name="T23" fmla="*/ 1305 h 2394"/>
                      <a:gd name="T24" fmla="*/ 2910 w 2917"/>
                      <a:gd name="T25" fmla="*/ 1383 h 2394"/>
                      <a:gd name="T26" fmla="*/ 2895 w 2917"/>
                      <a:gd name="T27" fmla="*/ 1461 h 2394"/>
                      <a:gd name="T28" fmla="*/ 2871 w 2917"/>
                      <a:gd name="T29" fmla="*/ 1538 h 2394"/>
                      <a:gd name="T30" fmla="*/ 2839 w 2917"/>
                      <a:gd name="T31" fmla="*/ 1616 h 2394"/>
                      <a:gd name="T32" fmla="*/ 2796 w 2917"/>
                      <a:gd name="T33" fmla="*/ 1694 h 2394"/>
                      <a:gd name="T34" fmla="*/ 2771 w 2917"/>
                      <a:gd name="T35" fmla="*/ 1733 h 2394"/>
                      <a:gd name="T36" fmla="*/ 2739 w 2917"/>
                      <a:gd name="T37" fmla="*/ 1779 h 2394"/>
                      <a:gd name="T38" fmla="*/ 2666 w 2917"/>
                      <a:gd name="T39" fmla="*/ 1865 h 2394"/>
                      <a:gd name="T40" fmla="*/ 2587 w 2917"/>
                      <a:gd name="T41" fmla="*/ 1943 h 2394"/>
                      <a:gd name="T42" fmla="*/ 2502 w 2917"/>
                      <a:gd name="T43" fmla="*/ 2014 h 2394"/>
                      <a:gd name="T44" fmla="*/ 2411 w 2917"/>
                      <a:gd name="T45" fmla="*/ 2076 h 2394"/>
                      <a:gd name="T46" fmla="*/ 2314 w 2917"/>
                      <a:gd name="T47" fmla="*/ 2133 h 2394"/>
                      <a:gd name="T48" fmla="*/ 2211 w 2917"/>
                      <a:gd name="T49" fmla="*/ 2183 h 2394"/>
                      <a:gd name="T50" fmla="*/ 2105 w 2917"/>
                      <a:gd name="T51" fmla="*/ 2227 h 2394"/>
                      <a:gd name="T52" fmla="*/ 1941 w 2917"/>
                      <a:gd name="T53" fmla="*/ 2281 h 2394"/>
                      <a:gd name="T54" fmla="*/ 1712 w 2917"/>
                      <a:gd name="T55" fmla="*/ 2334 h 2394"/>
                      <a:gd name="T56" fmla="*/ 1478 w 2917"/>
                      <a:gd name="T57" fmla="*/ 2369 h 2394"/>
                      <a:gd name="T58" fmla="*/ 1245 w 2917"/>
                      <a:gd name="T59" fmla="*/ 2389 h 2394"/>
                      <a:gd name="T60" fmla="*/ 1018 w 2917"/>
                      <a:gd name="T61" fmla="*/ 2394 h 2394"/>
                      <a:gd name="T62" fmla="*/ 800 w 2917"/>
                      <a:gd name="T63" fmla="*/ 2390 h 2394"/>
                      <a:gd name="T64" fmla="*/ 502 w 2917"/>
                      <a:gd name="T65" fmla="*/ 2369 h 2394"/>
                      <a:gd name="T66" fmla="*/ 65 w 2917"/>
                      <a:gd name="T67" fmla="*/ 2311 h 2394"/>
                      <a:gd name="T68" fmla="*/ 0 w 2917"/>
                      <a:gd name="T69" fmla="*/ 2297 h 2394"/>
                      <a:gd name="T70" fmla="*/ 34 w 2917"/>
                      <a:gd name="T71" fmla="*/ 2294 h 2394"/>
                      <a:gd name="T72" fmla="*/ 272 w 2917"/>
                      <a:gd name="T73" fmla="*/ 2256 h 2394"/>
                      <a:gd name="T74" fmla="*/ 501 w 2917"/>
                      <a:gd name="T75" fmla="*/ 2205 h 2394"/>
                      <a:gd name="T76" fmla="*/ 699 w 2917"/>
                      <a:gd name="T77" fmla="*/ 2144 h 2394"/>
                      <a:gd name="T78" fmla="*/ 840 w 2917"/>
                      <a:gd name="T79" fmla="*/ 2093 h 2394"/>
                      <a:gd name="T80" fmla="*/ 985 w 2917"/>
                      <a:gd name="T81" fmla="*/ 2032 h 2394"/>
                      <a:gd name="T82" fmla="*/ 1133 w 2917"/>
                      <a:gd name="T83" fmla="*/ 1960 h 2394"/>
                      <a:gd name="T84" fmla="*/ 1281 w 2917"/>
                      <a:gd name="T85" fmla="*/ 1877 h 2394"/>
                      <a:gd name="T86" fmla="*/ 1427 w 2917"/>
                      <a:gd name="T87" fmla="*/ 1782 h 2394"/>
                      <a:gd name="T88" fmla="*/ 1569 w 2917"/>
                      <a:gd name="T89" fmla="*/ 1673 h 2394"/>
                      <a:gd name="T90" fmla="*/ 1702 w 2917"/>
                      <a:gd name="T91" fmla="*/ 1550 h 2394"/>
                      <a:gd name="T92" fmla="*/ 1767 w 2917"/>
                      <a:gd name="T93" fmla="*/ 1483 h 2394"/>
                      <a:gd name="T94" fmla="*/ 1810 w 2917"/>
                      <a:gd name="T95" fmla="*/ 1433 h 2394"/>
                      <a:gd name="T96" fmla="*/ 1884 w 2917"/>
                      <a:gd name="T97" fmla="*/ 1327 h 2394"/>
                      <a:gd name="T98" fmla="*/ 1946 w 2917"/>
                      <a:gd name="T99" fmla="*/ 1214 h 2394"/>
                      <a:gd name="T100" fmla="*/ 1998 w 2917"/>
                      <a:gd name="T101" fmla="*/ 1095 h 2394"/>
                      <a:gd name="T102" fmla="*/ 2038 w 2917"/>
                      <a:gd name="T103" fmla="*/ 973 h 2394"/>
                      <a:gd name="T104" fmla="*/ 2070 w 2917"/>
                      <a:gd name="T105" fmla="*/ 849 h 2394"/>
                      <a:gd name="T106" fmla="*/ 2104 w 2917"/>
                      <a:gd name="T107" fmla="*/ 666 h 2394"/>
                      <a:gd name="T108" fmla="*/ 2125 w 2917"/>
                      <a:gd name="T109" fmla="*/ 435 h 2394"/>
                      <a:gd name="T110" fmla="*/ 2129 w 2917"/>
                      <a:gd name="T111" fmla="*/ 238 h 2394"/>
                      <a:gd name="T112" fmla="*/ 2118 w 2917"/>
                      <a:gd name="T113" fmla="*/ 30 h 2394"/>
                      <a:gd name="T114" fmla="*/ 2114 w 2917"/>
                      <a:gd name="T115" fmla="*/ 0 h 23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917" h="2394">
                        <a:moveTo>
                          <a:pt x="2114" y="0"/>
                        </a:moveTo>
                        <a:lnTo>
                          <a:pt x="2152" y="28"/>
                        </a:lnTo>
                        <a:lnTo>
                          <a:pt x="2377" y="233"/>
                        </a:lnTo>
                        <a:lnTo>
                          <a:pt x="2515" y="382"/>
                        </a:lnTo>
                        <a:lnTo>
                          <a:pt x="2607" y="496"/>
                        </a:lnTo>
                        <a:lnTo>
                          <a:pt x="2695" y="619"/>
                        </a:lnTo>
                        <a:lnTo>
                          <a:pt x="2774" y="753"/>
                        </a:lnTo>
                        <a:lnTo>
                          <a:pt x="2840" y="893"/>
                        </a:lnTo>
                        <a:lnTo>
                          <a:pt x="2888" y="1039"/>
                        </a:lnTo>
                        <a:lnTo>
                          <a:pt x="2910" y="1152"/>
                        </a:lnTo>
                        <a:lnTo>
                          <a:pt x="2917" y="1229"/>
                        </a:lnTo>
                        <a:lnTo>
                          <a:pt x="2917" y="1305"/>
                        </a:lnTo>
                        <a:lnTo>
                          <a:pt x="2910" y="1383"/>
                        </a:lnTo>
                        <a:lnTo>
                          <a:pt x="2895" y="1461"/>
                        </a:lnTo>
                        <a:lnTo>
                          <a:pt x="2871" y="1538"/>
                        </a:lnTo>
                        <a:lnTo>
                          <a:pt x="2839" y="1616"/>
                        </a:lnTo>
                        <a:lnTo>
                          <a:pt x="2796" y="1694"/>
                        </a:lnTo>
                        <a:lnTo>
                          <a:pt x="2771" y="1733"/>
                        </a:lnTo>
                        <a:lnTo>
                          <a:pt x="2739" y="1779"/>
                        </a:lnTo>
                        <a:lnTo>
                          <a:pt x="2666" y="1865"/>
                        </a:lnTo>
                        <a:lnTo>
                          <a:pt x="2587" y="1943"/>
                        </a:lnTo>
                        <a:lnTo>
                          <a:pt x="2502" y="2014"/>
                        </a:lnTo>
                        <a:lnTo>
                          <a:pt x="2411" y="2076"/>
                        </a:lnTo>
                        <a:lnTo>
                          <a:pt x="2314" y="2133"/>
                        </a:lnTo>
                        <a:lnTo>
                          <a:pt x="2211" y="2183"/>
                        </a:lnTo>
                        <a:lnTo>
                          <a:pt x="2105" y="2227"/>
                        </a:lnTo>
                        <a:lnTo>
                          <a:pt x="1941" y="2281"/>
                        </a:lnTo>
                        <a:lnTo>
                          <a:pt x="1712" y="2334"/>
                        </a:lnTo>
                        <a:lnTo>
                          <a:pt x="1478" y="2369"/>
                        </a:lnTo>
                        <a:lnTo>
                          <a:pt x="1245" y="2389"/>
                        </a:lnTo>
                        <a:lnTo>
                          <a:pt x="1018" y="2394"/>
                        </a:lnTo>
                        <a:lnTo>
                          <a:pt x="800" y="2390"/>
                        </a:lnTo>
                        <a:lnTo>
                          <a:pt x="502" y="2369"/>
                        </a:lnTo>
                        <a:lnTo>
                          <a:pt x="65" y="2311"/>
                        </a:lnTo>
                        <a:lnTo>
                          <a:pt x="0" y="2297"/>
                        </a:lnTo>
                        <a:lnTo>
                          <a:pt x="34" y="2294"/>
                        </a:lnTo>
                        <a:lnTo>
                          <a:pt x="272" y="2256"/>
                        </a:lnTo>
                        <a:lnTo>
                          <a:pt x="501" y="2205"/>
                        </a:lnTo>
                        <a:lnTo>
                          <a:pt x="699" y="2144"/>
                        </a:lnTo>
                        <a:lnTo>
                          <a:pt x="840" y="2093"/>
                        </a:lnTo>
                        <a:lnTo>
                          <a:pt x="985" y="2032"/>
                        </a:lnTo>
                        <a:lnTo>
                          <a:pt x="1133" y="1960"/>
                        </a:lnTo>
                        <a:lnTo>
                          <a:pt x="1281" y="1877"/>
                        </a:lnTo>
                        <a:lnTo>
                          <a:pt x="1427" y="1782"/>
                        </a:lnTo>
                        <a:lnTo>
                          <a:pt x="1569" y="1673"/>
                        </a:lnTo>
                        <a:lnTo>
                          <a:pt x="1702" y="1550"/>
                        </a:lnTo>
                        <a:lnTo>
                          <a:pt x="1767" y="1483"/>
                        </a:lnTo>
                        <a:lnTo>
                          <a:pt x="1810" y="1433"/>
                        </a:lnTo>
                        <a:lnTo>
                          <a:pt x="1884" y="1327"/>
                        </a:lnTo>
                        <a:lnTo>
                          <a:pt x="1946" y="1214"/>
                        </a:lnTo>
                        <a:lnTo>
                          <a:pt x="1998" y="1095"/>
                        </a:lnTo>
                        <a:lnTo>
                          <a:pt x="2038" y="973"/>
                        </a:lnTo>
                        <a:lnTo>
                          <a:pt x="2070" y="849"/>
                        </a:lnTo>
                        <a:lnTo>
                          <a:pt x="2104" y="666"/>
                        </a:lnTo>
                        <a:lnTo>
                          <a:pt x="2125" y="435"/>
                        </a:lnTo>
                        <a:lnTo>
                          <a:pt x="2129" y="238"/>
                        </a:lnTo>
                        <a:lnTo>
                          <a:pt x="2118" y="30"/>
                        </a:lnTo>
                        <a:lnTo>
                          <a:pt x="2114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365760" rIns="27432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r"/>
                    <a:endParaRPr lang="en-US" sz="1600" b="1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25" name="Picture 42"/>
                  <p:cNvPicPr>
                    <a:picLocks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59473" y="4341269"/>
                    <a:ext cx="555761" cy="615612"/>
                  </a:xfrm>
                  <a:prstGeom prst="rect">
                    <a:avLst/>
                  </a:prstGeom>
                </p:spPr>
              </p:pic>
              <p:sp>
                <p:nvSpPr>
                  <p:cNvPr id="26" name="Freeform 3035"/>
                  <p:cNvSpPr>
                    <a:spLocks/>
                  </p:cNvSpPr>
                  <p:nvPr/>
                </p:nvSpPr>
                <p:spPr bwMode="auto">
                  <a:xfrm>
                    <a:off x="3513800" y="3194245"/>
                    <a:ext cx="1240327" cy="2022215"/>
                  </a:xfrm>
                  <a:custGeom>
                    <a:avLst/>
                    <a:gdLst>
                      <a:gd name="T0" fmla="*/ 1946 w 1946"/>
                      <a:gd name="T1" fmla="*/ 2979 h 3175"/>
                      <a:gd name="T2" fmla="*/ 1904 w 1946"/>
                      <a:gd name="T3" fmla="*/ 2998 h 3175"/>
                      <a:gd name="T4" fmla="*/ 1613 w 1946"/>
                      <a:gd name="T5" fmla="*/ 3091 h 3175"/>
                      <a:gd name="T6" fmla="*/ 1415 w 1946"/>
                      <a:gd name="T7" fmla="*/ 3135 h 3175"/>
                      <a:gd name="T8" fmla="*/ 1271 w 1946"/>
                      <a:gd name="T9" fmla="*/ 3158 h 3175"/>
                      <a:gd name="T10" fmla="*/ 1120 w 1946"/>
                      <a:gd name="T11" fmla="*/ 3173 h 3175"/>
                      <a:gd name="T12" fmla="*/ 965 w 1946"/>
                      <a:gd name="T13" fmla="*/ 3175 h 3175"/>
                      <a:gd name="T14" fmla="*/ 811 w 1946"/>
                      <a:gd name="T15" fmla="*/ 3162 h 3175"/>
                      <a:gd name="T16" fmla="*/ 659 w 1946"/>
                      <a:gd name="T17" fmla="*/ 3131 h 3175"/>
                      <a:gd name="T18" fmla="*/ 552 w 1946"/>
                      <a:gd name="T19" fmla="*/ 3092 h 3175"/>
                      <a:gd name="T20" fmla="*/ 482 w 1946"/>
                      <a:gd name="T21" fmla="*/ 3061 h 3175"/>
                      <a:gd name="T22" fmla="*/ 414 w 1946"/>
                      <a:gd name="T23" fmla="*/ 3022 h 3175"/>
                      <a:gd name="T24" fmla="*/ 351 w 1946"/>
                      <a:gd name="T25" fmla="*/ 2977 h 3175"/>
                      <a:gd name="T26" fmla="*/ 291 w 1946"/>
                      <a:gd name="T27" fmla="*/ 2925 h 3175"/>
                      <a:gd name="T28" fmla="*/ 236 w 1946"/>
                      <a:gd name="T29" fmla="*/ 2867 h 3175"/>
                      <a:gd name="T30" fmla="*/ 185 w 1946"/>
                      <a:gd name="T31" fmla="*/ 2799 h 3175"/>
                      <a:gd name="T32" fmla="*/ 138 w 1946"/>
                      <a:gd name="T33" fmla="*/ 2724 h 3175"/>
                      <a:gd name="T34" fmla="*/ 118 w 1946"/>
                      <a:gd name="T35" fmla="*/ 2683 h 3175"/>
                      <a:gd name="T36" fmla="*/ 94 w 1946"/>
                      <a:gd name="T37" fmla="*/ 2631 h 3175"/>
                      <a:gd name="T38" fmla="*/ 55 w 1946"/>
                      <a:gd name="T39" fmla="*/ 2526 h 3175"/>
                      <a:gd name="T40" fmla="*/ 27 w 1946"/>
                      <a:gd name="T41" fmla="*/ 2418 h 3175"/>
                      <a:gd name="T42" fmla="*/ 9 w 1946"/>
                      <a:gd name="T43" fmla="*/ 2309 h 3175"/>
                      <a:gd name="T44" fmla="*/ 0 w 1946"/>
                      <a:gd name="T45" fmla="*/ 2198 h 3175"/>
                      <a:gd name="T46" fmla="*/ 0 w 1946"/>
                      <a:gd name="T47" fmla="*/ 2085 h 3175"/>
                      <a:gd name="T48" fmla="*/ 7 w 1946"/>
                      <a:gd name="T49" fmla="*/ 1972 h 3175"/>
                      <a:gd name="T50" fmla="*/ 23 w 1946"/>
                      <a:gd name="T51" fmla="*/ 1860 h 3175"/>
                      <a:gd name="T52" fmla="*/ 58 w 1946"/>
                      <a:gd name="T53" fmla="*/ 1689 h 3175"/>
                      <a:gd name="T54" fmla="*/ 125 w 1946"/>
                      <a:gd name="T55" fmla="*/ 1464 h 3175"/>
                      <a:gd name="T56" fmla="*/ 212 w 1946"/>
                      <a:gd name="T57" fmla="*/ 1244 h 3175"/>
                      <a:gd name="T58" fmla="*/ 312 w 1946"/>
                      <a:gd name="T59" fmla="*/ 1033 h 3175"/>
                      <a:gd name="T60" fmla="*/ 422 w 1946"/>
                      <a:gd name="T61" fmla="*/ 833 h 3175"/>
                      <a:gd name="T62" fmla="*/ 535 w 1946"/>
                      <a:gd name="T63" fmla="*/ 646 h 3175"/>
                      <a:gd name="T64" fmla="*/ 701 w 1946"/>
                      <a:gd name="T65" fmla="*/ 399 h 3175"/>
                      <a:gd name="T66" fmla="*/ 969 w 1946"/>
                      <a:gd name="T67" fmla="*/ 50 h 3175"/>
                      <a:gd name="T68" fmla="*/ 1015 w 1946"/>
                      <a:gd name="T69" fmla="*/ 0 h 3175"/>
                      <a:gd name="T70" fmla="*/ 999 w 1946"/>
                      <a:gd name="T71" fmla="*/ 31 h 3175"/>
                      <a:gd name="T72" fmla="*/ 913 w 1946"/>
                      <a:gd name="T73" fmla="*/ 256 h 3175"/>
                      <a:gd name="T74" fmla="*/ 845 w 1946"/>
                      <a:gd name="T75" fmla="*/ 479 h 3175"/>
                      <a:gd name="T76" fmla="*/ 798 w 1946"/>
                      <a:gd name="T77" fmla="*/ 683 h 3175"/>
                      <a:gd name="T78" fmla="*/ 771 w 1946"/>
                      <a:gd name="T79" fmla="*/ 830 h 3175"/>
                      <a:gd name="T80" fmla="*/ 751 w 1946"/>
                      <a:gd name="T81" fmla="*/ 986 h 3175"/>
                      <a:gd name="T82" fmla="*/ 740 w 1946"/>
                      <a:gd name="T83" fmla="*/ 1149 h 3175"/>
                      <a:gd name="T84" fmla="*/ 737 w 1946"/>
                      <a:gd name="T85" fmla="*/ 1319 h 3175"/>
                      <a:gd name="T86" fmla="*/ 748 w 1946"/>
                      <a:gd name="T87" fmla="*/ 1493 h 3175"/>
                      <a:gd name="T88" fmla="*/ 771 w 1946"/>
                      <a:gd name="T89" fmla="*/ 1670 h 3175"/>
                      <a:gd name="T90" fmla="*/ 810 w 1946"/>
                      <a:gd name="T91" fmla="*/ 1848 h 3175"/>
                      <a:gd name="T92" fmla="*/ 837 w 1946"/>
                      <a:gd name="T93" fmla="*/ 1937 h 3175"/>
                      <a:gd name="T94" fmla="*/ 858 w 1946"/>
                      <a:gd name="T95" fmla="*/ 1998 h 3175"/>
                      <a:gd name="T96" fmla="*/ 912 w 1946"/>
                      <a:gd name="T97" fmla="*/ 2116 h 3175"/>
                      <a:gd name="T98" fmla="*/ 978 w 1946"/>
                      <a:gd name="T99" fmla="*/ 2226 h 3175"/>
                      <a:gd name="T100" fmla="*/ 1056 w 1946"/>
                      <a:gd name="T101" fmla="*/ 2331 h 3175"/>
                      <a:gd name="T102" fmla="*/ 1142 w 1946"/>
                      <a:gd name="T103" fmla="*/ 2427 h 3175"/>
                      <a:gd name="T104" fmla="*/ 1232 w 1946"/>
                      <a:gd name="T105" fmla="*/ 2517 h 3175"/>
                      <a:gd name="T106" fmla="*/ 1375 w 1946"/>
                      <a:gd name="T107" fmla="*/ 2637 h 3175"/>
                      <a:gd name="T108" fmla="*/ 1564 w 1946"/>
                      <a:gd name="T109" fmla="*/ 2771 h 3175"/>
                      <a:gd name="T110" fmla="*/ 1734 w 1946"/>
                      <a:gd name="T111" fmla="*/ 2872 h 3175"/>
                      <a:gd name="T112" fmla="*/ 1919 w 1946"/>
                      <a:gd name="T113" fmla="*/ 2968 h 3175"/>
                      <a:gd name="T114" fmla="*/ 1946 w 1946"/>
                      <a:gd name="T115" fmla="*/ 2979 h 3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946" h="3175">
                        <a:moveTo>
                          <a:pt x="1946" y="2979"/>
                        </a:moveTo>
                        <a:lnTo>
                          <a:pt x="1904" y="2998"/>
                        </a:lnTo>
                        <a:lnTo>
                          <a:pt x="1613" y="3091"/>
                        </a:lnTo>
                        <a:lnTo>
                          <a:pt x="1415" y="3135"/>
                        </a:lnTo>
                        <a:lnTo>
                          <a:pt x="1271" y="3158"/>
                        </a:lnTo>
                        <a:lnTo>
                          <a:pt x="1120" y="3173"/>
                        </a:lnTo>
                        <a:lnTo>
                          <a:pt x="965" y="3175"/>
                        </a:lnTo>
                        <a:lnTo>
                          <a:pt x="811" y="3162"/>
                        </a:lnTo>
                        <a:lnTo>
                          <a:pt x="659" y="3131"/>
                        </a:lnTo>
                        <a:lnTo>
                          <a:pt x="552" y="3092"/>
                        </a:lnTo>
                        <a:lnTo>
                          <a:pt x="482" y="3061"/>
                        </a:lnTo>
                        <a:lnTo>
                          <a:pt x="414" y="3022"/>
                        </a:lnTo>
                        <a:lnTo>
                          <a:pt x="351" y="2977"/>
                        </a:lnTo>
                        <a:lnTo>
                          <a:pt x="291" y="2925"/>
                        </a:lnTo>
                        <a:lnTo>
                          <a:pt x="236" y="2867"/>
                        </a:lnTo>
                        <a:lnTo>
                          <a:pt x="185" y="2799"/>
                        </a:lnTo>
                        <a:lnTo>
                          <a:pt x="138" y="2724"/>
                        </a:lnTo>
                        <a:lnTo>
                          <a:pt x="118" y="2683"/>
                        </a:lnTo>
                        <a:lnTo>
                          <a:pt x="94" y="2631"/>
                        </a:lnTo>
                        <a:lnTo>
                          <a:pt x="55" y="2526"/>
                        </a:lnTo>
                        <a:lnTo>
                          <a:pt x="27" y="2418"/>
                        </a:lnTo>
                        <a:lnTo>
                          <a:pt x="9" y="2309"/>
                        </a:lnTo>
                        <a:lnTo>
                          <a:pt x="0" y="2198"/>
                        </a:lnTo>
                        <a:lnTo>
                          <a:pt x="0" y="2085"/>
                        </a:lnTo>
                        <a:lnTo>
                          <a:pt x="7" y="1972"/>
                        </a:lnTo>
                        <a:lnTo>
                          <a:pt x="23" y="1860"/>
                        </a:lnTo>
                        <a:lnTo>
                          <a:pt x="58" y="1689"/>
                        </a:lnTo>
                        <a:lnTo>
                          <a:pt x="125" y="1464"/>
                        </a:lnTo>
                        <a:lnTo>
                          <a:pt x="212" y="1244"/>
                        </a:lnTo>
                        <a:lnTo>
                          <a:pt x="312" y="1033"/>
                        </a:lnTo>
                        <a:lnTo>
                          <a:pt x="422" y="833"/>
                        </a:lnTo>
                        <a:lnTo>
                          <a:pt x="535" y="646"/>
                        </a:lnTo>
                        <a:lnTo>
                          <a:pt x="701" y="399"/>
                        </a:lnTo>
                        <a:lnTo>
                          <a:pt x="969" y="50"/>
                        </a:lnTo>
                        <a:lnTo>
                          <a:pt x="1015" y="0"/>
                        </a:lnTo>
                        <a:lnTo>
                          <a:pt x="999" y="31"/>
                        </a:lnTo>
                        <a:lnTo>
                          <a:pt x="913" y="256"/>
                        </a:lnTo>
                        <a:lnTo>
                          <a:pt x="845" y="479"/>
                        </a:lnTo>
                        <a:lnTo>
                          <a:pt x="798" y="683"/>
                        </a:lnTo>
                        <a:lnTo>
                          <a:pt x="771" y="830"/>
                        </a:lnTo>
                        <a:lnTo>
                          <a:pt x="751" y="986"/>
                        </a:lnTo>
                        <a:lnTo>
                          <a:pt x="740" y="1149"/>
                        </a:lnTo>
                        <a:lnTo>
                          <a:pt x="737" y="1319"/>
                        </a:lnTo>
                        <a:lnTo>
                          <a:pt x="748" y="1493"/>
                        </a:lnTo>
                        <a:lnTo>
                          <a:pt x="771" y="1670"/>
                        </a:lnTo>
                        <a:lnTo>
                          <a:pt x="810" y="1848"/>
                        </a:lnTo>
                        <a:lnTo>
                          <a:pt x="837" y="1937"/>
                        </a:lnTo>
                        <a:lnTo>
                          <a:pt x="858" y="1998"/>
                        </a:lnTo>
                        <a:lnTo>
                          <a:pt x="912" y="2116"/>
                        </a:lnTo>
                        <a:lnTo>
                          <a:pt x="978" y="2226"/>
                        </a:lnTo>
                        <a:lnTo>
                          <a:pt x="1056" y="2331"/>
                        </a:lnTo>
                        <a:lnTo>
                          <a:pt x="1142" y="2427"/>
                        </a:lnTo>
                        <a:lnTo>
                          <a:pt x="1232" y="2517"/>
                        </a:lnTo>
                        <a:lnTo>
                          <a:pt x="1375" y="2637"/>
                        </a:lnTo>
                        <a:lnTo>
                          <a:pt x="1564" y="2771"/>
                        </a:lnTo>
                        <a:lnTo>
                          <a:pt x="1734" y="2872"/>
                        </a:lnTo>
                        <a:lnTo>
                          <a:pt x="1919" y="2968"/>
                        </a:lnTo>
                        <a:lnTo>
                          <a:pt x="1946" y="297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182880" tIns="45720" rIns="0" bIns="457200" numCol="1" anchor="b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27" name="Picture 46"/>
                  <p:cNvPicPr>
                    <a:picLocks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14600" y="4455246"/>
                    <a:ext cx="455373" cy="455373"/>
                  </a:xfrm>
                  <a:prstGeom prst="rect">
                    <a:avLst/>
                  </a:prstGeom>
                </p:spPr>
              </p:pic>
              <p:sp>
                <p:nvSpPr>
                  <p:cNvPr id="28" name="Rectangle 47"/>
                  <p:cNvSpPr/>
                  <p:nvPr/>
                </p:nvSpPr>
                <p:spPr>
                  <a:xfrm>
                    <a:off x="3616397" y="4455246"/>
                    <a:ext cx="150603" cy="161616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Freeform 3036"/>
                  <p:cNvSpPr>
                    <a:spLocks/>
                  </p:cNvSpPr>
                  <p:nvPr/>
                </p:nvSpPr>
                <p:spPr bwMode="auto">
                  <a:xfrm>
                    <a:off x="4153065" y="2656854"/>
                    <a:ext cx="1940716" cy="1349841"/>
                  </a:xfrm>
                  <a:custGeom>
                    <a:avLst/>
                    <a:gdLst>
                      <a:gd name="T0" fmla="*/ 0 w 3046"/>
                      <a:gd name="T1" fmla="*/ 1439 h 2121"/>
                      <a:gd name="T2" fmla="*/ 5 w 3046"/>
                      <a:gd name="T3" fmla="*/ 1391 h 2121"/>
                      <a:gd name="T4" fmla="*/ 70 w 3046"/>
                      <a:gd name="T5" fmla="*/ 1093 h 2121"/>
                      <a:gd name="T6" fmla="*/ 131 w 3046"/>
                      <a:gd name="T7" fmla="*/ 900 h 2121"/>
                      <a:gd name="T8" fmla="*/ 183 w 3046"/>
                      <a:gd name="T9" fmla="*/ 764 h 2121"/>
                      <a:gd name="T10" fmla="*/ 246 w 3046"/>
                      <a:gd name="T11" fmla="*/ 625 h 2121"/>
                      <a:gd name="T12" fmla="*/ 321 w 3046"/>
                      <a:gd name="T13" fmla="*/ 490 h 2121"/>
                      <a:gd name="T14" fmla="*/ 409 w 3046"/>
                      <a:gd name="T15" fmla="*/ 363 h 2121"/>
                      <a:gd name="T16" fmla="*/ 512 w 3046"/>
                      <a:gd name="T17" fmla="*/ 248 h 2121"/>
                      <a:gd name="T18" fmla="*/ 600 w 3046"/>
                      <a:gd name="T19" fmla="*/ 173 h 2121"/>
                      <a:gd name="T20" fmla="*/ 662 w 3046"/>
                      <a:gd name="T21" fmla="*/ 129 h 2121"/>
                      <a:gd name="T22" fmla="*/ 728 w 3046"/>
                      <a:gd name="T23" fmla="*/ 90 h 2121"/>
                      <a:gd name="T24" fmla="*/ 800 w 3046"/>
                      <a:gd name="T25" fmla="*/ 57 h 2121"/>
                      <a:gd name="T26" fmla="*/ 873 w 3046"/>
                      <a:gd name="T27" fmla="*/ 31 h 2121"/>
                      <a:gd name="T28" fmla="*/ 954 w 3046"/>
                      <a:gd name="T29" fmla="*/ 13 h 2121"/>
                      <a:gd name="T30" fmla="*/ 1037 w 3046"/>
                      <a:gd name="T31" fmla="*/ 3 h 2121"/>
                      <a:gd name="T32" fmla="*/ 1125 w 3046"/>
                      <a:gd name="T33" fmla="*/ 0 h 2121"/>
                      <a:gd name="T34" fmla="*/ 1172 w 3046"/>
                      <a:gd name="T35" fmla="*/ 3 h 2121"/>
                      <a:gd name="T36" fmla="*/ 1229 w 3046"/>
                      <a:gd name="T37" fmla="*/ 8 h 2121"/>
                      <a:gd name="T38" fmla="*/ 1339 w 3046"/>
                      <a:gd name="T39" fmla="*/ 26 h 2121"/>
                      <a:gd name="T40" fmla="*/ 1445 w 3046"/>
                      <a:gd name="T41" fmla="*/ 56 h 2121"/>
                      <a:gd name="T42" fmla="*/ 1550 w 3046"/>
                      <a:gd name="T43" fmla="*/ 95 h 2121"/>
                      <a:gd name="T44" fmla="*/ 1650 w 3046"/>
                      <a:gd name="T45" fmla="*/ 143 h 2121"/>
                      <a:gd name="T46" fmla="*/ 1747 w 3046"/>
                      <a:gd name="T47" fmla="*/ 199 h 2121"/>
                      <a:gd name="T48" fmla="*/ 1842 w 3046"/>
                      <a:gd name="T49" fmla="*/ 262 h 2121"/>
                      <a:gd name="T50" fmla="*/ 1932 w 3046"/>
                      <a:gd name="T51" fmla="*/ 332 h 2121"/>
                      <a:gd name="T52" fmla="*/ 2062 w 3046"/>
                      <a:gd name="T53" fmla="*/ 447 h 2121"/>
                      <a:gd name="T54" fmla="*/ 2223 w 3046"/>
                      <a:gd name="T55" fmla="*/ 619 h 2121"/>
                      <a:gd name="T56" fmla="*/ 2369 w 3046"/>
                      <a:gd name="T57" fmla="*/ 804 h 2121"/>
                      <a:gd name="T58" fmla="*/ 2503 w 3046"/>
                      <a:gd name="T59" fmla="*/ 997 h 2121"/>
                      <a:gd name="T60" fmla="*/ 2622 w 3046"/>
                      <a:gd name="T61" fmla="*/ 1191 h 2121"/>
                      <a:gd name="T62" fmla="*/ 2726 w 3046"/>
                      <a:gd name="T63" fmla="*/ 1382 h 2121"/>
                      <a:gd name="T64" fmla="*/ 2858 w 3046"/>
                      <a:gd name="T65" fmla="*/ 1649 h 2121"/>
                      <a:gd name="T66" fmla="*/ 3025 w 3046"/>
                      <a:gd name="T67" fmla="*/ 2057 h 2121"/>
                      <a:gd name="T68" fmla="*/ 3046 w 3046"/>
                      <a:gd name="T69" fmla="*/ 2121 h 2121"/>
                      <a:gd name="T70" fmla="*/ 3026 w 3046"/>
                      <a:gd name="T71" fmla="*/ 2092 h 2121"/>
                      <a:gd name="T72" fmla="*/ 2876 w 3046"/>
                      <a:gd name="T73" fmla="*/ 1904 h 2121"/>
                      <a:gd name="T74" fmla="*/ 2715 w 3046"/>
                      <a:gd name="T75" fmla="*/ 1733 h 2121"/>
                      <a:gd name="T76" fmla="*/ 2564 w 3046"/>
                      <a:gd name="T77" fmla="*/ 1592 h 2121"/>
                      <a:gd name="T78" fmla="*/ 2450 w 3046"/>
                      <a:gd name="T79" fmla="*/ 1495 h 2121"/>
                      <a:gd name="T80" fmla="*/ 2324 w 3046"/>
                      <a:gd name="T81" fmla="*/ 1400 h 2121"/>
                      <a:gd name="T82" fmla="*/ 2188 w 3046"/>
                      <a:gd name="T83" fmla="*/ 1307 h 2121"/>
                      <a:gd name="T84" fmla="*/ 2043 w 3046"/>
                      <a:gd name="T85" fmla="*/ 1221 h 2121"/>
                      <a:gd name="T86" fmla="*/ 1887 w 3046"/>
                      <a:gd name="T87" fmla="*/ 1142 h 2121"/>
                      <a:gd name="T88" fmla="*/ 1721 w 3046"/>
                      <a:gd name="T89" fmla="*/ 1075 h 2121"/>
                      <a:gd name="T90" fmla="*/ 1547 w 3046"/>
                      <a:gd name="T91" fmla="*/ 1019 h 2121"/>
                      <a:gd name="T92" fmla="*/ 1458 w 3046"/>
                      <a:gd name="T93" fmla="*/ 998 h 2121"/>
                      <a:gd name="T94" fmla="*/ 1393 w 3046"/>
                      <a:gd name="T95" fmla="*/ 985 h 2121"/>
                      <a:gd name="T96" fmla="*/ 1265 w 3046"/>
                      <a:gd name="T97" fmla="*/ 974 h 2121"/>
                      <a:gd name="T98" fmla="*/ 1135 w 3046"/>
                      <a:gd name="T99" fmla="*/ 976 h 2121"/>
                      <a:gd name="T100" fmla="*/ 1007 w 3046"/>
                      <a:gd name="T101" fmla="*/ 992 h 2121"/>
                      <a:gd name="T102" fmla="*/ 880 w 3046"/>
                      <a:gd name="T103" fmla="*/ 1018 h 2121"/>
                      <a:gd name="T104" fmla="*/ 757 w 3046"/>
                      <a:gd name="T105" fmla="*/ 1051 h 2121"/>
                      <a:gd name="T106" fmla="*/ 582 w 3046"/>
                      <a:gd name="T107" fmla="*/ 1114 h 2121"/>
                      <a:gd name="T108" fmla="*/ 372 w 3046"/>
                      <a:gd name="T109" fmla="*/ 1211 h 2121"/>
                      <a:gd name="T110" fmla="*/ 199 w 3046"/>
                      <a:gd name="T111" fmla="*/ 1307 h 2121"/>
                      <a:gd name="T112" fmla="*/ 24 w 3046"/>
                      <a:gd name="T113" fmla="*/ 1420 h 2121"/>
                      <a:gd name="T114" fmla="*/ 0 w 3046"/>
                      <a:gd name="T115" fmla="*/ 1439 h 2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046" h="2121">
                        <a:moveTo>
                          <a:pt x="0" y="1439"/>
                        </a:moveTo>
                        <a:lnTo>
                          <a:pt x="5" y="1391"/>
                        </a:lnTo>
                        <a:lnTo>
                          <a:pt x="70" y="1093"/>
                        </a:lnTo>
                        <a:lnTo>
                          <a:pt x="131" y="900"/>
                        </a:lnTo>
                        <a:lnTo>
                          <a:pt x="183" y="764"/>
                        </a:lnTo>
                        <a:lnTo>
                          <a:pt x="246" y="625"/>
                        </a:lnTo>
                        <a:lnTo>
                          <a:pt x="321" y="490"/>
                        </a:lnTo>
                        <a:lnTo>
                          <a:pt x="409" y="363"/>
                        </a:lnTo>
                        <a:lnTo>
                          <a:pt x="512" y="248"/>
                        </a:lnTo>
                        <a:lnTo>
                          <a:pt x="600" y="173"/>
                        </a:lnTo>
                        <a:lnTo>
                          <a:pt x="662" y="129"/>
                        </a:lnTo>
                        <a:lnTo>
                          <a:pt x="728" y="90"/>
                        </a:lnTo>
                        <a:lnTo>
                          <a:pt x="800" y="57"/>
                        </a:lnTo>
                        <a:lnTo>
                          <a:pt x="873" y="31"/>
                        </a:lnTo>
                        <a:lnTo>
                          <a:pt x="954" y="13"/>
                        </a:lnTo>
                        <a:lnTo>
                          <a:pt x="1037" y="3"/>
                        </a:lnTo>
                        <a:lnTo>
                          <a:pt x="1125" y="0"/>
                        </a:lnTo>
                        <a:lnTo>
                          <a:pt x="1172" y="3"/>
                        </a:lnTo>
                        <a:lnTo>
                          <a:pt x="1229" y="8"/>
                        </a:lnTo>
                        <a:lnTo>
                          <a:pt x="1339" y="26"/>
                        </a:lnTo>
                        <a:lnTo>
                          <a:pt x="1445" y="56"/>
                        </a:lnTo>
                        <a:lnTo>
                          <a:pt x="1550" y="95"/>
                        </a:lnTo>
                        <a:lnTo>
                          <a:pt x="1650" y="143"/>
                        </a:lnTo>
                        <a:lnTo>
                          <a:pt x="1747" y="199"/>
                        </a:lnTo>
                        <a:lnTo>
                          <a:pt x="1842" y="262"/>
                        </a:lnTo>
                        <a:lnTo>
                          <a:pt x="1932" y="332"/>
                        </a:lnTo>
                        <a:lnTo>
                          <a:pt x="2062" y="447"/>
                        </a:lnTo>
                        <a:lnTo>
                          <a:pt x="2223" y="619"/>
                        </a:lnTo>
                        <a:lnTo>
                          <a:pt x="2369" y="804"/>
                        </a:lnTo>
                        <a:lnTo>
                          <a:pt x="2503" y="997"/>
                        </a:lnTo>
                        <a:lnTo>
                          <a:pt x="2622" y="1191"/>
                        </a:lnTo>
                        <a:lnTo>
                          <a:pt x="2726" y="1382"/>
                        </a:lnTo>
                        <a:lnTo>
                          <a:pt x="2858" y="1649"/>
                        </a:lnTo>
                        <a:lnTo>
                          <a:pt x="3025" y="2057"/>
                        </a:lnTo>
                        <a:lnTo>
                          <a:pt x="3046" y="2121"/>
                        </a:lnTo>
                        <a:lnTo>
                          <a:pt x="3026" y="2092"/>
                        </a:lnTo>
                        <a:lnTo>
                          <a:pt x="2876" y="1904"/>
                        </a:lnTo>
                        <a:lnTo>
                          <a:pt x="2715" y="1733"/>
                        </a:lnTo>
                        <a:lnTo>
                          <a:pt x="2564" y="1592"/>
                        </a:lnTo>
                        <a:lnTo>
                          <a:pt x="2450" y="1495"/>
                        </a:lnTo>
                        <a:lnTo>
                          <a:pt x="2324" y="1400"/>
                        </a:lnTo>
                        <a:lnTo>
                          <a:pt x="2188" y="1307"/>
                        </a:lnTo>
                        <a:lnTo>
                          <a:pt x="2043" y="1221"/>
                        </a:lnTo>
                        <a:lnTo>
                          <a:pt x="1887" y="1142"/>
                        </a:lnTo>
                        <a:lnTo>
                          <a:pt x="1721" y="1075"/>
                        </a:lnTo>
                        <a:lnTo>
                          <a:pt x="1547" y="1019"/>
                        </a:lnTo>
                        <a:lnTo>
                          <a:pt x="1458" y="998"/>
                        </a:lnTo>
                        <a:lnTo>
                          <a:pt x="1393" y="985"/>
                        </a:lnTo>
                        <a:lnTo>
                          <a:pt x="1265" y="974"/>
                        </a:lnTo>
                        <a:lnTo>
                          <a:pt x="1135" y="976"/>
                        </a:lnTo>
                        <a:lnTo>
                          <a:pt x="1007" y="992"/>
                        </a:lnTo>
                        <a:lnTo>
                          <a:pt x="880" y="1018"/>
                        </a:lnTo>
                        <a:lnTo>
                          <a:pt x="757" y="1051"/>
                        </a:lnTo>
                        <a:lnTo>
                          <a:pt x="582" y="1114"/>
                        </a:lnTo>
                        <a:lnTo>
                          <a:pt x="372" y="1211"/>
                        </a:lnTo>
                        <a:lnTo>
                          <a:pt x="199" y="1307"/>
                        </a:lnTo>
                        <a:lnTo>
                          <a:pt x="24" y="1420"/>
                        </a:lnTo>
                        <a:lnTo>
                          <a:pt x="0" y="1439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822960" tIns="2743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 b="1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30" name="Рисунок 29"/>
                  <p:cNvPicPr>
                    <a:picLocks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63837" y="2665847"/>
                    <a:ext cx="594892" cy="5948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2" name="Freeform 11"/>
                <p:cNvSpPr>
                  <a:spLocks noEditPoints="1"/>
                </p:cNvSpPr>
                <p:nvPr/>
              </p:nvSpPr>
              <p:spPr bwMode="auto">
                <a:xfrm>
                  <a:off x="3410144" y="2562708"/>
                  <a:ext cx="2970712" cy="2884280"/>
                </a:xfrm>
                <a:custGeom>
                  <a:avLst/>
                  <a:gdLst>
                    <a:gd name="T0" fmla="*/ 2500 w 8146"/>
                    <a:gd name="T1" fmla="*/ 757 h 7916"/>
                    <a:gd name="T2" fmla="*/ 3020 w 8146"/>
                    <a:gd name="T3" fmla="*/ 279 h 7916"/>
                    <a:gd name="T4" fmla="*/ 3474 w 8146"/>
                    <a:gd name="T5" fmla="*/ 69 h 7916"/>
                    <a:gd name="T6" fmla="*/ 4012 w 8146"/>
                    <a:gd name="T7" fmla="*/ 0 h 7916"/>
                    <a:gd name="T8" fmla="*/ 4449 w 8146"/>
                    <a:gd name="T9" fmla="*/ 53 h 7916"/>
                    <a:gd name="T10" fmla="*/ 5073 w 8146"/>
                    <a:gd name="T11" fmla="*/ 288 h 7916"/>
                    <a:gd name="T12" fmla="*/ 5617 w 8146"/>
                    <a:gd name="T13" fmla="*/ 652 h 7916"/>
                    <a:gd name="T14" fmla="*/ 6426 w 8146"/>
                    <a:gd name="T15" fmla="*/ 1525 h 7916"/>
                    <a:gd name="T16" fmla="*/ 7070 w 8146"/>
                    <a:gd name="T17" fmla="*/ 2566 h 7916"/>
                    <a:gd name="T18" fmla="*/ 7976 w 8146"/>
                    <a:gd name="T19" fmla="*/ 4829 h 7916"/>
                    <a:gd name="T20" fmla="*/ 8132 w 8146"/>
                    <a:gd name="T21" fmla="*/ 5385 h 7916"/>
                    <a:gd name="T22" fmla="*/ 8132 w 8146"/>
                    <a:gd name="T23" fmla="*/ 5879 h 7916"/>
                    <a:gd name="T24" fmla="*/ 7980 w 8146"/>
                    <a:gd name="T25" fmla="*/ 6383 h 7916"/>
                    <a:gd name="T26" fmla="*/ 7769 w 8146"/>
                    <a:gd name="T27" fmla="*/ 6725 h 7916"/>
                    <a:gd name="T28" fmla="*/ 7296 w 8146"/>
                    <a:gd name="T29" fmla="*/ 7195 h 7916"/>
                    <a:gd name="T30" fmla="*/ 6729 w 8146"/>
                    <a:gd name="T31" fmla="*/ 7524 h 7916"/>
                    <a:gd name="T32" fmla="*/ 5795 w 8146"/>
                    <a:gd name="T33" fmla="*/ 7807 h 7916"/>
                    <a:gd name="T34" fmla="*/ 4538 w 8146"/>
                    <a:gd name="T35" fmla="*/ 7916 h 7916"/>
                    <a:gd name="T36" fmla="*/ 2849 w 8146"/>
                    <a:gd name="T37" fmla="*/ 7771 h 7916"/>
                    <a:gd name="T38" fmla="*/ 1386 w 8146"/>
                    <a:gd name="T39" fmla="*/ 7520 h 7916"/>
                    <a:gd name="T40" fmla="*/ 871 w 8146"/>
                    <a:gd name="T41" fmla="*/ 7291 h 7916"/>
                    <a:gd name="T42" fmla="*/ 490 w 8146"/>
                    <a:gd name="T43" fmla="*/ 6957 h 7916"/>
                    <a:gd name="T44" fmla="*/ 236 w 8146"/>
                    <a:gd name="T45" fmla="*/ 6563 h 7916"/>
                    <a:gd name="T46" fmla="*/ 54 w 8146"/>
                    <a:gd name="T47" fmla="*/ 6033 h 7916"/>
                    <a:gd name="T48" fmla="*/ 0 w 8146"/>
                    <a:gd name="T49" fmla="*/ 5378 h 7916"/>
                    <a:gd name="T50" fmla="*/ 110 w 8146"/>
                    <a:gd name="T51" fmla="*/ 4626 h 7916"/>
                    <a:gd name="T52" fmla="*/ 575 w 8146"/>
                    <a:gd name="T53" fmla="*/ 3426 h 7916"/>
                    <a:gd name="T54" fmla="*/ 1269 w 8146"/>
                    <a:gd name="T55" fmla="*/ 2295 h 7916"/>
                    <a:gd name="T56" fmla="*/ 2440 w 8146"/>
                    <a:gd name="T57" fmla="*/ 1214 h 7916"/>
                    <a:gd name="T58" fmla="*/ 2846 w 8146"/>
                    <a:gd name="T59" fmla="*/ 670 h 7916"/>
                    <a:gd name="T60" fmla="*/ 3254 w 8146"/>
                    <a:gd name="T61" fmla="*/ 373 h 7916"/>
                    <a:gd name="T62" fmla="*/ 3687 w 8146"/>
                    <a:gd name="T63" fmla="*/ 225 h 7916"/>
                    <a:gd name="T64" fmla="*/ 4098 w 8146"/>
                    <a:gd name="T65" fmla="*/ 208 h 7916"/>
                    <a:gd name="T66" fmla="*/ 4603 w 8146"/>
                    <a:gd name="T67" fmla="*/ 304 h 7916"/>
                    <a:gd name="T68" fmla="*/ 5155 w 8146"/>
                    <a:gd name="T69" fmla="*/ 567 h 7916"/>
                    <a:gd name="T70" fmla="*/ 5722 w 8146"/>
                    <a:gd name="T71" fmla="*/ 1012 h 7916"/>
                    <a:gd name="T72" fmla="*/ 6502 w 8146"/>
                    <a:gd name="T73" fmla="*/ 1982 h 7916"/>
                    <a:gd name="T74" fmla="*/ 7123 w 8146"/>
                    <a:gd name="T75" fmla="*/ 3125 h 7916"/>
                    <a:gd name="T76" fmla="*/ 7804 w 8146"/>
                    <a:gd name="T77" fmla="*/ 4935 h 7916"/>
                    <a:gd name="T78" fmla="*/ 7946 w 8146"/>
                    <a:gd name="T79" fmla="*/ 5562 h 7916"/>
                    <a:gd name="T80" fmla="*/ 7905 w 8146"/>
                    <a:gd name="T81" fmla="*/ 6003 h 7916"/>
                    <a:gd name="T82" fmla="*/ 7718 w 8146"/>
                    <a:gd name="T83" fmla="*/ 6442 h 7916"/>
                    <a:gd name="T84" fmla="*/ 7476 w 8146"/>
                    <a:gd name="T85" fmla="*/ 6761 h 7916"/>
                    <a:gd name="T86" fmla="*/ 7008 w 8146"/>
                    <a:gd name="T87" fmla="*/ 7147 h 7916"/>
                    <a:gd name="T88" fmla="*/ 6456 w 8146"/>
                    <a:gd name="T89" fmla="*/ 7421 h 7916"/>
                    <a:gd name="T90" fmla="*/ 5344 w 8146"/>
                    <a:gd name="T91" fmla="*/ 7673 h 7916"/>
                    <a:gd name="T92" fmla="*/ 4157 w 8146"/>
                    <a:gd name="T93" fmla="*/ 7709 h 7916"/>
                    <a:gd name="T94" fmla="*/ 1855 w 8146"/>
                    <a:gd name="T95" fmla="*/ 7396 h 7916"/>
                    <a:gd name="T96" fmla="*/ 1241 w 8146"/>
                    <a:gd name="T97" fmla="*/ 7256 h 7916"/>
                    <a:gd name="T98" fmla="*/ 860 w 8146"/>
                    <a:gd name="T99" fmla="*/ 7037 h 7916"/>
                    <a:gd name="T100" fmla="*/ 544 w 8146"/>
                    <a:gd name="T101" fmla="*/ 6700 h 7916"/>
                    <a:gd name="T102" fmla="*/ 374 w 8146"/>
                    <a:gd name="T103" fmla="*/ 6383 h 7916"/>
                    <a:gd name="T104" fmla="*/ 217 w 8146"/>
                    <a:gd name="T105" fmla="*/ 5792 h 7916"/>
                    <a:gd name="T106" fmla="*/ 214 w 8146"/>
                    <a:gd name="T107" fmla="*/ 5180 h 7916"/>
                    <a:gd name="T108" fmla="*/ 423 w 8146"/>
                    <a:gd name="T109" fmla="*/ 4277 h 7916"/>
                    <a:gd name="T110" fmla="*/ 946 w 8146"/>
                    <a:gd name="T111" fmla="*/ 3168 h 7916"/>
                    <a:gd name="T112" fmla="*/ 1898 w 8146"/>
                    <a:gd name="T113" fmla="*/ 1804 h 7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146" h="7916">
                      <a:moveTo>
                        <a:pt x="2276" y="1097"/>
                      </a:moveTo>
                      <a:lnTo>
                        <a:pt x="2325" y="1008"/>
                      </a:lnTo>
                      <a:lnTo>
                        <a:pt x="2500" y="757"/>
                      </a:lnTo>
                      <a:lnTo>
                        <a:pt x="2706" y="526"/>
                      </a:lnTo>
                      <a:lnTo>
                        <a:pt x="2888" y="372"/>
                      </a:lnTo>
                      <a:lnTo>
                        <a:pt x="3020" y="279"/>
                      </a:lnTo>
                      <a:lnTo>
                        <a:pt x="3162" y="196"/>
                      </a:lnTo>
                      <a:lnTo>
                        <a:pt x="3316" y="126"/>
                      </a:lnTo>
                      <a:lnTo>
                        <a:pt x="3474" y="69"/>
                      </a:lnTo>
                      <a:lnTo>
                        <a:pt x="3653" y="28"/>
                      </a:lnTo>
                      <a:lnTo>
                        <a:pt x="3828" y="8"/>
                      </a:lnTo>
                      <a:lnTo>
                        <a:pt x="4012" y="0"/>
                      </a:lnTo>
                      <a:lnTo>
                        <a:pt x="4115" y="8"/>
                      </a:lnTo>
                      <a:lnTo>
                        <a:pt x="4226" y="17"/>
                      </a:lnTo>
                      <a:lnTo>
                        <a:pt x="4449" y="53"/>
                      </a:lnTo>
                      <a:lnTo>
                        <a:pt x="4665" y="114"/>
                      </a:lnTo>
                      <a:lnTo>
                        <a:pt x="4874" y="192"/>
                      </a:lnTo>
                      <a:lnTo>
                        <a:pt x="5073" y="288"/>
                      </a:lnTo>
                      <a:lnTo>
                        <a:pt x="5261" y="396"/>
                      </a:lnTo>
                      <a:lnTo>
                        <a:pt x="5442" y="517"/>
                      </a:lnTo>
                      <a:lnTo>
                        <a:pt x="5617" y="652"/>
                      </a:lnTo>
                      <a:lnTo>
                        <a:pt x="5861" y="868"/>
                      </a:lnTo>
                      <a:lnTo>
                        <a:pt x="6160" y="1188"/>
                      </a:lnTo>
                      <a:lnTo>
                        <a:pt x="6426" y="1525"/>
                      </a:lnTo>
                      <a:lnTo>
                        <a:pt x="6669" y="1873"/>
                      </a:lnTo>
                      <a:lnTo>
                        <a:pt x="6883" y="2223"/>
                      </a:lnTo>
                      <a:lnTo>
                        <a:pt x="7070" y="2566"/>
                      </a:lnTo>
                      <a:lnTo>
                        <a:pt x="7305" y="3042"/>
                      </a:lnTo>
                      <a:lnTo>
                        <a:pt x="7600" y="3763"/>
                      </a:lnTo>
                      <a:lnTo>
                        <a:pt x="7976" y="4829"/>
                      </a:lnTo>
                      <a:lnTo>
                        <a:pt x="7991" y="4861"/>
                      </a:lnTo>
                      <a:lnTo>
                        <a:pt x="8086" y="5153"/>
                      </a:lnTo>
                      <a:lnTo>
                        <a:pt x="8132" y="5385"/>
                      </a:lnTo>
                      <a:lnTo>
                        <a:pt x="8146" y="5553"/>
                      </a:lnTo>
                      <a:lnTo>
                        <a:pt x="8146" y="5713"/>
                      </a:lnTo>
                      <a:lnTo>
                        <a:pt x="8132" y="5879"/>
                      </a:lnTo>
                      <a:lnTo>
                        <a:pt x="8099" y="6052"/>
                      </a:lnTo>
                      <a:lnTo>
                        <a:pt x="8047" y="6216"/>
                      </a:lnTo>
                      <a:lnTo>
                        <a:pt x="7980" y="6383"/>
                      </a:lnTo>
                      <a:lnTo>
                        <a:pt x="7890" y="6545"/>
                      </a:lnTo>
                      <a:lnTo>
                        <a:pt x="7837" y="6627"/>
                      </a:lnTo>
                      <a:lnTo>
                        <a:pt x="7769" y="6725"/>
                      </a:lnTo>
                      <a:lnTo>
                        <a:pt x="7623" y="6897"/>
                      </a:lnTo>
                      <a:lnTo>
                        <a:pt x="7467" y="7052"/>
                      </a:lnTo>
                      <a:lnTo>
                        <a:pt x="7296" y="7195"/>
                      </a:lnTo>
                      <a:lnTo>
                        <a:pt x="7115" y="7316"/>
                      </a:lnTo>
                      <a:lnTo>
                        <a:pt x="6929" y="7427"/>
                      </a:lnTo>
                      <a:lnTo>
                        <a:pt x="6729" y="7524"/>
                      </a:lnTo>
                      <a:lnTo>
                        <a:pt x="6526" y="7608"/>
                      </a:lnTo>
                      <a:lnTo>
                        <a:pt x="6217" y="7711"/>
                      </a:lnTo>
                      <a:lnTo>
                        <a:pt x="5795" y="7807"/>
                      </a:lnTo>
                      <a:lnTo>
                        <a:pt x="5368" y="7872"/>
                      </a:lnTo>
                      <a:lnTo>
                        <a:pt x="4945" y="7908"/>
                      </a:lnTo>
                      <a:lnTo>
                        <a:pt x="4538" y="7916"/>
                      </a:lnTo>
                      <a:lnTo>
                        <a:pt x="4148" y="7909"/>
                      </a:lnTo>
                      <a:lnTo>
                        <a:pt x="3616" y="7873"/>
                      </a:lnTo>
                      <a:lnTo>
                        <a:pt x="2849" y="7771"/>
                      </a:lnTo>
                      <a:lnTo>
                        <a:pt x="1830" y="7595"/>
                      </a:lnTo>
                      <a:lnTo>
                        <a:pt x="1692" y="7584"/>
                      </a:lnTo>
                      <a:lnTo>
                        <a:pt x="1386" y="7520"/>
                      </a:lnTo>
                      <a:lnTo>
                        <a:pt x="1167" y="7442"/>
                      </a:lnTo>
                      <a:lnTo>
                        <a:pt x="1019" y="7376"/>
                      </a:lnTo>
                      <a:lnTo>
                        <a:pt x="871" y="7291"/>
                      </a:lnTo>
                      <a:lnTo>
                        <a:pt x="736" y="7194"/>
                      </a:lnTo>
                      <a:lnTo>
                        <a:pt x="608" y="7082"/>
                      </a:lnTo>
                      <a:lnTo>
                        <a:pt x="490" y="6957"/>
                      </a:lnTo>
                      <a:lnTo>
                        <a:pt x="380" y="6814"/>
                      </a:lnTo>
                      <a:lnTo>
                        <a:pt x="280" y="6654"/>
                      </a:lnTo>
                      <a:lnTo>
                        <a:pt x="236" y="6563"/>
                      </a:lnTo>
                      <a:lnTo>
                        <a:pt x="189" y="6461"/>
                      </a:lnTo>
                      <a:lnTo>
                        <a:pt x="111" y="6252"/>
                      </a:lnTo>
                      <a:lnTo>
                        <a:pt x="54" y="6033"/>
                      </a:lnTo>
                      <a:lnTo>
                        <a:pt x="19" y="5816"/>
                      </a:lnTo>
                      <a:lnTo>
                        <a:pt x="0" y="5599"/>
                      </a:lnTo>
                      <a:lnTo>
                        <a:pt x="0" y="5378"/>
                      </a:lnTo>
                      <a:lnTo>
                        <a:pt x="15" y="5159"/>
                      </a:lnTo>
                      <a:lnTo>
                        <a:pt x="45" y="4945"/>
                      </a:lnTo>
                      <a:lnTo>
                        <a:pt x="110" y="4626"/>
                      </a:lnTo>
                      <a:lnTo>
                        <a:pt x="234" y="4211"/>
                      </a:lnTo>
                      <a:lnTo>
                        <a:pt x="393" y="3808"/>
                      </a:lnTo>
                      <a:lnTo>
                        <a:pt x="575" y="3426"/>
                      </a:lnTo>
                      <a:lnTo>
                        <a:pt x="772" y="3068"/>
                      </a:lnTo>
                      <a:lnTo>
                        <a:pt x="973" y="2735"/>
                      </a:lnTo>
                      <a:lnTo>
                        <a:pt x="1269" y="2295"/>
                      </a:lnTo>
                      <a:lnTo>
                        <a:pt x="1744" y="1676"/>
                      </a:lnTo>
                      <a:lnTo>
                        <a:pt x="2276" y="1097"/>
                      </a:lnTo>
                      <a:close/>
                      <a:moveTo>
                        <a:pt x="2440" y="1214"/>
                      </a:moveTo>
                      <a:lnTo>
                        <a:pt x="2495" y="1114"/>
                      </a:lnTo>
                      <a:lnTo>
                        <a:pt x="2657" y="882"/>
                      </a:lnTo>
                      <a:lnTo>
                        <a:pt x="2846" y="670"/>
                      </a:lnTo>
                      <a:lnTo>
                        <a:pt x="3010" y="530"/>
                      </a:lnTo>
                      <a:lnTo>
                        <a:pt x="3128" y="448"/>
                      </a:lnTo>
                      <a:lnTo>
                        <a:pt x="3254" y="373"/>
                      </a:lnTo>
                      <a:lnTo>
                        <a:pt x="3391" y="311"/>
                      </a:lnTo>
                      <a:lnTo>
                        <a:pt x="3530" y="261"/>
                      </a:lnTo>
                      <a:lnTo>
                        <a:pt x="3687" y="225"/>
                      </a:lnTo>
                      <a:lnTo>
                        <a:pt x="3843" y="207"/>
                      </a:lnTo>
                      <a:lnTo>
                        <a:pt x="4009" y="200"/>
                      </a:lnTo>
                      <a:lnTo>
                        <a:pt x="4098" y="208"/>
                      </a:lnTo>
                      <a:lnTo>
                        <a:pt x="4202" y="216"/>
                      </a:lnTo>
                      <a:lnTo>
                        <a:pt x="4406" y="249"/>
                      </a:lnTo>
                      <a:lnTo>
                        <a:pt x="4603" y="304"/>
                      </a:lnTo>
                      <a:lnTo>
                        <a:pt x="4795" y="376"/>
                      </a:lnTo>
                      <a:lnTo>
                        <a:pt x="4979" y="465"/>
                      </a:lnTo>
                      <a:lnTo>
                        <a:pt x="5155" y="567"/>
                      </a:lnTo>
                      <a:lnTo>
                        <a:pt x="5326" y="680"/>
                      </a:lnTo>
                      <a:lnTo>
                        <a:pt x="5490" y="806"/>
                      </a:lnTo>
                      <a:lnTo>
                        <a:pt x="5722" y="1012"/>
                      </a:lnTo>
                      <a:lnTo>
                        <a:pt x="6009" y="1318"/>
                      </a:lnTo>
                      <a:lnTo>
                        <a:pt x="6265" y="1645"/>
                      </a:lnTo>
                      <a:lnTo>
                        <a:pt x="6502" y="1982"/>
                      </a:lnTo>
                      <a:lnTo>
                        <a:pt x="6710" y="2323"/>
                      </a:lnTo>
                      <a:lnTo>
                        <a:pt x="6893" y="2658"/>
                      </a:lnTo>
                      <a:lnTo>
                        <a:pt x="7123" y="3125"/>
                      </a:lnTo>
                      <a:lnTo>
                        <a:pt x="7413" y="3834"/>
                      </a:lnTo>
                      <a:lnTo>
                        <a:pt x="7790" y="4905"/>
                      </a:lnTo>
                      <a:lnTo>
                        <a:pt x="7804" y="4935"/>
                      </a:lnTo>
                      <a:lnTo>
                        <a:pt x="7892" y="5204"/>
                      </a:lnTo>
                      <a:lnTo>
                        <a:pt x="7934" y="5414"/>
                      </a:lnTo>
                      <a:lnTo>
                        <a:pt x="7946" y="5562"/>
                      </a:lnTo>
                      <a:lnTo>
                        <a:pt x="7946" y="5704"/>
                      </a:lnTo>
                      <a:lnTo>
                        <a:pt x="7934" y="5851"/>
                      </a:lnTo>
                      <a:lnTo>
                        <a:pt x="7905" y="6003"/>
                      </a:lnTo>
                      <a:lnTo>
                        <a:pt x="7859" y="6148"/>
                      </a:lnTo>
                      <a:lnTo>
                        <a:pt x="7799" y="6297"/>
                      </a:lnTo>
                      <a:lnTo>
                        <a:pt x="7718" y="6442"/>
                      </a:lnTo>
                      <a:lnTo>
                        <a:pt x="7671" y="6516"/>
                      </a:lnTo>
                      <a:lnTo>
                        <a:pt x="7611" y="6603"/>
                      </a:lnTo>
                      <a:lnTo>
                        <a:pt x="7476" y="6761"/>
                      </a:lnTo>
                      <a:lnTo>
                        <a:pt x="7332" y="6903"/>
                      </a:lnTo>
                      <a:lnTo>
                        <a:pt x="7176" y="7034"/>
                      </a:lnTo>
                      <a:lnTo>
                        <a:pt x="7008" y="7147"/>
                      </a:lnTo>
                      <a:lnTo>
                        <a:pt x="6834" y="7250"/>
                      </a:lnTo>
                      <a:lnTo>
                        <a:pt x="6646" y="7342"/>
                      </a:lnTo>
                      <a:lnTo>
                        <a:pt x="6456" y="7421"/>
                      </a:lnTo>
                      <a:lnTo>
                        <a:pt x="6163" y="7518"/>
                      </a:lnTo>
                      <a:lnTo>
                        <a:pt x="5757" y="7611"/>
                      </a:lnTo>
                      <a:lnTo>
                        <a:pt x="5344" y="7673"/>
                      </a:lnTo>
                      <a:lnTo>
                        <a:pt x="4935" y="7708"/>
                      </a:lnTo>
                      <a:lnTo>
                        <a:pt x="4537" y="7716"/>
                      </a:lnTo>
                      <a:lnTo>
                        <a:pt x="4157" y="7709"/>
                      </a:lnTo>
                      <a:lnTo>
                        <a:pt x="3636" y="7673"/>
                      </a:lnTo>
                      <a:lnTo>
                        <a:pt x="2879" y="7573"/>
                      </a:lnTo>
                      <a:lnTo>
                        <a:pt x="1855" y="7396"/>
                      </a:lnTo>
                      <a:lnTo>
                        <a:pt x="1720" y="7386"/>
                      </a:lnTo>
                      <a:lnTo>
                        <a:pt x="1441" y="7327"/>
                      </a:lnTo>
                      <a:lnTo>
                        <a:pt x="1241" y="7256"/>
                      </a:lnTo>
                      <a:lnTo>
                        <a:pt x="1110" y="7197"/>
                      </a:lnTo>
                      <a:lnTo>
                        <a:pt x="980" y="7122"/>
                      </a:lnTo>
                      <a:lnTo>
                        <a:pt x="860" y="7037"/>
                      </a:lnTo>
                      <a:lnTo>
                        <a:pt x="747" y="6938"/>
                      </a:lnTo>
                      <a:lnTo>
                        <a:pt x="642" y="6827"/>
                      </a:lnTo>
                      <a:lnTo>
                        <a:pt x="544" y="6700"/>
                      </a:lnTo>
                      <a:lnTo>
                        <a:pt x="456" y="6558"/>
                      </a:lnTo>
                      <a:lnTo>
                        <a:pt x="418" y="6478"/>
                      </a:lnTo>
                      <a:lnTo>
                        <a:pt x="374" y="6383"/>
                      </a:lnTo>
                      <a:lnTo>
                        <a:pt x="302" y="6191"/>
                      </a:lnTo>
                      <a:lnTo>
                        <a:pt x="250" y="5992"/>
                      </a:lnTo>
                      <a:lnTo>
                        <a:pt x="217" y="5792"/>
                      </a:lnTo>
                      <a:lnTo>
                        <a:pt x="200" y="5590"/>
                      </a:lnTo>
                      <a:lnTo>
                        <a:pt x="200" y="5385"/>
                      </a:lnTo>
                      <a:lnTo>
                        <a:pt x="214" y="5180"/>
                      </a:lnTo>
                      <a:lnTo>
                        <a:pt x="242" y="4979"/>
                      </a:lnTo>
                      <a:lnTo>
                        <a:pt x="304" y="4674"/>
                      </a:lnTo>
                      <a:lnTo>
                        <a:pt x="423" y="4277"/>
                      </a:lnTo>
                      <a:lnTo>
                        <a:pt x="577" y="3887"/>
                      </a:lnTo>
                      <a:lnTo>
                        <a:pt x="753" y="3517"/>
                      </a:lnTo>
                      <a:lnTo>
                        <a:pt x="946" y="3168"/>
                      </a:lnTo>
                      <a:lnTo>
                        <a:pt x="1142" y="2842"/>
                      </a:lnTo>
                      <a:lnTo>
                        <a:pt x="1432" y="2412"/>
                      </a:lnTo>
                      <a:lnTo>
                        <a:pt x="1898" y="1804"/>
                      </a:lnTo>
                      <a:lnTo>
                        <a:pt x="2440" y="1214"/>
                      </a:lnTo>
                      <a:close/>
                    </a:path>
                  </a:pathLst>
                </a:custGeom>
                <a:solidFill>
                  <a:srgbClr val="ECDFF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0" name="Рисунок 19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3143" y="4093897"/>
                <a:ext cx="386570" cy="386568"/>
              </a:xfrm>
              <a:prstGeom prst="rect">
                <a:avLst/>
              </a:prstGeom>
            </p:spPr>
          </p:pic>
        </p:grpSp>
        <p:sp>
          <p:nvSpPr>
            <p:cNvPr id="18" name="Teardrop 13"/>
            <p:cNvSpPr/>
            <p:nvPr/>
          </p:nvSpPr>
          <p:spPr bwMode="auto">
            <a:xfrm rot="8100000">
              <a:off x="92705" y="2750154"/>
              <a:ext cx="238380" cy="258313"/>
            </a:xfrm>
            <a:prstGeom prst="teardrop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457200" tIns="45720" rIns="91440" bIns="640080" numCol="1" anchor="ctr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146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dirty="0" smtClean="0">
                <a:solidFill>
                  <a:schemeClr val="bg1"/>
                </a:solidFill>
              </a:rPr>
              <a:t>ТҰРҒЫН ҮЙ ЖӘНЕ ТҰРҒЫН ҮЙ ИНСПЕКЦИЯСЫ БАСҚАРМАСЫ</a:t>
            </a:r>
            <a:endParaRPr lang="ru-RU" altLang="ru-RU" sz="1800" dirty="0">
              <a:solidFill>
                <a:schemeClr val="bg1"/>
              </a:solidFill>
            </a:endParaRPr>
          </a:p>
          <a:p>
            <a:pPr algn="ctr"/>
            <a:r>
              <a:rPr lang="ru-RU" altLang="ru-RU" sz="1800" dirty="0">
                <a:solidFill>
                  <a:schemeClr val="bg1"/>
                </a:solidFill>
              </a:rPr>
              <a:t>инфраструктуры</a:t>
            </a: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536764"/>
              </p:ext>
            </p:extLst>
          </p:nvPr>
        </p:nvGraphicFramePr>
        <p:xfrm>
          <a:off x="174625" y="620713"/>
          <a:ext cx="4181475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3838" y="804863"/>
            <a:ext cx="425291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  <a:cs typeface="+mn-cs"/>
              </a:rPr>
              <a:t>ЖИЫНТЫҚ ШЫҒЫНДАР КӨЛЕМІНІҢ СЕРПІНІ 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640263" y="4293096"/>
            <a:ext cx="432435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/>
              <a:t>Ортақ</a:t>
            </a:r>
            <a:r>
              <a:rPr lang="ru-RU" sz="1000" dirty="0"/>
              <a:t> </a:t>
            </a:r>
            <a:r>
              <a:rPr lang="ru-RU" sz="1000" dirty="0" err="1"/>
              <a:t>мүлікті</a:t>
            </a:r>
            <a:r>
              <a:rPr lang="ru-RU" sz="1000" dirty="0"/>
              <a:t> </a:t>
            </a:r>
            <a:r>
              <a:rPr lang="ru-RU" sz="1000" dirty="0" err="1"/>
              <a:t>техникалық</a:t>
            </a:r>
            <a:r>
              <a:rPr lang="ru-RU" sz="1000" dirty="0"/>
              <a:t> </a:t>
            </a:r>
            <a:r>
              <a:rPr lang="ru-RU" sz="1000" dirty="0" err="1"/>
              <a:t>тексеру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кондоминиум </a:t>
            </a:r>
            <a:r>
              <a:rPr lang="ru-RU" sz="1000" dirty="0" err="1"/>
              <a:t>объектілеріне</a:t>
            </a:r>
            <a:r>
              <a:rPr lang="ru-RU" sz="1000" dirty="0"/>
              <a:t> </a:t>
            </a:r>
            <a:r>
              <a:rPr lang="ru-RU" sz="1000" dirty="0" err="1"/>
              <a:t>техникалық</a:t>
            </a:r>
            <a:r>
              <a:rPr lang="ru-RU" sz="1000" dirty="0"/>
              <a:t> </a:t>
            </a:r>
            <a:r>
              <a:rPr lang="ru-RU" sz="1000" dirty="0" err="1"/>
              <a:t>паспорттар</a:t>
            </a:r>
            <a:r>
              <a:rPr lang="ru-RU" sz="1000" dirty="0"/>
              <a:t> </a:t>
            </a:r>
            <a:r>
              <a:rPr lang="ru-RU" sz="1000" dirty="0" err="1"/>
              <a:t>дайындау</a:t>
            </a:r>
            <a:endParaRPr lang="ru-RU" sz="1000" dirty="0">
              <a:latin typeface="+mn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3838" y="804863"/>
            <a:ext cx="4252912" cy="478472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0" name="TextBox 36"/>
          <p:cNvSpPr txBox="1">
            <a:spLocks noChangeArrowheads="1"/>
          </p:cNvSpPr>
          <p:nvPr/>
        </p:nvSpPr>
        <p:spPr bwMode="auto">
          <a:xfrm>
            <a:off x="3635375" y="1081088"/>
            <a:ext cx="865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dirty="0"/>
              <a:t>млн. </a:t>
            </a:r>
            <a:r>
              <a:rPr lang="ru-RU" altLang="ru-RU" sz="1100" dirty="0" err="1" smtClean="0"/>
              <a:t>теңге</a:t>
            </a:r>
            <a:endParaRPr lang="ru-RU" alt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23838" y="4497379"/>
            <a:ext cx="4252912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2020 </a:t>
            </a:r>
            <a:r>
              <a:rPr lang="ru-RU" sz="1400" dirty="0" err="1">
                <a:latin typeface="+mj-lt"/>
              </a:rPr>
              <a:t>жылдың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нақтыланған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бюджеті</a:t>
            </a:r>
            <a:r>
              <a:rPr lang="ru-RU" sz="1400" dirty="0">
                <a:latin typeface="+mj-lt"/>
              </a:rPr>
              <a:t> 8 049 </a:t>
            </a:r>
            <a:r>
              <a:rPr lang="ru-RU" sz="1400" dirty="0" err="1">
                <a:latin typeface="+mj-lt"/>
              </a:rPr>
              <a:t>млн.теңгені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құрайды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бұл</a:t>
            </a:r>
            <a:r>
              <a:rPr lang="ru-RU" sz="1400" dirty="0">
                <a:latin typeface="+mj-lt"/>
              </a:rPr>
              <a:t> 2020 </a:t>
            </a:r>
            <a:r>
              <a:rPr lang="ru-RU" sz="1400" dirty="0" err="1">
                <a:latin typeface="+mj-lt"/>
              </a:rPr>
              <a:t>жылдың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бекітілген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жоспарынан</a:t>
            </a:r>
            <a:r>
              <a:rPr lang="ru-RU" sz="1400" dirty="0">
                <a:latin typeface="+mj-lt"/>
              </a:rPr>
              <a:t> 84% - </a:t>
            </a:r>
            <a:r>
              <a:rPr lang="ru-RU" sz="1400" dirty="0" err="1">
                <a:latin typeface="+mj-lt"/>
              </a:rPr>
              <a:t>ға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жоғары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жылу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энергиясын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және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ыстық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сумен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жабдықтауды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өндіру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және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жеткізу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бойынша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қызметтер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үшін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сондай-ақ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функцияларды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беруге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байланысты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қаржыландырудың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ұлғаюына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байланысты</a:t>
            </a:r>
            <a:r>
              <a:rPr lang="ru-RU" sz="1400" dirty="0">
                <a:latin typeface="+mj-lt"/>
              </a:rPr>
              <a:t>.</a:t>
            </a:r>
            <a:endParaRPr lang="ru-RU" sz="1400" dirty="0">
              <a:latin typeface="+mj-lt"/>
              <a:cs typeface="+mn-cs"/>
            </a:endParaRPr>
          </a:p>
        </p:txBody>
      </p:sp>
      <p:sp>
        <p:nvSpPr>
          <p:cNvPr id="8202" name="TextBox 22"/>
          <p:cNvSpPr txBox="1">
            <a:spLocks noChangeArrowheads="1"/>
          </p:cNvSpPr>
          <p:nvPr/>
        </p:nvSpPr>
        <p:spPr bwMode="auto">
          <a:xfrm>
            <a:off x="223838" y="414338"/>
            <a:ext cx="5549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i="1" dirty="0" smtClean="0">
                <a:solidFill>
                  <a:schemeClr val="tx2"/>
                </a:solidFill>
              </a:rPr>
              <a:t>ТҰРҒЫН ҮЙ САЯСАТЫН ДАМЫТУ САЛАСЫН ҚАЖЫЛАНДЫРУ </a:t>
            </a:r>
            <a:endParaRPr lang="ru-RU" altLang="ru-RU" sz="1200" b="1" i="1" dirty="0">
              <a:solidFill>
                <a:schemeClr val="tx2"/>
              </a:solidFill>
            </a:endParaRPr>
          </a:p>
        </p:txBody>
      </p:sp>
      <p:grpSp>
        <p:nvGrpSpPr>
          <p:cNvPr id="8203" name="Группа 33"/>
          <p:cNvGrpSpPr>
            <a:grpSpLocks/>
          </p:cNvGrpSpPr>
          <p:nvPr/>
        </p:nvGrpSpPr>
        <p:grpSpPr bwMode="auto">
          <a:xfrm>
            <a:off x="4521209" y="1956735"/>
            <a:ext cx="4483082" cy="1400257"/>
            <a:chOff x="5383290" y="680593"/>
            <a:chExt cx="3641303" cy="2156985"/>
          </a:xfrm>
        </p:grpSpPr>
        <p:graphicFrame>
          <p:nvGraphicFramePr>
            <p:cNvPr id="8213" name="Диаграмма 14"/>
            <p:cNvGraphicFramePr>
              <a:graphicFrameLocks/>
            </p:cNvGraphicFramePr>
            <p:nvPr/>
          </p:nvGraphicFramePr>
          <p:xfrm>
            <a:off x="5383290" y="894784"/>
            <a:ext cx="3641303" cy="1942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14" r:id="rId4" imgW="4480948" imgH="1554615" progId="Excel.Chart.8">
                    <p:embed/>
                  </p:oleObj>
                </mc:Choice>
                <mc:Fallback>
                  <p:oleObj r:id="rId4" imgW="4480948" imgH="155461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3290" y="894784"/>
                          <a:ext cx="3641303" cy="1942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5479989" y="680593"/>
              <a:ext cx="3490455" cy="4029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dirty="0">
                  <a:solidFill>
                    <a:prstClr val="black"/>
                  </a:solidFill>
                  <a:latin typeface="+mn-lt"/>
                </a:rPr>
                <a:t>Снос аварийного и ветхого жилья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479989" y="1054283"/>
              <a:ext cx="3490455" cy="13617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04" name="Группа 33"/>
          <p:cNvGrpSpPr>
            <a:grpSpLocks/>
          </p:cNvGrpSpPr>
          <p:nvPr/>
        </p:nvGrpSpPr>
        <p:grpSpPr bwMode="auto">
          <a:xfrm>
            <a:off x="4521209" y="3140968"/>
            <a:ext cx="4483082" cy="1281557"/>
            <a:chOff x="5383290" y="674273"/>
            <a:chExt cx="3641303" cy="2163305"/>
          </a:xfrm>
        </p:grpSpPr>
        <p:graphicFrame>
          <p:nvGraphicFramePr>
            <p:cNvPr id="8210" name="Диаграмма 14"/>
            <p:cNvGraphicFramePr>
              <a:graphicFrameLocks/>
            </p:cNvGraphicFramePr>
            <p:nvPr/>
          </p:nvGraphicFramePr>
          <p:xfrm>
            <a:off x="5383290" y="894784"/>
            <a:ext cx="3641303" cy="1942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15" r:id="rId6" imgW="4480948" imgH="1554615" progId="Excel.Chart.8">
                    <p:embed/>
                  </p:oleObj>
                </mc:Choice>
                <mc:Fallback>
                  <p:oleObj r:id="rId6" imgW="4480948" imgH="155461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3290" y="894784"/>
                          <a:ext cx="3641303" cy="1942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5479989" y="674273"/>
              <a:ext cx="3490455" cy="4156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err="1" smtClean="0">
                  <a:solidFill>
                    <a:prstClr val="black"/>
                  </a:solidFill>
                  <a:latin typeface="+mn-lt"/>
                </a:rPr>
                <a:t>Мемлекеттік</a:t>
              </a:r>
              <a:r>
                <a:rPr lang="ru-RU" sz="10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000" dirty="0" err="1" smtClean="0">
                  <a:solidFill>
                    <a:prstClr val="black"/>
                  </a:solidFill>
                  <a:latin typeface="+mn-lt"/>
                </a:rPr>
                <a:t>тұрғын</a:t>
              </a:r>
              <a:r>
                <a:rPr lang="ru-RU" sz="10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000" dirty="0" err="1" smtClean="0">
                  <a:solidFill>
                    <a:prstClr val="black"/>
                  </a:solidFill>
                  <a:latin typeface="+mn-lt"/>
                </a:rPr>
                <a:t>үй</a:t>
              </a:r>
              <a:r>
                <a:rPr lang="ru-RU" sz="10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000" dirty="0" err="1" smtClean="0">
                  <a:solidFill>
                    <a:prstClr val="black"/>
                  </a:solidFill>
                  <a:latin typeface="+mn-lt"/>
                </a:rPr>
                <a:t>қорын</a:t>
              </a:r>
              <a:r>
                <a:rPr lang="ru-RU" sz="10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000" dirty="0" err="1" smtClean="0">
                  <a:solidFill>
                    <a:prstClr val="black"/>
                  </a:solidFill>
                  <a:latin typeface="+mn-lt"/>
                </a:rPr>
                <a:t>сақтауды</a:t>
              </a:r>
              <a:r>
                <a:rPr lang="ru-RU" sz="10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000" dirty="0" err="1" smtClean="0">
                  <a:solidFill>
                    <a:prstClr val="black"/>
                  </a:solidFill>
                  <a:latin typeface="+mn-lt"/>
                </a:rPr>
                <a:t>ұйымдастыру</a:t>
              </a:r>
              <a:r>
                <a:rPr lang="ru-RU" sz="1000" dirty="0" smtClean="0">
                  <a:solidFill>
                    <a:prstClr val="black"/>
                  </a:solidFill>
                  <a:latin typeface="+mn-lt"/>
                </a:rPr>
                <a:t> </a:t>
              </a:r>
              <a:endParaRPr lang="ru-RU" sz="10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479989" y="1054283"/>
              <a:ext cx="3490455" cy="1361730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05" name="Группа 37"/>
          <p:cNvGrpSpPr>
            <a:grpSpLocks/>
          </p:cNvGrpSpPr>
          <p:nvPr/>
        </p:nvGrpSpPr>
        <p:grpSpPr bwMode="auto">
          <a:xfrm>
            <a:off x="4572000" y="4682033"/>
            <a:ext cx="4381500" cy="1079475"/>
            <a:chOff x="5424544" y="958104"/>
            <a:chExt cx="3558795" cy="1816154"/>
          </a:xfrm>
        </p:grpSpPr>
        <p:graphicFrame>
          <p:nvGraphicFramePr>
            <p:cNvPr id="8208" name="Диаграмма 14"/>
            <p:cNvGraphicFramePr>
              <a:graphicFrameLocks/>
            </p:cNvGraphicFramePr>
            <p:nvPr/>
          </p:nvGraphicFramePr>
          <p:xfrm>
            <a:off x="5383290" y="894784"/>
            <a:ext cx="3641303" cy="1942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16" r:id="rId8" imgW="4480948" imgH="1560711" progId="Excel.Chart.8">
                    <p:embed/>
                  </p:oleObj>
                </mc:Choice>
                <mc:Fallback>
                  <p:oleObj r:id="rId8" imgW="4480948" imgH="1560711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3290" y="894784"/>
                          <a:ext cx="3641303" cy="1942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Прямоугольник 40"/>
            <p:cNvSpPr/>
            <p:nvPr/>
          </p:nvSpPr>
          <p:spPr>
            <a:xfrm>
              <a:off x="5479989" y="1055045"/>
              <a:ext cx="3490455" cy="136112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397850"/>
              </p:ext>
            </p:extLst>
          </p:nvPr>
        </p:nvGraphicFramePr>
        <p:xfrm>
          <a:off x="4711700" y="6021016"/>
          <a:ext cx="4381500" cy="1029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TextBox 23"/>
          <p:cNvSpPr txBox="1"/>
          <p:nvPr/>
        </p:nvSpPr>
        <p:spPr bwMode="auto">
          <a:xfrm>
            <a:off x="4643438" y="5589240"/>
            <a:ext cx="4297362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err="1" smtClean="0">
                <a:solidFill>
                  <a:prstClr val="black"/>
                </a:solidFill>
                <a:latin typeface="+mn-lt"/>
              </a:rPr>
              <a:t>Әлеуметтік</a:t>
            </a:r>
            <a:r>
              <a:rPr lang="ru-RU" sz="1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000" dirty="0" err="1" smtClean="0">
                <a:solidFill>
                  <a:prstClr val="black"/>
                </a:solidFill>
                <a:latin typeface="+mn-lt"/>
              </a:rPr>
              <a:t>көмек</a:t>
            </a:r>
            <a:r>
              <a:rPr lang="ru-RU" sz="1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000" dirty="0" err="1" smtClean="0">
                <a:solidFill>
                  <a:prstClr val="black"/>
                </a:solidFill>
                <a:latin typeface="+mn-lt"/>
              </a:rPr>
              <a:t>ретінде</a:t>
            </a:r>
            <a:r>
              <a:rPr lang="ru-RU" sz="1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000" dirty="0" err="1" smtClean="0">
                <a:solidFill>
                  <a:prstClr val="black"/>
                </a:solidFill>
                <a:latin typeface="+mn-lt"/>
              </a:rPr>
              <a:t>тұрғын</a:t>
            </a:r>
            <a:r>
              <a:rPr lang="ru-RU" sz="1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000" dirty="0" err="1" smtClean="0">
                <a:solidFill>
                  <a:prstClr val="black"/>
                </a:solidFill>
                <a:latin typeface="+mn-lt"/>
              </a:rPr>
              <a:t>үй</a:t>
            </a:r>
            <a:r>
              <a:rPr lang="ru-RU" sz="1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000" dirty="0" err="1" smtClean="0">
                <a:solidFill>
                  <a:prstClr val="black"/>
                </a:solidFill>
                <a:latin typeface="+mn-lt"/>
              </a:rPr>
              <a:t>сертификаттарын</a:t>
            </a:r>
            <a:r>
              <a:rPr lang="ru-RU" sz="1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000" dirty="0" err="1" smtClean="0">
                <a:solidFill>
                  <a:prstClr val="black"/>
                </a:solidFill>
                <a:latin typeface="+mn-lt"/>
              </a:rPr>
              <a:t>ұсыну</a:t>
            </a:r>
            <a:r>
              <a:rPr lang="ru-RU" sz="1000" dirty="0" smtClean="0">
                <a:solidFill>
                  <a:prstClr val="black"/>
                </a:solidFill>
                <a:latin typeface="+mn-lt"/>
              </a:rPr>
              <a:t> </a:t>
            </a:r>
            <a:endParaRPr lang="ru-RU" sz="100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5" name="Группа 33"/>
          <p:cNvGrpSpPr>
            <a:grpSpLocks/>
          </p:cNvGrpSpPr>
          <p:nvPr/>
        </p:nvGrpSpPr>
        <p:grpSpPr bwMode="auto">
          <a:xfrm>
            <a:off x="4503768" y="416434"/>
            <a:ext cx="4244696" cy="1919062"/>
            <a:chOff x="5393549" y="331183"/>
            <a:chExt cx="3641239" cy="2988304"/>
          </a:xfrm>
        </p:grpSpPr>
        <p:graphicFrame>
          <p:nvGraphicFramePr>
            <p:cNvPr id="3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41772180"/>
                </p:ext>
              </p:extLst>
            </p:nvPr>
          </p:nvGraphicFramePr>
          <p:xfrm>
            <a:off x="5393549" y="1124819"/>
            <a:ext cx="3641239" cy="21946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5481173" y="331183"/>
              <a:ext cx="3489192" cy="11022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000" dirty="0" err="1">
                  <a:solidFill>
                    <a:prstClr val="black"/>
                  </a:solidFill>
                </a:rPr>
                <a:t>Мемлекеттік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қажеттіліктер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үшін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жер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учаскелерін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алып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қою</a:t>
              </a:r>
              <a:r>
                <a:rPr lang="ru-RU" sz="1000" dirty="0">
                  <a:solidFill>
                    <a:prstClr val="black"/>
                  </a:solidFill>
                </a:rPr>
                <a:t>, </a:t>
              </a:r>
              <a:r>
                <a:rPr lang="ru-RU" sz="1000" dirty="0" err="1">
                  <a:solidFill>
                    <a:prstClr val="black"/>
                  </a:solidFill>
                </a:rPr>
                <a:t>оның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ішінде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сатып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алу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жолымен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алып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қою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және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осыған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байланысты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жылжымайтын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мүлікті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иеліктен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</a:rPr>
                <a:t>шығару</a:t>
              </a:r>
              <a:endParaRPr lang="ru-RU" sz="10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481173" y="1288915"/>
              <a:ext cx="3489192" cy="135921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803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dirty="0" smtClean="0">
                <a:solidFill>
                  <a:schemeClr val="bg1"/>
                </a:solidFill>
              </a:rPr>
              <a:t>АКТИВТЕР ЖӘНЕ МЕМЛЕКЕТТІК САТЫП АЛУЛАР БАСҚАРМАСЫ инфраструктуры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965647"/>
              </p:ext>
            </p:extLst>
          </p:nvPr>
        </p:nvGraphicFramePr>
        <p:xfrm>
          <a:off x="174625" y="620713"/>
          <a:ext cx="4181475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3838" y="476250"/>
            <a:ext cx="425291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  <a:cs typeface="+mn-cs"/>
              </a:rPr>
              <a:t>ЖИЫНТЫҚ ШЫҒЫНДАР КӨЛЕМІНІҢ СЕРПІНІ 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627563" y="3716338"/>
            <a:ext cx="4324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latin typeface="+mn-lt"/>
                <a:cs typeface="+mn-cs"/>
              </a:rPr>
              <a:t>Коммуналдық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меншікке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келіп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түскен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мүлікті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есепке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алу</a:t>
            </a:r>
            <a:r>
              <a:rPr lang="ru-RU" sz="1200" dirty="0" smtClean="0">
                <a:latin typeface="+mn-lt"/>
                <a:cs typeface="+mn-cs"/>
              </a:rPr>
              <a:t>, </a:t>
            </a:r>
            <a:r>
              <a:rPr lang="ru-RU" sz="1200" dirty="0" err="1" smtClean="0">
                <a:latin typeface="+mn-lt"/>
                <a:cs typeface="+mn-cs"/>
              </a:rPr>
              <a:t>сақтау</a:t>
            </a:r>
            <a:r>
              <a:rPr lang="ru-RU" sz="1200" dirty="0" smtClean="0">
                <a:latin typeface="+mn-lt"/>
                <a:cs typeface="+mn-cs"/>
              </a:rPr>
              <a:t>, </a:t>
            </a:r>
            <a:r>
              <a:rPr lang="ru-RU" sz="1200" dirty="0" err="1" smtClean="0">
                <a:latin typeface="+mn-lt"/>
                <a:cs typeface="+mn-cs"/>
              </a:rPr>
              <a:t>бағалау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және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жүзеге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r>
              <a:rPr lang="ru-RU" sz="1200" dirty="0" err="1" smtClean="0">
                <a:latin typeface="+mn-lt"/>
                <a:cs typeface="+mn-cs"/>
              </a:rPr>
              <a:t>асыру</a:t>
            </a:r>
            <a:r>
              <a:rPr lang="ru-RU" sz="1200" dirty="0" smtClean="0">
                <a:latin typeface="+mn-lt"/>
                <a:cs typeface="+mn-cs"/>
              </a:rPr>
              <a:t> </a:t>
            </a: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3838" y="476250"/>
            <a:ext cx="4252912" cy="433863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4" name="TextBox 36"/>
          <p:cNvSpPr txBox="1">
            <a:spLocks noChangeArrowheads="1"/>
          </p:cNvSpPr>
          <p:nvPr/>
        </p:nvSpPr>
        <p:spPr bwMode="auto">
          <a:xfrm>
            <a:off x="3635375" y="836613"/>
            <a:ext cx="865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dirty="0"/>
              <a:t>млн. </a:t>
            </a:r>
            <a:r>
              <a:rPr lang="ru-RU" altLang="ru-RU" sz="1100" dirty="0" err="1" smtClean="0"/>
              <a:t>теңге</a:t>
            </a:r>
            <a:endParaRPr lang="ru-RU" alt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15900" y="3860800"/>
            <a:ext cx="42529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2020 </a:t>
            </a:r>
            <a:r>
              <a:rPr lang="ru-RU" sz="1400" dirty="0" err="1"/>
              <a:t>жылғы</a:t>
            </a:r>
            <a:r>
              <a:rPr lang="ru-RU" sz="1400" dirty="0"/>
              <a:t> </a:t>
            </a:r>
            <a:r>
              <a:rPr lang="ru-RU" sz="1400" dirty="0" err="1"/>
              <a:t>нақтыланған</a:t>
            </a:r>
            <a:r>
              <a:rPr lang="ru-RU" sz="1400" dirty="0"/>
              <a:t> бюджет 9 981 млн. </a:t>
            </a:r>
            <a:r>
              <a:rPr lang="ru-RU" sz="1400" dirty="0" err="1"/>
              <a:t>теңгені</a:t>
            </a:r>
            <a:r>
              <a:rPr lang="ru-RU" sz="1400" dirty="0"/>
              <a:t> </a:t>
            </a:r>
            <a:r>
              <a:rPr lang="ru-RU" sz="1400" dirty="0" err="1"/>
              <a:t>құрайды</a:t>
            </a:r>
            <a:r>
              <a:rPr lang="ru-RU" sz="1400" dirty="0"/>
              <a:t>, </a:t>
            </a:r>
            <a:r>
              <a:rPr lang="ru-RU" sz="1400" dirty="0" err="1"/>
              <a:t>бұл</a:t>
            </a:r>
            <a:r>
              <a:rPr lang="ru-RU" sz="1400" dirty="0"/>
              <a:t> </a:t>
            </a:r>
            <a:r>
              <a:rPr lang="ru-RU" sz="1400" dirty="0" err="1"/>
              <a:t>квазимемлекеттік</a:t>
            </a:r>
            <a:r>
              <a:rPr lang="ru-RU" sz="1400" dirty="0"/>
              <a:t> </a:t>
            </a:r>
            <a:r>
              <a:rPr lang="ru-RU" sz="1400" dirty="0" err="1"/>
              <a:t>секторды</a:t>
            </a:r>
            <a:r>
              <a:rPr lang="ru-RU" sz="1400" dirty="0"/>
              <a:t> </a:t>
            </a:r>
            <a:r>
              <a:rPr lang="ru-RU" sz="1400" dirty="0" err="1"/>
              <a:t>капиталдандыруға</a:t>
            </a:r>
            <a:r>
              <a:rPr lang="ru-RU" sz="1400" dirty="0"/>
              <a:t> </a:t>
            </a:r>
            <a:r>
              <a:rPr lang="ru-RU" sz="1400" dirty="0" err="1"/>
              <a:t>байланысты</a:t>
            </a:r>
            <a:r>
              <a:rPr lang="ru-RU" sz="1400" dirty="0"/>
              <a:t> 2020 </a:t>
            </a:r>
            <a:r>
              <a:rPr lang="ru-RU" sz="1400" dirty="0" err="1"/>
              <a:t>жылғы</a:t>
            </a:r>
            <a:r>
              <a:rPr lang="ru-RU" sz="1400" dirty="0"/>
              <a:t> </a:t>
            </a:r>
            <a:r>
              <a:rPr lang="ru-RU" sz="1400" dirty="0" err="1"/>
              <a:t>бекітілген</a:t>
            </a:r>
            <a:r>
              <a:rPr lang="ru-RU" sz="1400" dirty="0"/>
              <a:t> </a:t>
            </a:r>
            <a:r>
              <a:rPr lang="ru-RU" sz="1400" dirty="0" err="1"/>
              <a:t>жоспар</a:t>
            </a:r>
            <a:r>
              <a:rPr lang="ru-RU" sz="1400" dirty="0"/>
              <a:t> </a:t>
            </a:r>
            <a:r>
              <a:rPr lang="ru-RU" sz="1400" dirty="0" err="1"/>
              <a:t>деңгейінен</a:t>
            </a:r>
            <a:r>
              <a:rPr lang="ru-RU" sz="1400" dirty="0"/>
              <a:t> 11,5 % - </a:t>
            </a:r>
            <a:r>
              <a:rPr lang="ru-RU" sz="1400" dirty="0" err="1"/>
              <a:t>ға</a:t>
            </a:r>
            <a:r>
              <a:rPr lang="ru-RU" sz="1400" dirty="0"/>
              <a:t> </a:t>
            </a:r>
            <a:r>
              <a:rPr lang="ru-RU" sz="1400" dirty="0" err="1"/>
              <a:t>жоғары</a:t>
            </a:r>
            <a:endParaRPr lang="ru-RU" sz="1400" dirty="0">
              <a:latin typeface="+mj-lt"/>
              <a:cs typeface="+mn-cs"/>
            </a:endParaRPr>
          </a:p>
        </p:txBody>
      </p:sp>
      <p:grpSp>
        <p:nvGrpSpPr>
          <p:cNvPr id="9226" name="Группа 33"/>
          <p:cNvGrpSpPr>
            <a:grpSpLocks/>
          </p:cNvGrpSpPr>
          <p:nvPr/>
        </p:nvGrpSpPr>
        <p:grpSpPr bwMode="auto">
          <a:xfrm>
            <a:off x="4521248" y="477079"/>
            <a:ext cx="4483003" cy="1707752"/>
            <a:chOff x="5383322" y="710399"/>
            <a:chExt cx="3641239" cy="2127147"/>
          </a:xfrm>
        </p:grpSpPr>
        <p:graphicFrame>
          <p:nvGraphicFramePr>
            <p:cNvPr id="6" name="Диаграмма 14"/>
            <p:cNvGraphicFramePr>
              <a:graphicFrameLocks/>
            </p:cNvGraphicFramePr>
            <p:nvPr/>
          </p:nvGraphicFramePr>
          <p:xfrm>
            <a:off x="5383322" y="894816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5479989" y="710399"/>
              <a:ext cx="3490455" cy="345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Коммуналдық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меншікке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мүліктер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сатып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алу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479989" y="1055931"/>
              <a:ext cx="3490455" cy="1358447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227" name="Группа 33"/>
          <p:cNvGrpSpPr>
            <a:grpSpLocks/>
          </p:cNvGrpSpPr>
          <p:nvPr/>
        </p:nvGrpSpPr>
        <p:grpSpPr bwMode="auto">
          <a:xfrm>
            <a:off x="4548236" y="1896398"/>
            <a:ext cx="4483003" cy="1830755"/>
            <a:chOff x="5383322" y="134318"/>
            <a:chExt cx="3641239" cy="2281810"/>
          </a:xfrm>
        </p:grpSpPr>
        <p:graphicFrame>
          <p:nvGraphicFramePr>
            <p:cNvPr id="3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71070239"/>
                </p:ext>
              </p:extLst>
            </p:nvPr>
          </p:nvGraphicFramePr>
          <p:xfrm>
            <a:off x="5383322" y="894814"/>
            <a:ext cx="3641239" cy="1507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5461937" y="134318"/>
              <a:ext cx="3489166" cy="10357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 err="1">
                  <a:solidFill>
                    <a:prstClr val="black"/>
                  </a:solidFill>
                </a:rPr>
                <a:t>Жекешелендіру</a:t>
              </a:r>
              <a:r>
                <a:rPr lang="ru-RU" sz="1200" dirty="0">
                  <a:solidFill>
                    <a:prstClr val="black"/>
                  </a:solidFill>
                </a:rPr>
                <a:t>, </a:t>
              </a:r>
              <a:r>
                <a:rPr lang="ru-RU" sz="1200" dirty="0" err="1">
                  <a:solidFill>
                    <a:prstClr val="black"/>
                  </a:solidFill>
                </a:rPr>
                <a:t>коммуналдық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мүлікті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басқару</a:t>
              </a:r>
              <a:r>
                <a:rPr lang="ru-RU" sz="1200" dirty="0">
                  <a:solidFill>
                    <a:prstClr val="black"/>
                  </a:solidFill>
                </a:rPr>
                <a:t>, </a:t>
              </a:r>
              <a:r>
                <a:rPr lang="ru-RU" sz="1200" dirty="0" err="1">
                  <a:solidFill>
                    <a:prstClr val="black"/>
                  </a:solidFill>
                </a:rPr>
                <a:t>жекешелендіруден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кейінгі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қызмет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және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осыған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байланысты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дауларды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  <a:r>
                <a:rPr lang="ru-RU" sz="1200" dirty="0" err="1">
                  <a:solidFill>
                    <a:prstClr val="black"/>
                  </a:solidFill>
                </a:rPr>
                <a:t>реттеу</a:t>
              </a:r>
              <a:r>
                <a:rPr lang="ru-RU" sz="1200" dirty="0">
                  <a:solidFill>
                    <a:prstClr val="black"/>
                  </a:solidFill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479989" y="1054835"/>
              <a:ext cx="3490456" cy="1361293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228" name="Группа 37"/>
          <p:cNvGrpSpPr>
            <a:grpSpLocks/>
          </p:cNvGrpSpPr>
          <p:nvPr/>
        </p:nvGrpSpPr>
        <p:grpSpPr bwMode="auto">
          <a:xfrm>
            <a:off x="4572000" y="4059907"/>
            <a:ext cx="4381500" cy="1457325"/>
            <a:chOff x="5424544" y="958104"/>
            <a:chExt cx="3558795" cy="1816154"/>
          </a:xfrm>
        </p:grpSpPr>
        <p:graphicFrame>
          <p:nvGraphicFramePr>
            <p:cNvPr id="9233" name="Диаграмма 14"/>
            <p:cNvGraphicFramePr>
              <a:graphicFrameLocks/>
            </p:cNvGraphicFramePr>
            <p:nvPr/>
          </p:nvGraphicFramePr>
          <p:xfrm>
            <a:off x="5383290" y="894784"/>
            <a:ext cx="3641303" cy="1942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88" r:id="rId6" imgW="4480948" imgH="1560711" progId="Excel.Chart.8">
                    <p:embed/>
                  </p:oleObj>
                </mc:Choice>
                <mc:Fallback>
                  <p:oleObj r:id="rId6" imgW="4480948" imgH="1560711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3290" y="894784"/>
                          <a:ext cx="3641303" cy="1942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Прямоугольник 40"/>
            <p:cNvSpPr/>
            <p:nvPr/>
          </p:nvSpPr>
          <p:spPr>
            <a:xfrm>
              <a:off x="5479989" y="1055045"/>
              <a:ext cx="3490455" cy="136112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229" name="Группа 33"/>
          <p:cNvGrpSpPr>
            <a:grpSpLocks/>
          </p:cNvGrpSpPr>
          <p:nvPr/>
        </p:nvGrpSpPr>
        <p:grpSpPr bwMode="auto">
          <a:xfrm>
            <a:off x="4530755" y="5300812"/>
            <a:ext cx="4484628" cy="1850851"/>
            <a:chOff x="5383322" y="530568"/>
            <a:chExt cx="3641239" cy="2306978"/>
          </a:xfrm>
        </p:grpSpPr>
        <p:graphicFrame>
          <p:nvGraphicFramePr>
            <p:cNvPr id="5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86430357"/>
                </p:ext>
              </p:extLst>
            </p:nvPr>
          </p:nvGraphicFramePr>
          <p:xfrm>
            <a:off x="5383322" y="894816"/>
            <a:ext cx="3641239" cy="1942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5479969" y="530568"/>
              <a:ext cx="3490480" cy="575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Заңды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тұлғалардың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жарғылық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капиталын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қалыптастыру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немесе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r>
                <a:rPr lang="ru-RU" sz="1200" dirty="0" err="1" smtClean="0">
                  <a:solidFill>
                    <a:prstClr val="black"/>
                  </a:solidFill>
                  <a:latin typeface="+mn-lt"/>
                </a:rPr>
                <a:t>ұлғайту</a:t>
              </a:r>
              <a:r>
                <a:rPr lang="ru-RU" sz="1200" dirty="0" smtClean="0">
                  <a:solidFill>
                    <a:prstClr val="black"/>
                  </a:solidFill>
                  <a:latin typeface="+mn-lt"/>
                </a:rPr>
                <a:t> </a:t>
              </a:r>
              <a:endParaRPr lang="ru-RU" sz="12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479969" y="1054744"/>
              <a:ext cx="3490480" cy="1361364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380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AA3-00E3-45F1-B7BC-E930D4F66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162236"/>
              </p:ext>
            </p:extLst>
          </p:nvPr>
        </p:nvGraphicFramePr>
        <p:xfrm>
          <a:off x="35496" y="116632"/>
          <a:ext cx="8928991" cy="6370034"/>
        </p:xfrm>
        <a:graphic>
          <a:graphicData uri="http://schemas.openxmlformats.org/drawingml/2006/table">
            <a:tbl>
              <a:tblPr/>
              <a:tblGrid>
                <a:gridCol w="36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6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жылға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ЖЖК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бойынша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Распределение   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трансфертов по  ДКЗ   на 2020 год  </a:t>
                      </a:r>
                    </a:p>
                  </a:txBody>
                  <a:tcPr marL="2037" marR="2037" marT="2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 err="1">
                          <a:effectLst/>
                          <a:latin typeface="Times New Roman"/>
                        </a:rPr>
                        <a:t>тыс.тенге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effectLst/>
                          <a:latin typeface="Times New Roman"/>
                        </a:rPr>
                        <a:t>ББӘ</a:t>
                      </a:r>
                      <a:endParaRPr lang="ru-RU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effectLst/>
                          <a:latin typeface="Times New Roman"/>
                        </a:rPr>
                        <a:t>Бағдарлама</a:t>
                      </a:r>
                      <a:r>
                        <a:rPr lang="ru-RU" sz="7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effectLst/>
                          <a:latin typeface="Times New Roman"/>
                        </a:rPr>
                        <a:t>Бағдарламаның</a:t>
                      </a:r>
                      <a:r>
                        <a:rPr lang="ru-RU" sz="7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700" b="1" i="0" u="none" strike="noStrike" dirty="0" err="1" smtClean="0">
                          <a:effectLst/>
                          <a:latin typeface="Times New Roman"/>
                        </a:rPr>
                        <a:t>атауы</a:t>
                      </a:r>
                      <a:r>
                        <a:rPr lang="ru-RU" sz="7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1" i="0" u="none" strike="noStrike" dirty="0" smtClean="0">
                          <a:effectLst/>
                          <a:latin typeface="Times New Roman"/>
                        </a:rPr>
                        <a:t>ШЫҒЫСТАР</a:t>
                      </a:r>
                      <a:r>
                        <a:rPr lang="kk-KZ" sz="900" b="1" i="0" u="none" strike="noStrike" baseline="0" dirty="0" smtClean="0">
                          <a:effectLst/>
                          <a:latin typeface="Times New Roman"/>
                        </a:rPr>
                        <a:t> ЖИЫНЫ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16 983 000,0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6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360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900" b="1" i="0" u="none" strike="noStrike" dirty="0" smtClean="0">
                          <a:effectLst/>
                          <a:latin typeface="Times New Roman"/>
                        </a:rPr>
                        <a:t>Білім</a:t>
                      </a:r>
                      <a:r>
                        <a:rPr lang="kk-KZ" sz="900" b="1" i="0" u="none" strike="noStrike" baseline="0" dirty="0" smtClean="0">
                          <a:effectLst/>
                          <a:latin typeface="Times New Roman"/>
                        </a:rPr>
                        <a:t> басқармасы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2 072 167,0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6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003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Жалпы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білім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беру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60 230,0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5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008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Балалар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үшін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қосымша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білім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129 562,0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0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024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Техникалық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кәсіптік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ұйымдарында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мамандар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даярлау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67 111,0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036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Мектепке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дейінгі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ұйымдарында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мемлекеттік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білім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тапсырысын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іске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асыру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148 357,0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067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Ведомстволық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бағынысты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мемлекеттік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мекемелер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мен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ұйымдардың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күрделі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</a:rPr>
                        <a:t>шығыстары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1 666 907,0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4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339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err="1" smtClean="0">
                          <a:effectLst/>
                        </a:rPr>
                        <a:t>Қоғамдық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денсаулық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сақтау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baseline="0" dirty="0" err="1" smtClean="0">
                          <a:effectLst/>
                        </a:rPr>
                        <a:t>басқармасы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399 737,0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033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Медициналық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денсаулық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сақтау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ұйымдарының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күрделі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шығыстары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380" marR="2380" marT="23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399 737,0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2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361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Мәдениет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басқармасы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2 372 567,0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2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004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Мәдени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–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демалыс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жұмысын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қолдау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458 882,0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8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032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Ведомстволық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бағынысты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мемлекеттік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мекемелер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мен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ұйымдардың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күрделі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шығыстары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1 913 685,0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2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381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Дене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тәрбиесі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жәнеспорт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басқармасы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1 122 823,0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006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Спорт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бойынша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балалар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мен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жасөспірімдерге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қосмыша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білім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беру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10 976,0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4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032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 smtClean="0">
                          <a:effectLst/>
                        </a:rPr>
                        <a:t>Ведомстволық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</a:rPr>
                        <a:t>бағынысты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</a:rPr>
                        <a:t>мемлекеттік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</a:rPr>
                        <a:t>мекемелер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мен </a:t>
                      </a:r>
                      <a:r>
                        <a:rPr lang="ru-RU" sz="900" u="none" strike="noStrike" baseline="0" dirty="0" err="1" smtClean="0">
                          <a:effectLst/>
                        </a:rPr>
                        <a:t>ұйымдардың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</a:rPr>
                        <a:t>күрделі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</a:rPr>
                        <a:t>шығыстары</a:t>
                      </a:r>
                      <a:endParaRPr lang="ru-RU" sz="9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1 111 847,0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7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335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Көлік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жол-көлік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инфрақұрылымын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дамыту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басқармасы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206 330,0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65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021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Елді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мекендерде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жол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қозғалысы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қауіпсіздігін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қамтамасыз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ету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206 330,0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42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«Алматы»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ауданы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әкімінің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аппараты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1 488 620,0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2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008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Елді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мекендердің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effectLst/>
                          <a:latin typeface="Times New Roman"/>
                        </a:rPr>
                        <a:t>көшелерін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effectLst/>
                          <a:latin typeface="Times New Roman"/>
                        </a:rPr>
                        <a:t>жарықтандыру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292 500,0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7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011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Елді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мекендерді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абаттандыру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көгалдандыру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1 196 120,0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«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Байқоңыр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»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ауданы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әкімінің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аппараты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1 755 722,0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0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008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Елді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мекендердің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effectLst/>
                          <a:latin typeface="Times New Roman"/>
                        </a:rPr>
                        <a:t>көшелерін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effectLst/>
                          <a:latin typeface="Times New Roman"/>
                        </a:rPr>
                        <a:t>жарықтандыру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90 000,0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56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011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Елді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мекендерді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абаттандыру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көгалдандыру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1 665 722,0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9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«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Есіл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»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ауданы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әкімінің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аппараты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4 722 395,0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2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008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Елді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мекендердің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effectLst/>
                          <a:latin typeface="Times New Roman"/>
                        </a:rPr>
                        <a:t>көшелерін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effectLst/>
                          <a:latin typeface="Times New Roman"/>
                        </a:rPr>
                        <a:t>жарықтандыру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394 400,0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0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011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Елді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мекендерді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абаттандыру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көгалдандыру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4 327 995,0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9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«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Сарыарқа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»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ауданы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әкімінің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аппараты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1 068 229,0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9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008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Елді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мекендердің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effectLst/>
                          <a:latin typeface="Times New Roman"/>
                        </a:rPr>
                        <a:t>көшелерін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effectLst/>
                          <a:latin typeface="Times New Roman"/>
                        </a:rPr>
                        <a:t>жарықтандыру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194 400,0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0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011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Елді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мекендерді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абаттандыру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және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көгалдандыру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873 829,0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825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373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Құрылыс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err="1" smtClean="0">
                          <a:effectLst/>
                          <a:latin typeface="Times New Roman"/>
                        </a:rPr>
                        <a:t>басқармасы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1 774 410,0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1210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013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Қаланы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абаттандыруды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effectLst/>
                          <a:latin typeface="Times New Roman"/>
                        </a:rPr>
                        <a:t>дамыту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1 774 410,0</a:t>
                      </a:r>
                    </a:p>
                  </a:txBody>
                  <a:tcPr marL="2037" marR="2037" marT="20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482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AA3-00E3-45F1-B7BC-E930D4F66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89937"/>
              </p:ext>
            </p:extLst>
          </p:nvPr>
        </p:nvGraphicFramePr>
        <p:xfrm>
          <a:off x="251521" y="188640"/>
          <a:ext cx="8640958" cy="54647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9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374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Нұр-Сұлтан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қаласы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бойынша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2020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жылға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мемлекеттік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бағдарламалар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шеңберінде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қаражат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бөлу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туралы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ақпарат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7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err="1" smtClean="0">
                          <a:effectLst/>
                        </a:rPr>
                        <a:t>млн.теңге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20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smtClean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бағдарламаның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атауы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жылға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барлығы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err="1" smtClean="0">
                          <a:effectLst/>
                        </a:rPr>
                        <a:t>Оның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ішінде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smtClean="0">
                          <a:effectLst/>
                        </a:rPr>
                        <a:t>РБ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МБ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6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Қазақстан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Республикасының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агроөнеркәсіптік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кешенін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2017-2021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271,5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4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«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Бизнестің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жол</a:t>
                      </a:r>
                      <a:r>
                        <a:rPr lang="ru-RU" sz="1200" u="none" strike="noStrike" dirty="0" smtClean="0">
                          <a:effectLst/>
                        </a:rPr>
                        <a:t> картасы-2025»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бизнесті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қолдау</a:t>
                      </a:r>
                      <a:r>
                        <a:rPr lang="ru-RU" sz="1200" u="none" strike="noStrike" dirty="0" smtClean="0">
                          <a:effectLst/>
                        </a:rPr>
                        <a:t> мен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5 027,7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3 147,3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1 880,4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4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Қазақстан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Республикасының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туристік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саласын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2019-2025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377,8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4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«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Нұрлы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жер</a:t>
                      </a:r>
                      <a:r>
                        <a:rPr lang="ru-RU" sz="1200" u="none" strike="noStrike" dirty="0" smtClean="0">
                          <a:effectLst/>
                        </a:rPr>
                        <a:t>»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тұрғын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үй-коммуналдық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2020-2025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94 674,7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6 626,1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88 048,6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4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Өңірлерді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2020-2025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21 184,8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21 184,8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4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Қазақстан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Республикасының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Денсаулық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сақтау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саласын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2020-2025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3 155,1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2 500,1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655,0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4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Қазақстан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Республикасының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Білім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ғылым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саласын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2020-2025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65 794,6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27 341,7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38 452,9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4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Қазақстан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Республикасында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тіл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саясатын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іске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асыру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жөніндегі</a:t>
                      </a:r>
                      <a:r>
                        <a:rPr lang="ru-RU" sz="1200" u="none" strike="noStrike" dirty="0" smtClean="0">
                          <a:effectLst/>
                        </a:rPr>
                        <a:t> 2020-2025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363,66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363,66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46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 smtClean="0">
                          <a:effectLst/>
                        </a:rPr>
                        <a:t>Өнімді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жұмыспен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қамтуды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жаппай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кәсіпкерлікті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дамытудың</a:t>
                      </a:r>
                      <a:r>
                        <a:rPr lang="ru-RU" sz="1200" u="none" strike="noStrike" dirty="0" smtClean="0">
                          <a:effectLst/>
                        </a:rPr>
                        <a:t> 2017-2021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«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Еңбек</a:t>
                      </a:r>
                      <a:r>
                        <a:rPr lang="ru-RU" sz="1200" u="none" strike="noStrike" dirty="0" smtClean="0">
                          <a:effectLst/>
                        </a:rPr>
                        <a:t>»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6 759,6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3 463,8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3 295,8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46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 smtClean="0">
                          <a:effectLst/>
                        </a:rPr>
                        <a:t>Қазақстан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Республикасында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діни</a:t>
                      </a:r>
                      <a:r>
                        <a:rPr lang="ru-RU" sz="1200" u="none" strike="noStrike" dirty="0" smtClean="0">
                          <a:effectLst/>
                        </a:rPr>
                        <a:t> экстремизм мен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терроризмге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қарсы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іс-қимыл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жөніндегі</a:t>
                      </a:r>
                      <a:r>
                        <a:rPr lang="ru-RU" sz="1200" u="none" strike="noStrike" dirty="0" smtClean="0">
                          <a:effectLst/>
                        </a:rPr>
                        <a:t> 2018-2022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жылдарға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арналған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мемлекеттік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бағдарлама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БАРЛЫҒЫ: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197 767,5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64 535,4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133 232,1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2" marR="5932" marT="593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30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08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prstClr val="white"/>
                </a:solidFill>
              </a:rPr>
              <a:t>СТРАТЕГИЯЛЫҚ ДАМУДЫҢ КӨРІНІСІ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528" y="657984"/>
            <a:ext cx="856895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ЖӨӨ ҚҰРЫЛЫМЫ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50207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1F497D"/>
                </a:solidFill>
              </a:rPr>
              <a:t>НҰР-СҰЛТАН ҚАЛАСЫ ЭКОНОМИКАСЫНЫҢ ҚҰРЫЛЫМЫ ҚАНДАЙ?</a:t>
            </a:r>
            <a:endParaRPr lang="ru-RU" sz="1400" b="1" i="1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789040"/>
            <a:ext cx="856895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2020 ЖЫЛДЫҢ І ТОҚСАНЫ БОЙЫНША ЭКОНОМИКАНЫҢ НАҚТЫ СЕКТОРЫНЫҢ НЕГІЗГІ КӨРСЕТКІШТЕРІ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87524" y="4101363"/>
          <a:ext cx="8640960" cy="220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669"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Жалпы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өңірлік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өнім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млрд.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7 008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B050"/>
                          </a:solidFill>
                        </a:rPr>
                        <a:t>+1,3%</a:t>
                      </a:r>
                      <a:endParaRPr lang="ru-RU" sz="14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Жергілікті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бюджетке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түсім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, млрд.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112,9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+44,8%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68"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Өнеркәсіп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өндірісі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млрд.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320,4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+6,6%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Жан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басына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шаққанда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орташа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ақшалай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кіріс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мың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+6,3%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60"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Құрылыс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жұмыстарының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көлемі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млрд.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168,9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+44,2%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Көтерме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сауда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айналымы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млрд.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637,4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+3%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ШОБ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субъектілерінің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өнім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шығаруы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млрд.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5 948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+15,2%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Еңбек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нарығында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жұмыспен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қамтылғандардың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саны,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мың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адам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590,1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+6,9%</a:t>
                      </a:r>
                      <a:endParaRPr lang="ru-RU" sz="14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395530" y="1052736"/>
          <a:ext cx="8496950" cy="274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3875" y="965761"/>
            <a:ext cx="8568605" cy="289528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077072"/>
            <a:ext cx="8568605" cy="21733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875" y="965761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млрд. </a:t>
            </a:r>
            <a:r>
              <a:rPr lang="ru-RU" sz="1100" dirty="0" err="1" smtClean="0">
                <a:solidFill>
                  <a:prstClr val="black"/>
                </a:solidFill>
              </a:rPr>
              <a:t>теңге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27784" y="3068960"/>
            <a:ext cx="411088" cy="4110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763688" y="3356992"/>
            <a:ext cx="432048" cy="43204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95736" y="3356992"/>
            <a:ext cx="437397" cy="437397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051720" y="1052736"/>
            <a:ext cx="424428" cy="424428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987824" y="2132856"/>
            <a:ext cx="432048" cy="43204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83568" y="2132856"/>
            <a:ext cx="432048" cy="432048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555776" y="1268760"/>
            <a:ext cx="432048" cy="432048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997565"/>
            <a:ext cx="30243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 err="1">
                <a:solidFill>
                  <a:prstClr val="black"/>
                </a:solidFill>
              </a:rPr>
              <a:t>Елорда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экономикасы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негізінен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сервистік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құрылым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болып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табылады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оның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үлесіне</a:t>
            </a:r>
            <a:r>
              <a:rPr lang="ru-RU" sz="1400" dirty="0">
                <a:solidFill>
                  <a:prstClr val="black"/>
                </a:solidFill>
              </a:rPr>
              <a:t> ЖӨӨ-</a:t>
            </a:r>
            <a:r>
              <a:rPr lang="ru-RU" sz="1400" dirty="0" err="1">
                <a:solidFill>
                  <a:prstClr val="black"/>
                </a:solidFill>
              </a:rPr>
              <a:t>нің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шамамен</a:t>
            </a:r>
            <a:r>
              <a:rPr lang="ru-RU" sz="1400" dirty="0">
                <a:solidFill>
                  <a:prstClr val="black"/>
                </a:solidFill>
              </a:rPr>
              <a:t> 87% - ы </a:t>
            </a:r>
            <a:r>
              <a:rPr lang="ru-RU" sz="1400" dirty="0" err="1">
                <a:solidFill>
                  <a:prstClr val="black"/>
                </a:solidFill>
              </a:rPr>
              <a:t>келеді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indent="361950" algn="just"/>
            <a:r>
              <a:rPr lang="ru-RU" sz="1400" dirty="0" err="1" smtClean="0">
                <a:solidFill>
                  <a:prstClr val="black"/>
                </a:solidFill>
              </a:rPr>
              <a:t>Сауда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көлік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білім</a:t>
            </a:r>
            <a:r>
              <a:rPr lang="ru-RU" sz="1400" dirty="0">
                <a:solidFill>
                  <a:prstClr val="black"/>
                </a:solidFill>
              </a:rPr>
              <a:t> беру, </a:t>
            </a:r>
            <a:r>
              <a:rPr lang="ru-RU" sz="1400" dirty="0" err="1">
                <a:solidFill>
                  <a:prstClr val="black"/>
                </a:solidFill>
              </a:rPr>
              <a:t>денсаулық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сақтау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 smtClean="0">
                <a:solidFill>
                  <a:prstClr val="black"/>
                </a:solidFill>
              </a:rPr>
              <a:t>байланыс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және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өзге</a:t>
            </a:r>
            <a:r>
              <a:rPr lang="ru-RU" sz="1400" dirty="0">
                <a:solidFill>
                  <a:prstClr val="black"/>
                </a:solidFill>
              </a:rPr>
              <a:t> де </a:t>
            </a:r>
            <a:r>
              <a:rPr lang="ru-RU" sz="1400" dirty="0" err="1">
                <a:solidFill>
                  <a:prstClr val="black"/>
                </a:solidFill>
              </a:rPr>
              <a:t>қызмет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түрлері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негізгі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драйверлер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болып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табылады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indent="361950" algn="just"/>
            <a:r>
              <a:rPr lang="ru-RU" sz="1400" dirty="0" err="1" smtClean="0">
                <a:solidFill>
                  <a:prstClr val="black"/>
                </a:solidFill>
              </a:rPr>
              <a:t>Саудаланатын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секторлардың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қатарына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құрылыс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және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өнеркәсіп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салалары</a:t>
            </a:r>
            <a:r>
              <a:rPr lang="ru-RU" sz="1400" dirty="0">
                <a:solidFill>
                  <a:prstClr val="black"/>
                </a:solidFill>
              </a:rPr>
              <a:t> да </a:t>
            </a:r>
            <a:r>
              <a:rPr lang="ru-RU" sz="1400" dirty="0" err="1">
                <a:solidFill>
                  <a:prstClr val="black"/>
                </a:solidFill>
              </a:rPr>
              <a:t>жатады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999584"/>
            <a:ext cx="3096344" cy="2717448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23528" y="6309320"/>
            <a:ext cx="1259632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</a:rPr>
              <a:t>*- 2019 </a:t>
            </a:r>
            <a:r>
              <a:rPr lang="ru-RU" sz="1100" dirty="0" err="1" smtClean="0">
                <a:solidFill>
                  <a:prstClr val="black"/>
                </a:solidFill>
              </a:rPr>
              <a:t>жыл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  <a:r>
              <a:rPr lang="ru-RU" sz="1100" dirty="0" err="1" smtClean="0">
                <a:solidFill>
                  <a:prstClr val="black"/>
                </a:solidFill>
              </a:rPr>
              <a:t>бойынша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9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0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ӘЛЕУМЕТТІК КӨРСЕТКІШТЕР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95536" y="1772817"/>
          <a:ext cx="8208913" cy="33843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24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+mn-lt"/>
                          <a:ea typeface="+mn-ea"/>
                        </a:rPr>
                        <a:t>Көрсеткіштер</a:t>
                      </a:r>
                      <a:r>
                        <a:rPr lang="kk-KZ" sz="11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2020 </a:t>
                      </a:r>
                      <a:r>
                        <a:rPr lang="ru-RU" sz="1100" b="1" dirty="0" err="1" smtClean="0">
                          <a:effectLst/>
                        </a:rPr>
                        <a:t>жыл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100" b="1" dirty="0" err="1" smtClean="0">
                          <a:effectLst/>
                          <a:latin typeface="Times New Roman"/>
                          <a:ea typeface="Times New Roman"/>
                        </a:rPr>
                        <a:t>теңге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Нақт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2020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сәуірге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Өмір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сүру</a:t>
                      </a:r>
                      <a:r>
                        <a:rPr lang="ru-RU" sz="1100" dirty="0" smtClean="0">
                          <a:effectLst/>
                        </a:rPr>
                        <a:t> минимумы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31 183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32 668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Зейнетақының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ең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төмен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мөлшері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38 636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40 441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Мемлекеттік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базалық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зейнетақы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төлемінің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мөлшері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16 839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17 641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Ең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төмен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жалақы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мөлшері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42 500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42 500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Айлық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есептік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көрсеткіш</a:t>
                      </a:r>
                      <a:r>
                        <a:rPr lang="ru-RU" sz="1100" dirty="0" smtClean="0">
                          <a:effectLst/>
                        </a:rPr>
                        <a:t> (АЕК)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2 651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2 778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260" y="661337"/>
            <a:ext cx="9060942" cy="646331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Қазақстан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Республикасы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Президентінің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2020 </a:t>
            </a:r>
            <a:r>
              <a:rPr lang="ru-RU" sz="1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жылғы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8 </a:t>
            </a:r>
            <a:r>
              <a:rPr lang="ru-RU" sz="1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сәуірдегі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№ 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299 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«2020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жылға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арналған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нақтыланған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2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республикалық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бюджет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туралы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Жарлығымен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қабылданған</a:t>
            </a:r>
            <a:endParaRPr lang="ru-RU" sz="12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2020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жылғы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негізгі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әлеуметтік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көрсеткіштер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0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ЖЕРГІЛІКТІ БЮДЖЕТТІҢ КІРІС БӨЛІГІНІҢ ҚҰРЫЛЫМЫ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949" y="36978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ҚАНДАЙ КІРІСТЕР ЕСЕБІНЕН БЮДЖЕТ ҚҰРЫЛАДЫ?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539552" y="691834"/>
          <a:ext cx="8136904" cy="3529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74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Түсімдер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құрылымы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Жергілікті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бюджет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кірістерінің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базасына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ШОБ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субъектілерінен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КТС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бойынша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түсімдер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берілді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31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млн.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үлес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млн.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теңге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үлес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2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Елорда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бюджетінің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шығыстары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479 132,8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537 097,7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82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Трансферттер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190 535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39,8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248 111,8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46,2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Салықтық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түсімдер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258 705,4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54,0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269 876,1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50,3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45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Салықтық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емес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түсімдер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10 292,5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3 893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37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Негізгі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капиталды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сатудан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түсетін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түсім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16 652,9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14 932,7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2,8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173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Бюджеттік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несиелерді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өтеу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2 205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284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&lt;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3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Қаржы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активтерін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сатудан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түсетін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түсім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742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17203" y="486916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i="1" dirty="0"/>
          </a:p>
          <a:p>
            <a:pPr algn="just"/>
            <a:r>
              <a:rPr lang="ru-RU" i="1" dirty="0" err="1" smtClean="0"/>
              <a:t>Нұр-Сұлтан</a:t>
            </a:r>
            <a:r>
              <a:rPr lang="ru-RU" i="1" dirty="0" smtClean="0"/>
              <a:t> </a:t>
            </a:r>
            <a:r>
              <a:rPr lang="ru-RU" i="1" dirty="0" err="1" smtClean="0"/>
              <a:t>қаласы</a:t>
            </a:r>
            <a:r>
              <a:rPr lang="ru-RU" i="1" dirty="0" smtClean="0"/>
              <a:t> </a:t>
            </a:r>
            <a:r>
              <a:rPr lang="ru-RU" i="1" dirty="0" err="1" smtClean="0"/>
              <a:t>бюджетінің</a:t>
            </a:r>
            <a:r>
              <a:rPr lang="ru-RU" i="1" dirty="0" smtClean="0"/>
              <a:t> </a:t>
            </a:r>
            <a:r>
              <a:rPr lang="ru-RU" i="1" dirty="0" err="1" smtClean="0"/>
              <a:t>тапшылығы</a:t>
            </a:r>
            <a:r>
              <a:rPr lang="ru-RU" i="1" dirty="0" smtClean="0"/>
              <a:t> </a:t>
            </a:r>
            <a:r>
              <a:rPr lang="ru-RU" b="1" i="1" dirty="0" smtClean="0"/>
              <a:t>88,9 </a:t>
            </a:r>
            <a:r>
              <a:rPr lang="ru-RU" b="1" i="1" dirty="0"/>
              <a:t>млрд. </a:t>
            </a:r>
            <a:r>
              <a:rPr lang="ru-RU" b="1" i="1" dirty="0" err="1" smtClean="0"/>
              <a:t>теңге</a:t>
            </a:r>
            <a:r>
              <a:rPr lang="ru-RU" b="1" i="1" dirty="0" smtClean="0"/>
              <a:t>, оны </a:t>
            </a:r>
            <a:r>
              <a:rPr lang="ru-RU" b="1" i="1" dirty="0" err="1" smtClean="0"/>
              <a:t>қаржыландыру</a:t>
            </a:r>
            <a:r>
              <a:rPr lang="ru-RU" b="1" i="1" dirty="0" smtClean="0"/>
              <a:t> </a:t>
            </a:r>
            <a:r>
              <a:rPr lang="ru-RU" b="1" i="1" dirty="0" err="1" smtClean="0"/>
              <a:t>үшін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мемлекеттік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бағалы</a:t>
            </a:r>
            <a:r>
              <a:rPr lang="ru-RU" b="1" i="1" dirty="0" smtClean="0"/>
              <a:t> </a:t>
            </a:r>
            <a:r>
              <a:rPr lang="ru-RU" b="1" i="1" dirty="0" err="1" smtClean="0"/>
              <a:t>қағаздар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шығару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жүзеге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асырылды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6456" y="4365104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4648" y="436510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chemeClr val="bg1"/>
                </a:solidFill>
              </a:rPr>
              <a:t>БЮДЖЕТТІҢ ТАПШЫЛЫҒЫ</a:t>
            </a:r>
            <a:r>
              <a:rPr lang="ru-RU" dirty="0" smtClean="0">
                <a:solidFill>
                  <a:schemeClr val="bg1"/>
                </a:solidFill>
              </a:rPr>
              <a:t> (ПРОФИЦИТІ)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8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ЖЕРГІЛІКТІ БЮДЖЕТТІҢ КІРІС БӨЛІГІНІҢ ҚҰРЫЛЫМЫ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48" y="369784"/>
            <a:ext cx="734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2020 ЖЫЛ БОЙЫНША БЮДЖЕТ КІРІСТЕРІ САНАТТАРЫНЫҢ ҚҰРЫЛЫМЫ ҚАНДАЙ?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949" y="752862"/>
            <a:ext cx="26688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САЛЫҚТЫҚ ТҮСІМДЕР</a:t>
            </a:r>
            <a:endParaRPr lang="ru-RU" sz="1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-135861" y="1290404"/>
            <a:ext cx="3290479" cy="4701750"/>
            <a:chOff x="-16905" y="1311635"/>
            <a:chExt cx="3290479" cy="4701750"/>
          </a:xfrm>
        </p:grpSpPr>
        <p:graphicFrame>
          <p:nvGraphicFramePr>
            <p:cNvPr id="6" name="Диаграмма 5"/>
            <p:cNvGraphicFramePr/>
            <p:nvPr>
              <p:extLst/>
            </p:nvPr>
          </p:nvGraphicFramePr>
          <p:xfrm>
            <a:off x="-16905" y="1484784"/>
            <a:ext cx="3290479" cy="4528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86500" y="1311635"/>
              <a:ext cx="22322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269 876,1 млн. </a:t>
              </a:r>
              <a:r>
                <a:rPr lang="ru-RU" sz="1400" dirty="0" err="1" smtClean="0"/>
                <a:t>теңге</a:t>
              </a:r>
              <a:endParaRPr lang="ru-RU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73574" y="751373"/>
            <a:ext cx="26688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САЛЫҚТЫҚ ЕМЕС ТҮСІМДЕР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4198" y="749884"/>
            <a:ext cx="26688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Негізгі</a:t>
            </a:r>
            <a:r>
              <a:rPr lang="ru-RU" sz="1400" dirty="0" smtClean="0"/>
              <a:t> </a:t>
            </a:r>
            <a:r>
              <a:rPr lang="ru-RU" sz="1400" dirty="0" err="1" smtClean="0"/>
              <a:t>капиталды</a:t>
            </a:r>
            <a:r>
              <a:rPr lang="ru-RU" sz="1400" dirty="0" smtClean="0"/>
              <a:t> </a:t>
            </a:r>
            <a:r>
              <a:rPr lang="ru-RU" sz="1400" dirty="0" err="1" smtClean="0"/>
              <a:t>сатудан</a:t>
            </a:r>
            <a:r>
              <a:rPr lang="ru-RU" sz="1400" dirty="0" smtClean="0"/>
              <a:t> </a:t>
            </a:r>
            <a:r>
              <a:rPr lang="ru-RU" sz="1400" dirty="0" err="1" smtClean="0"/>
              <a:t>түсетін</a:t>
            </a:r>
            <a:r>
              <a:rPr lang="ru-RU" sz="1400" dirty="0" smtClean="0"/>
              <a:t> </a:t>
            </a:r>
            <a:r>
              <a:rPr lang="ru-RU" sz="1400" dirty="0" err="1" smtClean="0"/>
              <a:t>түсім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4950" y="1290404"/>
            <a:ext cx="2668860" cy="48749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73574" y="1273104"/>
            <a:ext cx="2668860" cy="48749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98890" y="1273104"/>
            <a:ext cx="2668860" cy="48749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033017" y="1290404"/>
            <a:ext cx="3290479" cy="4684450"/>
            <a:chOff x="-16905" y="1328935"/>
            <a:chExt cx="3290479" cy="4684450"/>
          </a:xfrm>
        </p:grpSpPr>
        <p:graphicFrame>
          <p:nvGraphicFramePr>
            <p:cNvPr id="17" name="Диаграмма 16"/>
            <p:cNvGraphicFramePr/>
            <p:nvPr>
              <p:extLst/>
            </p:nvPr>
          </p:nvGraphicFramePr>
          <p:xfrm>
            <a:off x="-16905" y="1484784"/>
            <a:ext cx="3290479" cy="4528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585974" y="1328935"/>
              <a:ext cx="20882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3 893 млн. </a:t>
              </a:r>
              <a:r>
                <a:rPr lang="ru-RU" sz="1400" dirty="0" err="1" smtClean="0"/>
                <a:t>теңге</a:t>
              </a:r>
              <a:endParaRPr lang="ru-RU" sz="14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831160" y="1290404"/>
            <a:ext cx="3290479" cy="4586312"/>
            <a:chOff x="-16905" y="1427073"/>
            <a:chExt cx="3290479" cy="4586312"/>
          </a:xfrm>
        </p:grpSpPr>
        <p:graphicFrame>
          <p:nvGraphicFramePr>
            <p:cNvPr id="20" name="Диаграмма 19"/>
            <p:cNvGraphicFramePr/>
            <p:nvPr>
              <p:extLst/>
            </p:nvPr>
          </p:nvGraphicFramePr>
          <p:xfrm>
            <a:off x="-16905" y="1484784"/>
            <a:ext cx="3290479" cy="4528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68151" y="1427073"/>
              <a:ext cx="2016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14 932,7 млн. </a:t>
              </a:r>
              <a:r>
                <a:rPr lang="ru-RU" sz="1400" dirty="0" err="1" smtClean="0"/>
                <a:t>теңге</a:t>
              </a:r>
              <a:endParaRPr lang="ru-RU" sz="1400" dirty="0"/>
            </a:p>
          </p:txBody>
        </p:sp>
      </p:grp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5" y="6506424"/>
            <a:ext cx="58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31229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БІЛІМ САЛАСЫН ҚАРЖЫЛАНДЫРУ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107505" y="605779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752863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ЖИЫНТЫҚ ШЫҒЫСТАР КӨЛЕМІНІҢ СЕРПІНІ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864" y="4093100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>
                <a:solidFill>
                  <a:prstClr val="black"/>
                </a:solidFill>
              </a:rPr>
              <a:t>2020 </a:t>
            </a:r>
            <a:r>
              <a:rPr lang="ru-RU" sz="1400" dirty="0" err="1">
                <a:solidFill>
                  <a:prstClr val="black"/>
                </a:solidFill>
              </a:rPr>
              <a:t>жылдың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нақтыланған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жоспары</a:t>
            </a:r>
            <a:r>
              <a:rPr lang="ru-RU" sz="1400" dirty="0">
                <a:solidFill>
                  <a:prstClr val="black"/>
                </a:solidFill>
              </a:rPr>
              <a:t> 2019 </a:t>
            </a:r>
            <a:r>
              <a:rPr lang="ru-RU" sz="1400" dirty="0" err="1">
                <a:solidFill>
                  <a:prstClr val="black"/>
                </a:solidFill>
              </a:rPr>
              <a:t>жылдың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бюджетіне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оқушылар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санының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өсуі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есебінен</a:t>
            </a:r>
            <a:r>
              <a:rPr lang="ru-RU" sz="1400" dirty="0" smtClean="0">
                <a:solidFill>
                  <a:prstClr val="black"/>
                </a:solidFill>
              </a:rPr>
              <a:t> 31% </a:t>
            </a:r>
            <a:r>
              <a:rPr lang="ru-RU" sz="1400" dirty="0" err="1" smtClean="0">
                <a:solidFill>
                  <a:prstClr val="black"/>
                </a:solidFill>
              </a:rPr>
              <a:t>өсуге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және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мғалімдердің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педагогтардың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біліктілік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санаттарына</a:t>
            </a:r>
            <a:r>
              <a:rPr lang="ru-RU" sz="1400" dirty="0">
                <a:solidFill>
                  <a:prstClr val="black"/>
                </a:solidFill>
              </a:rPr>
              <a:t> 25% - </a:t>
            </a:r>
            <a:r>
              <a:rPr lang="ru-RU" sz="1400" dirty="0" err="1">
                <a:solidFill>
                  <a:prstClr val="black"/>
                </a:solidFill>
              </a:rPr>
              <a:t>ға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арттыру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есебінен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112,1 </a:t>
            </a:r>
            <a:r>
              <a:rPr lang="ru-RU" sz="1400" dirty="0">
                <a:solidFill>
                  <a:prstClr val="black"/>
                </a:solidFill>
              </a:rPr>
              <a:t>млрд. </a:t>
            </a:r>
            <a:r>
              <a:rPr lang="ru-RU" sz="1400" dirty="0" err="1">
                <a:solidFill>
                  <a:prstClr val="black"/>
                </a:solidFill>
              </a:rPr>
              <a:t>теңгені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құрады</a:t>
            </a:r>
            <a:r>
              <a:rPr lang="ru-RU" sz="1400" dirty="0" smtClean="0">
                <a:solidFill>
                  <a:prstClr val="black"/>
                </a:solidFill>
              </a:rPr>
              <a:t>. </a:t>
            </a:r>
            <a:endParaRPr lang="ru-RU" sz="1400" dirty="0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393934" y="917250"/>
            <a:ext cx="3490785" cy="1807805"/>
            <a:chOff x="5525717" y="1046531"/>
            <a:chExt cx="3490785" cy="170188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565576" y="1300209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15" name="Диаграмма 14"/>
              <p:cNvGraphicFramePr/>
              <p:nvPr>
                <p:extLst/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7851016" y="1215802"/>
                <a:ext cx="1065848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25 292,4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851016" y="1675979"/>
                <a:ext cx="981399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17 262,7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1046531"/>
              <a:ext cx="3488407" cy="2897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>
                  <a:solidFill>
                    <a:prstClr val="black"/>
                  </a:solidFill>
                </a:rPr>
                <a:t>Мектепке</a:t>
              </a:r>
              <a:r>
                <a:rPr lang="ru-RU" sz="1400" dirty="0" smtClean="0">
                  <a:solidFill>
                    <a:prstClr val="black"/>
                  </a:solidFill>
                </a:rPr>
                <a:t> </a:t>
              </a:r>
              <a:r>
                <a:rPr lang="ru-RU" sz="1400" dirty="0" err="1" smtClean="0">
                  <a:solidFill>
                    <a:prstClr val="black"/>
                  </a:solidFill>
                </a:rPr>
                <a:t>дейінгі</a:t>
              </a:r>
              <a:r>
                <a:rPr lang="ru-RU" sz="1400" dirty="0" smtClean="0">
                  <a:solidFill>
                    <a:prstClr val="black"/>
                  </a:solidFill>
                </a:rPr>
                <a:t> </a:t>
              </a:r>
              <a:r>
                <a:rPr lang="ru-RU" sz="1400" dirty="0" err="1" smtClean="0">
                  <a:solidFill>
                    <a:prstClr val="black"/>
                  </a:solidFill>
                </a:rPr>
                <a:t>білім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73370" y="2508753"/>
            <a:ext cx="3488407" cy="1898643"/>
            <a:chOff x="5540040" y="2762935"/>
            <a:chExt cx="3488407" cy="170188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77521" y="3016613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21" name="Диаграмма 20"/>
              <p:cNvGraphicFramePr/>
              <p:nvPr>
                <p:extLst/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7933786" y="1254473"/>
                <a:ext cx="941818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57 375,1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789032" y="1661547"/>
                <a:ext cx="1041789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47 179,4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040" y="2762935"/>
              <a:ext cx="3488407" cy="2758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prstClr val="black"/>
                  </a:solidFill>
                </a:rPr>
                <a:t>Орта </a:t>
              </a:r>
              <a:r>
                <a:rPr lang="ru-RU" sz="1400" dirty="0" err="1" smtClean="0">
                  <a:solidFill>
                    <a:prstClr val="black"/>
                  </a:solidFill>
                </a:rPr>
                <a:t>білім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90593" y="4293096"/>
            <a:ext cx="3493765" cy="1915318"/>
            <a:chOff x="5520359" y="4540746"/>
            <a:chExt cx="3493765" cy="170188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563198" y="4794424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26" name="Диаграмма 25"/>
              <p:cNvGraphicFramePr/>
              <p:nvPr>
                <p:extLst/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7" name="TextBox 26"/>
              <p:cNvSpPr txBox="1"/>
              <p:nvPr/>
            </p:nvSpPr>
            <p:spPr>
              <a:xfrm>
                <a:off x="7743283" y="1228412"/>
                <a:ext cx="789761" cy="27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9 676,6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82015" y="1672366"/>
                <a:ext cx="610214" cy="27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6 491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525717" y="4540746"/>
              <a:ext cx="3488407" cy="2734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>
                  <a:solidFill>
                    <a:prstClr val="black"/>
                  </a:solidFill>
                </a:rPr>
                <a:t>ТжКО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59" y="4848523"/>
              <a:ext cx="3488407" cy="126144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7131" cy="526414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млн. </a:t>
            </a:r>
            <a:r>
              <a:rPr lang="ru-RU" sz="1100" dirty="0" err="1" smtClean="0">
                <a:solidFill>
                  <a:prstClr val="black"/>
                </a:solidFill>
              </a:rPr>
              <a:t>теңге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5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НҰР-СҰЛТАН ҚАЛАСЫНЫҢ АЗАМАТТЫҚ БЮДЖЕТІ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БІЛІМ САЛАСЫН ҚАРЖЫЛАНДЫРУ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372" y="377089"/>
            <a:ext cx="4901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1F497D"/>
                </a:solidFill>
              </a:rPr>
              <a:t>БІЛІМ САЛАСЫНДАҒЫ ШЫҒЫСТАР</a:t>
            </a:r>
            <a:endParaRPr lang="ru-RU" sz="1400" b="1" i="1" dirty="0">
              <a:solidFill>
                <a:srgbClr val="1F497D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94866" y="669177"/>
          <a:ext cx="8954268" cy="5895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ШЫҒЫСТАРДЫҢ БАҒЫТЫ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нақтыланған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2020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жыл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нақтыланған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Шығыстардың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нысаналы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мақсаты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5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БАРЛЫҒЫ: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86 069,2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096,7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87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Мектепке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дейінгі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17 262,7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25 637,9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Қаражат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344 бала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бақшаға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48 057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ың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орындық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тапсырысын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орналастыруға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қарастырылған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Орта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47 179,4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59 514,9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Қаржыландыру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174 863 бала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контингенті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бар 83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мектепті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3 642 бала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контингенті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бар 5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дарынды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мектебін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763 бала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контингенті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бар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мүмкіндіктері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шектеулі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арналған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арнайы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түзету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мектеп-интернатын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көзделген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мұғалімдердің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еңбекақысы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ғимараттарды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07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үшін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қосымша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749,8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3 149,5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қосымша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ұйымдарын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(ЕТҚ,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ғимараттарды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ағымдағы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095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Оқулықтар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сатып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алу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жеткізу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3 390,7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2 390,7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Оқулықтар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мен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жұмыс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дәптерлерін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(1,10,11-сыныптар мен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оқу-әдістемелік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кешен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жаңартуға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қайта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басып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шығаруға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692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ТжКБ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ұйымдарында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жоғары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орындарында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мамандар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даярлау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7 134,6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10 962,6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Контингенті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8 538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студенті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бар 11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колледжді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4 602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орынға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арналған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13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жеке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меншік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колледжге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тапсырысын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орналастыру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(ЕТҚ,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жеке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колледждердің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тапсырысы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тамақтану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өзге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де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шығыстар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жоғары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орындарында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711 студент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оқуын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жалғастыруға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арналған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мемлекеттік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тапсырыс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Гуманитарлық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колледж» МКҚК 200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студентті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оқытуға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15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Жетім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әлеуметтік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қамсыздандыру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әлеуметтік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оңалту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1 232,2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1 655,7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оңалту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орталықтарын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және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6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түзету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кабинеттерін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(ЕТҚ,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басқа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да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шығындар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), 89 бала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контингенті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бар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балалар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үйін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ұстау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,185 шт.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бірлік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(ЕТҚ.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коммуналдық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қызметтер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тамақтану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өзгелер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89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4765</Words>
  <Application>Microsoft Office PowerPoint</Application>
  <PresentationFormat>Экран (4:3)</PresentationFormat>
  <Paragraphs>945</Paragraphs>
  <Slides>33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Arial Narrow</vt:lpstr>
      <vt:lpstr>Calibri</vt:lpstr>
      <vt:lpstr>Times New Roman</vt:lpstr>
      <vt:lpstr>Wingdings</vt:lpstr>
      <vt:lpstr>Тема Office</vt:lpstr>
      <vt:lpstr>1_Тема Office</vt:lpstr>
      <vt:lpstr>2_Тема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Бабкин</dc:creator>
  <cp:lastModifiedBy>Пользователь</cp:lastModifiedBy>
  <cp:revision>258</cp:revision>
  <cp:lastPrinted>2020-06-11T05:03:31Z</cp:lastPrinted>
  <dcterms:created xsi:type="dcterms:W3CDTF">2020-01-17T05:11:11Z</dcterms:created>
  <dcterms:modified xsi:type="dcterms:W3CDTF">2020-07-14T05:32:22Z</dcterms:modified>
</cp:coreProperties>
</file>